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2" r:id="rId1"/>
    <p:sldMasterId id="2147483681" r:id="rId2"/>
  </p:sldMasterIdLst>
  <p:notesMasterIdLst>
    <p:notesMasterId r:id="rId50"/>
  </p:notesMasterIdLst>
  <p:handoutMasterIdLst>
    <p:handoutMasterId r:id="rId51"/>
  </p:handoutMasterIdLst>
  <p:sldIdLst>
    <p:sldId id="256" r:id="rId3"/>
    <p:sldId id="398" r:id="rId4"/>
    <p:sldId id="399" r:id="rId5"/>
    <p:sldId id="400" r:id="rId6"/>
    <p:sldId id="453" r:id="rId7"/>
    <p:sldId id="456" r:id="rId8"/>
    <p:sldId id="478" r:id="rId9"/>
    <p:sldId id="455" r:id="rId10"/>
    <p:sldId id="342" r:id="rId11"/>
    <p:sldId id="479" r:id="rId12"/>
    <p:sldId id="457" r:id="rId13"/>
    <p:sldId id="480" r:id="rId14"/>
    <p:sldId id="343" r:id="rId15"/>
    <p:sldId id="458" r:id="rId16"/>
    <p:sldId id="382" r:id="rId17"/>
    <p:sldId id="481" r:id="rId18"/>
    <p:sldId id="282" r:id="rId19"/>
    <p:sldId id="349" r:id="rId20"/>
    <p:sldId id="345" r:id="rId21"/>
    <p:sldId id="341" r:id="rId22"/>
    <p:sldId id="283" r:id="rId23"/>
    <p:sldId id="308" r:id="rId24"/>
    <p:sldId id="451" r:id="rId25"/>
    <p:sldId id="423" r:id="rId26"/>
    <p:sldId id="443" r:id="rId27"/>
    <p:sldId id="444" r:id="rId28"/>
    <p:sldId id="445" r:id="rId29"/>
    <p:sldId id="446" r:id="rId30"/>
    <p:sldId id="309" r:id="rId31"/>
    <p:sldId id="285" r:id="rId32"/>
    <p:sldId id="448" r:id="rId33"/>
    <p:sldId id="388" r:id="rId34"/>
    <p:sldId id="397" r:id="rId35"/>
    <p:sldId id="299" r:id="rId36"/>
    <p:sldId id="459" r:id="rId37"/>
    <p:sldId id="462" r:id="rId38"/>
    <p:sldId id="464" r:id="rId39"/>
    <p:sldId id="466" r:id="rId40"/>
    <p:sldId id="468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278" r:id="rId49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FFFFCC"/>
    <a:srgbClr val="0000FF"/>
    <a:srgbClr val="FF9999"/>
    <a:srgbClr val="FF3300"/>
    <a:srgbClr val="89FFFF"/>
    <a:srgbClr val="339933"/>
    <a:srgbClr val="3333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20" autoAdjust="0"/>
    <p:restoredTop sz="93772" autoAdjust="0"/>
  </p:normalViewPr>
  <p:slideViewPr>
    <p:cSldViewPr>
      <p:cViewPr varScale="1">
        <p:scale>
          <a:sx n="106" d="100"/>
          <a:sy n="106" d="100"/>
        </p:scale>
        <p:origin x="22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6F35-44E9-AB0C-7A369FC12674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35-44E9-AB0C-7A369FC1267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F35-44E9-AB0C-7A369FC1267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F35-44E9-AB0C-7A369FC12674}"/>
              </c:ext>
            </c:extLst>
          </c:dPt>
          <c:cat>
            <c:strRef>
              <c:f>גיליון1!$A$2:$A$8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 formatCode="#,##0">
                  <c:v>1122</c:v>
                </c:pt>
                <c:pt idx="1">
                  <c:v>754</c:v>
                </c:pt>
                <c:pt idx="2">
                  <c:v>117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35-44E9-AB0C-7A369FC12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pct5">
                <a:fgClr>
                  <a:srgbClr val="00B05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C21A-4E9B-BAC7-C36B4C1589A0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460.6</c:v>
                </c:pt>
                <c:pt idx="1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A-4E9B-BAC7-C36B4C158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271AC-EF20-4C0F-94EB-3BC79262A7C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05394EC-1519-43A9-8346-5B09FBC7B4D2}">
      <dgm:prSet phldrT="[טקסט]"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            חברת מקורות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A403A-FF7D-40F8-9FCD-FBF3D8BC97CF}" type="parTrans" cxnId="{36AB44F3-B942-42E2-9186-C265229B38D6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196B3-A573-4853-9BAC-2C1EE63AD4EC}" type="sibTrans" cxnId="{36AB44F3-B942-42E2-9186-C265229B38D6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תאגידי מים וביוב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6EB12-3379-491B-9487-A34E388083CF}">
      <dgm:prSet phldrT="[טקסט]"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מתקני התפלת     מי ים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E8037A-7467-4B7B-8E77-FF165CEE3EF4}" type="parTrans" cxnId="{49FFD0C5-A1E7-4A8A-9035-8148349A17AC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0C8304-C669-449F-8826-D7E164E0BD13}" type="sibTrans" cxnId="{49FFD0C5-A1E7-4A8A-9035-8148349A17AC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 </a:t>
          </a:r>
        </a:p>
        <a:p>
          <a:pPr rtl="1"/>
          <a:r>
            <a:rPr lang="he-IL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מט"שים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AAA0E-6F1C-4092-9C70-6A76550DBA9C}">
      <dgm:prSet phldrT="[טקסט]" phldr="1" custT="1"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3F321-556E-416D-B0AA-700EF0B4D4BE}" type="parTrans" cxnId="{82831438-B867-42BB-8300-B942BEDC1953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8E7CC-06BD-4E9F-AF98-B1E775596704}" type="sibTrans" cxnId="{82831438-B867-42BB-8300-B942BEDC1953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2838A-2588-4B76-B20B-B7716FABD5BB}">
      <dgm:prSet phldrT="[טקסט]"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ספקי </a:t>
          </a:r>
          <a:r>
            <a:rPr lang="he-IL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קולחין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586AE-7423-4CB6-BA75-AB2A052147A9}" type="parTrans" cxnId="{D43C6E57-6007-421B-8CF0-7BBCCAB73929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F995C-1E06-4837-8C74-B55DF5ABCB17}" type="sibTrans" cxnId="{D43C6E57-6007-421B-8CF0-7BBCCAB73929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רשויות מקומיות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EDF0A-2438-49DB-B01F-DA956897CB7E}">
      <dgm:prSet phldrT="[טקסט]" phldr="1" custT="1"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43BF9-929F-4B8B-B43B-D9D5891F9634}" type="parTrans" cxnId="{5C2F0822-AAB7-4216-AA70-8BC0E807EED9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F7C25-EA47-4172-B80B-BF7BB71FF27B}" type="sibTrans" cxnId="{5C2F0822-AAB7-4216-AA70-8BC0E807EED9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79C9F-D694-4737-B0EB-53A05E15C621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450 מפיקים מים שפירים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F8003-F6F0-4D6F-80CE-ADF20D2C2B73}" type="parTrans" cxnId="{F9169018-ECED-4B60-813C-D670304C0668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7BEF5-D097-4089-8AC2-CB1D78C5C0CA}" type="sibTrans" cxnId="{F9169018-ECED-4B60-813C-D670304C0668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ספקים במוא"ז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0AF94-80AB-4BF0-896E-3CCD1358E4BD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1,575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בעלי רישיונות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378FE-069E-47DE-BAF8-1CA18B8CAD0F}" type="parTrans" cxnId="{71D009F7-92D4-43B1-BB54-CFD752EE16BB}">
      <dgm:prSet/>
      <dgm:spPr/>
      <dgm:t>
        <a:bodyPr/>
        <a:lstStyle/>
        <a:p>
          <a:pPr rtl="1"/>
          <a:endParaRPr lang="he-IL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C2EFEE-6D8F-4325-B3B3-56E4C5153244}" type="sibTrans" cxnId="{71D009F7-92D4-43B1-BB54-CFD752EE16BB}">
      <dgm:prSet custT="1"/>
      <dgm:spPr/>
      <dgm:t>
        <a:bodyPr/>
        <a:lstStyle/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550 </a:t>
          </a:r>
        </a:p>
        <a:p>
          <a:pPr rtl="1"/>
          <a:r>
            <a: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מפיקים</a:t>
          </a:r>
          <a:endParaRPr lang="he-I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B0098-7FDC-4701-A9B1-63D9FEEECBE9}" type="pres">
      <dgm:prSet presAssocID="{042271AC-EF20-4C0F-94EB-3BC79262A7C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4B0AACD8-5A3A-4CBD-9D77-6C4782F0F327}" type="pres">
      <dgm:prSet presAssocID="{D05394EC-1519-43A9-8346-5B09FBC7B4D2}" presName="composite" presStyleCnt="0"/>
      <dgm:spPr/>
    </dgm:pt>
    <dgm:pt modelId="{A3F4E316-A41A-45E9-B660-1B2B124FD738}" type="pres">
      <dgm:prSet presAssocID="{D05394EC-1519-43A9-8346-5B09FBC7B4D2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01BD4E-5F6E-48FC-B2BD-1AC00081A454}" type="pres">
      <dgm:prSet presAssocID="{D05394EC-1519-43A9-8346-5B09FBC7B4D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ED28EF-24B7-4DED-BD51-62A8FA5B66B8}" type="pres">
      <dgm:prSet presAssocID="{D05394EC-1519-43A9-8346-5B09FBC7B4D2}" presName="BalanceSpacing" presStyleCnt="0"/>
      <dgm:spPr/>
    </dgm:pt>
    <dgm:pt modelId="{DD699356-D655-46D3-B0CD-02F2778C57E9}" type="pres">
      <dgm:prSet presAssocID="{D05394EC-1519-43A9-8346-5B09FBC7B4D2}" presName="BalanceSpacing1" presStyleCnt="0"/>
      <dgm:spPr/>
    </dgm:pt>
    <dgm:pt modelId="{93FF605C-AA0E-42DC-B3B8-5AD8135EF579}" type="pres">
      <dgm:prSet presAssocID="{E5C196B3-A573-4853-9BAC-2C1EE63AD4EC}" presName="Accent1Text" presStyleLbl="node1" presStyleIdx="1" presStyleCnt="10"/>
      <dgm:spPr/>
      <dgm:t>
        <a:bodyPr/>
        <a:lstStyle/>
        <a:p>
          <a:pPr rtl="1"/>
          <a:endParaRPr lang="he-IL"/>
        </a:p>
      </dgm:t>
    </dgm:pt>
    <dgm:pt modelId="{CB086AD0-F3BE-4DF5-9CAC-422096A7717E}" type="pres">
      <dgm:prSet presAssocID="{E5C196B3-A573-4853-9BAC-2C1EE63AD4EC}" presName="spaceBetweenRectangles" presStyleCnt="0"/>
      <dgm:spPr/>
    </dgm:pt>
    <dgm:pt modelId="{4781BFC7-647E-4BFD-8D0B-A060AEED5171}" type="pres">
      <dgm:prSet presAssocID="{7EF6EB12-3379-491B-9487-A34E388083CF}" presName="composite" presStyleCnt="0"/>
      <dgm:spPr/>
    </dgm:pt>
    <dgm:pt modelId="{224F0EB6-6036-4DA4-B5F6-E55EAE79F0A3}" type="pres">
      <dgm:prSet presAssocID="{7EF6EB12-3379-491B-9487-A34E388083CF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90321F-EFF2-4C85-A665-3A0E0AEC0491}" type="pres">
      <dgm:prSet presAssocID="{7EF6EB12-3379-491B-9487-A34E388083CF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AAFDC6-57ED-477C-80A3-78AF0BFE9A97}" type="pres">
      <dgm:prSet presAssocID="{7EF6EB12-3379-491B-9487-A34E388083CF}" presName="BalanceSpacing" presStyleCnt="0"/>
      <dgm:spPr/>
    </dgm:pt>
    <dgm:pt modelId="{2C5BCA1A-8818-4C9E-9A6C-EBCE8F4FFACE}" type="pres">
      <dgm:prSet presAssocID="{7EF6EB12-3379-491B-9487-A34E388083CF}" presName="BalanceSpacing1" presStyleCnt="0"/>
      <dgm:spPr/>
    </dgm:pt>
    <dgm:pt modelId="{3CCF55C4-76B8-4715-86DA-A4B1B25E0426}" type="pres">
      <dgm:prSet presAssocID="{340C8304-C669-449F-8826-D7E164E0BD13}" presName="Accent1Text" presStyleLbl="node1" presStyleIdx="3" presStyleCnt="10"/>
      <dgm:spPr/>
      <dgm:t>
        <a:bodyPr/>
        <a:lstStyle/>
        <a:p>
          <a:pPr rtl="1"/>
          <a:endParaRPr lang="he-IL"/>
        </a:p>
      </dgm:t>
    </dgm:pt>
    <dgm:pt modelId="{15209A7B-B85D-4481-AB25-BD7AD12884F9}" type="pres">
      <dgm:prSet presAssocID="{340C8304-C669-449F-8826-D7E164E0BD13}" presName="spaceBetweenRectangles" presStyleCnt="0"/>
      <dgm:spPr/>
    </dgm:pt>
    <dgm:pt modelId="{17E85DC5-BC97-4699-9C35-D7EAC0D26079}" type="pres">
      <dgm:prSet presAssocID="{7CA2838A-2588-4B76-B20B-B7716FABD5BB}" presName="composite" presStyleCnt="0"/>
      <dgm:spPr/>
    </dgm:pt>
    <dgm:pt modelId="{150B72A3-25F2-4C1F-B078-9C1FED08BD08}" type="pres">
      <dgm:prSet presAssocID="{7CA2838A-2588-4B76-B20B-B7716FABD5BB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AE9C05-0C6F-4F4D-A93C-671737BA109F}" type="pres">
      <dgm:prSet presAssocID="{7CA2838A-2588-4B76-B20B-B7716FABD5BB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B659FF-65E6-44E0-B13F-3347814F057B}" type="pres">
      <dgm:prSet presAssocID="{7CA2838A-2588-4B76-B20B-B7716FABD5BB}" presName="BalanceSpacing" presStyleCnt="0"/>
      <dgm:spPr/>
    </dgm:pt>
    <dgm:pt modelId="{8D0A2F5A-742F-42D5-AD8D-590243A902B4}" type="pres">
      <dgm:prSet presAssocID="{7CA2838A-2588-4B76-B20B-B7716FABD5BB}" presName="BalanceSpacing1" presStyleCnt="0"/>
      <dgm:spPr/>
    </dgm:pt>
    <dgm:pt modelId="{5A5A7A55-5CD3-4422-8B2A-BEF4A858A61B}" type="pres">
      <dgm:prSet presAssocID="{7BFF995C-1E06-4837-8C74-B55DF5ABCB17}" presName="Accent1Text" presStyleLbl="node1" presStyleIdx="5" presStyleCnt="10" custLinFactNeighborX="-51139" custLinFactNeighborY="-86321"/>
      <dgm:spPr/>
      <dgm:t>
        <a:bodyPr/>
        <a:lstStyle/>
        <a:p>
          <a:pPr rtl="1"/>
          <a:endParaRPr lang="he-IL"/>
        </a:p>
      </dgm:t>
    </dgm:pt>
    <dgm:pt modelId="{E72C1C2F-BFEF-4DE0-AC31-DA932AECE709}" type="pres">
      <dgm:prSet presAssocID="{7BFF995C-1E06-4837-8C74-B55DF5ABCB17}" presName="spaceBetweenRectangles" presStyleCnt="0"/>
      <dgm:spPr/>
    </dgm:pt>
    <dgm:pt modelId="{70B038B5-F7A7-43DD-9460-3553A15B4E54}" type="pres">
      <dgm:prSet presAssocID="{6F579C9F-D694-4737-B0EB-53A05E15C621}" presName="composite" presStyleCnt="0"/>
      <dgm:spPr/>
    </dgm:pt>
    <dgm:pt modelId="{044996FB-34A1-4146-B07B-A0E6CC4653BA}" type="pres">
      <dgm:prSet presAssocID="{6F579C9F-D694-4737-B0EB-53A05E15C621}" presName="Parent1" presStyleLbl="node1" presStyleIdx="6" presStyleCnt="10" custLinFactNeighborX="-51209" custLinFactNeighborY="-85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EF26FB-E410-43A2-B25D-6C4AD7827CF8}" type="pres">
      <dgm:prSet presAssocID="{6F579C9F-D694-4737-B0EB-53A05E15C621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7FC7C2A-71F2-4A9E-934C-06F82CF02887}" type="pres">
      <dgm:prSet presAssocID="{6F579C9F-D694-4737-B0EB-53A05E15C621}" presName="BalanceSpacing" presStyleCnt="0"/>
      <dgm:spPr/>
    </dgm:pt>
    <dgm:pt modelId="{0657FC16-253C-4F31-9812-A45C5AE560A7}" type="pres">
      <dgm:prSet presAssocID="{6F579C9F-D694-4737-B0EB-53A05E15C621}" presName="BalanceSpacing1" presStyleCnt="0"/>
      <dgm:spPr/>
    </dgm:pt>
    <dgm:pt modelId="{007D3D34-3CF6-4C9F-ACA6-C03954D79A33}" type="pres">
      <dgm:prSet presAssocID="{3BB7BEF5-D097-4089-8AC2-CB1D78C5C0CA}" presName="Accent1Text" presStyleLbl="node1" presStyleIdx="7" presStyleCnt="10" custLinFactNeighborX="53736" custLinFactNeighborY="-86721"/>
      <dgm:spPr/>
      <dgm:t>
        <a:bodyPr/>
        <a:lstStyle/>
        <a:p>
          <a:pPr rtl="1"/>
          <a:endParaRPr lang="he-IL"/>
        </a:p>
      </dgm:t>
    </dgm:pt>
    <dgm:pt modelId="{B3EE46ED-7BD9-47BC-920C-88A8FE430A77}" type="pres">
      <dgm:prSet presAssocID="{3BB7BEF5-D097-4089-8AC2-CB1D78C5C0CA}" presName="spaceBetweenRectangles" presStyleCnt="0"/>
      <dgm:spPr/>
    </dgm:pt>
    <dgm:pt modelId="{517A87A8-7E79-4026-8D9D-CA62B54D5D75}" type="pres">
      <dgm:prSet presAssocID="{4FE0AF94-80AB-4BF0-896E-3CCD1358E4BD}" presName="composite" presStyleCnt="0"/>
      <dgm:spPr/>
    </dgm:pt>
    <dgm:pt modelId="{2BFC546C-540E-46C0-A534-23C69E8CB499}" type="pres">
      <dgm:prSet presAssocID="{4FE0AF94-80AB-4BF0-896E-3CCD1358E4BD}" presName="Parent1" presStyleLbl="node1" presStyleIdx="8" presStyleCnt="10" custScaleX="106810" custLinFactNeighborX="55752" custLinFactNeighborY="-88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348678-C636-4EB8-862D-2D4E2AE7972B}" type="pres">
      <dgm:prSet presAssocID="{4FE0AF94-80AB-4BF0-896E-3CCD1358E4BD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C22710C-4172-4F45-819E-93949CF6506E}" type="pres">
      <dgm:prSet presAssocID="{4FE0AF94-80AB-4BF0-896E-3CCD1358E4BD}" presName="BalanceSpacing" presStyleCnt="0"/>
      <dgm:spPr/>
    </dgm:pt>
    <dgm:pt modelId="{886CFA4F-2A8B-4743-86A5-4E448528691B}" type="pres">
      <dgm:prSet presAssocID="{4FE0AF94-80AB-4BF0-896E-3CCD1358E4BD}" presName="BalanceSpacing1" presStyleCnt="0"/>
      <dgm:spPr/>
    </dgm:pt>
    <dgm:pt modelId="{55E6C534-2FD7-415D-9C4B-22828C086B1C}" type="pres">
      <dgm:prSet presAssocID="{74C2EFEE-6D8F-4325-B3B3-56E4C5153244}" presName="Accent1Text" presStyleLbl="node1" presStyleIdx="9" presStyleCnt="10" custLinFactNeighborX="56307" custLinFactNeighborY="-84706"/>
      <dgm:spPr/>
      <dgm:t>
        <a:bodyPr/>
        <a:lstStyle/>
        <a:p>
          <a:pPr rtl="1"/>
          <a:endParaRPr lang="he-IL"/>
        </a:p>
      </dgm:t>
    </dgm:pt>
  </dgm:ptLst>
  <dgm:cxnLst>
    <dgm:cxn modelId="{F42CBDA7-920E-48AD-8282-B377AC4A5E46}" type="presOf" srcId="{7BFF995C-1E06-4837-8C74-B55DF5ABCB17}" destId="{5A5A7A55-5CD3-4422-8B2A-BEF4A858A61B}" srcOrd="0" destOrd="0" presId="urn:microsoft.com/office/officeart/2008/layout/AlternatingHexagons"/>
    <dgm:cxn modelId="{71D009F7-92D4-43B1-BB54-CFD752EE16BB}" srcId="{042271AC-EF20-4C0F-94EB-3BC79262A7CC}" destId="{4FE0AF94-80AB-4BF0-896E-3CCD1358E4BD}" srcOrd="4" destOrd="0" parTransId="{EC1378FE-069E-47DE-BAF8-1CA18B8CAD0F}" sibTransId="{74C2EFEE-6D8F-4325-B3B3-56E4C5153244}"/>
    <dgm:cxn modelId="{6CC5F47E-86C1-4462-BFC1-2D1F28CD1894}" type="presOf" srcId="{3BB7BEF5-D097-4089-8AC2-CB1D78C5C0CA}" destId="{007D3D34-3CF6-4C9F-ACA6-C03954D79A33}" srcOrd="0" destOrd="0" presId="urn:microsoft.com/office/officeart/2008/layout/AlternatingHexagons"/>
    <dgm:cxn modelId="{416B2240-3780-4410-A214-8C9C41F65E9D}" type="presOf" srcId="{74C2EFEE-6D8F-4325-B3B3-56E4C5153244}" destId="{55E6C534-2FD7-415D-9C4B-22828C086B1C}" srcOrd="0" destOrd="0" presId="urn:microsoft.com/office/officeart/2008/layout/AlternatingHexagons"/>
    <dgm:cxn modelId="{49FFD0C5-A1E7-4A8A-9035-8148349A17AC}" srcId="{042271AC-EF20-4C0F-94EB-3BC79262A7CC}" destId="{7EF6EB12-3379-491B-9487-A34E388083CF}" srcOrd="1" destOrd="0" parTransId="{AFE8037A-7467-4B7B-8E77-FF165CEE3EF4}" sibTransId="{340C8304-C669-449F-8826-D7E164E0BD13}"/>
    <dgm:cxn modelId="{428F819C-EADE-47AD-B850-E9B0D4DC5809}" type="presOf" srcId="{4FE0AF94-80AB-4BF0-896E-3CCD1358E4BD}" destId="{2BFC546C-540E-46C0-A534-23C69E8CB499}" srcOrd="0" destOrd="0" presId="urn:microsoft.com/office/officeart/2008/layout/AlternatingHexagons"/>
    <dgm:cxn modelId="{D495E09A-CA6A-4238-A3B3-CCA035D6A1E0}" type="presOf" srcId="{042271AC-EF20-4C0F-94EB-3BC79262A7CC}" destId="{AC1B0098-7FDC-4701-A9B1-63D9FEEECBE9}" srcOrd="0" destOrd="0" presId="urn:microsoft.com/office/officeart/2008/layout/AlternatingHexagons"/>
    <dgm:cxn modelId="{1186ADDC-F322-4944-8800-0C5B437D76CC}" type="presOf" srcId="{D05394EC-1519-43A9-8346-5B09FBC7B4D2}" destId="{A3F4E316-A41A-45E9-B660-1B2B124FD738}" srcOrd="0" destOrd="0" presId="urn:microsoft.com/office/officeart/2008/layout/AlternatingHexagons"/>
    <dgm:cxn modelId="{8D5C5969-C8BF-45AB-910F-A5D758A29B71}" type="presOf" srcId="{15CAAA0E-6F1C-4092-9C70-6A76550DBA9C}" destId="{FA90321F-EFF2-4C85-A665-3A0E0AEC0491}" srcOrd="0" destOrd="0" presId="urn:microsoft.com/office/officeart/2008/layout/AlternatingHexagons"/>
    <dgm:cxn modelId="{5C2F0822-AAB7-4216-AA70-8BC0E807EED9}" srcId="{7CA2838A-2588-4B76-B20B-B7716FABD5BB}" destId="{9CBEDF0A-2438-49DB-B01F-DA956897CB7E}" srcOrd="0" destOrd="0" parTransId="{C2943BF9-929F-4B8B-B43B-D9D5891F9634}" sibTransId="{470F7C25-EA47-4172-B80B-BF7BB71FF27B}"/>
    <dgm:cxn modelId="{4F1A71AF-B608-4011-82A8-05497D4F338F}" type="presOf" srcId="{340C8304-C669-449F-8826-D7E164E0BD13}" destId="{3CCF55C4-76B8-4715-86DA-A4B1B25E0426}" srcOrd="0" destOrd="0" presId="urn:microsoft.com/office/officeart/2008/layout/AlternatingHexagons"/>
    <dgm:cxn modelId="{D43C6E57-6007-421B-8CF0-7BBCCAB73929}" srcId="{042271AC-EF20-4C0F-94EB-3BC79262A7CC}" destId="{7CA2838A-2588-4B76-B20B-B7716FABD5BB}" srcOrd="2" destOrd="0" parTransId="{C67586AE-7423-4CB6-BA75-AB2A052147A9}" sibTransId="{7BFF995C-1E06-4837-8C74-B55DF5ABCB17}"/>
    <dgm:cxn modelId="{7BD4339F-6A4E-4E53-A3BC-F3E1A75D8925}" type="presOf" srcId="{7EF6EB12-3379-491B-9487-A34E388083CF}" destId="{224F0EB6-6036-4DA4-B5F6-E55EAE79F0A3}" srcOrd="0" destOrd="0" presId="urn:microsoft.com/office/officeart/2008/layout/AlternatingHexagons"/>
    <dgm:cxn modelId="{900F88D1-DC94-4C27-9317-CCED9A6B11F1}" type="presOf" srcId="{E5C196B3-A573-4853-9BAC-2C1EE63AD4EC}" destId="{93FF605C-AA0E-42DC-B3B8-5AD8135EF579}" srcOrd="0" destOrd="0" presId="urn:microsoft.com/office/officeart/2008/layout/AlternatingHexagons"/>
    <dgm:cxn modelId="{82831438-B867-42BB-8300-B942BEDC1953}" srcId="{7EF6EB12-3379-491B-9487-A34E388083CF}" destId="{15CAAA0E-6F1C-4092-9C70-6A76550DBA9C}" srcOrd="0" destOrd="0" parTransId="{5683F321-556E-416D-B0AA-700EF0B4D4BE}" sibTransId="{C098E7CC-06BD-4E9F-AF98-B1E775596704}"/>
    <dgm:cxn modelId="{CBBAAC37-BCC8-4CB8-A94C-10618C100561}" type="presOf" srcId="{7CA2838A-2588-4B76-B20B-B7716FABD5BB}" destId="{150B72A3-25F2-4C1F-B078-9C1FED08BD08}" srcOrd="0" destOrd="0" presId="urn:microsoft.com/office/officeart/2008/layout/AlternatingHexagons"/>
    <dgm:cxn modelId="{644ACAFD-6B1E-4CB9-852B-3DFEAE9B7A2C}" type="presOf" srcId="{6F579C9F-D694-4737-B0EB-53A05E15C621}" destId="{044996FB-34A1-4146-B07B-A0E6CC4653BA}" srcOrd="0" destOrd="0" presId="urn:microsoft.com/office/officeart/2008/layout/AlternatingHexagons"/>
    <dgm:cxn modelId="{5AF373F4-AD15-4E17-A012-7E26B16B030C}" type="presOf" srcId="{9CBEDF0A-2438-49DB-B01F-DA956897CB7E}" destId="{B8AE9C05-0C6F-4F4D-A93C-671737BA109F}" srcOrd="0" destOrd="0" presId="urn:microsoft.com/office/officeart/2008/layout/AlternatingHexagons"/>
    <dgm:cxn modelId="{F9169018-ECED-4B60-813C-D670304C0668}" srcId="{042271AC-EF20-4C0F-94EB-3BC79262A7CC}" destId="{6F579C9F-D694-4737-B0EB-53A05E15C621}" srcOrd="3" destOrd="0" parTransId="{338F8003-F6F0-4D6F-80CE-ADF20D2C2B73}" sibTransId="{3BB7BEF5-D097-4089-8AC2-CB1D78C5C0CA}"/>
    <dgm:cxn modelId="{36AB44F3-B942-42E2-9186-C265229B38D6}" srcId="{042271AC-EF20-4C0F-94EB-3BC79262A7CC}" destId="{D05394EC-1519-43A9-8346-5B09FBC7B4D2}" srcOrd="0" destOrd="0" parTransId="{271A403A-FF7D-40F8-9FCD-FBF3D8BC97CF}" sibTransId="{E5C196B3-A573-4853-9BAC-2C1EE63AD4EC}"/>
    <dgm:cxn modelId="{B6C72699-E9DB-4440-982D-2774D35EED23}" type="presParOf" srcId="{AC1B0098-7FDC-4701-A9B1-63D9FEEECBE9}" destId="{4B0AACD8-5A3A-4CBD-9D77-6C4782F0F327}" srcOrd="0" destOrd="0" presId="urn:microsoft.com/office/officeart/2008/layout/AlternatingHexagons"/>
    <dgm:cxn modelId="{3A369691-BA8E-46C2-A5EB-A0B86788B098}" type="presParOf" srcId="{4B0AACD8-5A3A-4CBD-9D77-6C4782F0F327}" destId="{A3F4E316-A41A-45E9-B660-1B2B124FD738}" srcOrd="0" destOrd="0" presId="urn:microsoft.com/office/officeart/2008/layout/AlternatingHexagons"/>
    <dgm:cxn modelId="{324F0977-FCA2-431A-91FE-F1F388B0635D}" type="presParOf" srcId="{4B0AACD8-5A3A-4CBD-9D77-6C4782F0F327}" destId="{5E01BD4E-5F6E-48FC-B2BD-1AC00081A454}" srcOrd="1" destOrd="0" presId="urn:microsoft.com/office/officeart/2008/layout/AlternatingHexagons"/>
    <dgm:cxn modelId="{4A5672DD-D418-485F-87F5-8D803F7AD3E8}" type="presParOf" srcId="{4B0AACD8-5A3A-4CBD-9D77-6C4782F0F327}" destId="{84ED28EF-24B7-4DED-BD51-62A8FA5B66B8}" srcOrd="2" destOrd="0" presId="urn:microsoft.com/office/officeart/2008/layout/AlternatingHexagons"/>
    <dgm:cxn modelId="{C9A50EB7-BD3F-42FA-9534-7F9E7776554B}" type="presParOf" srcId="{4B0AACD8-5A3A-4CBD-9D77-6C4782F0F327}" destId="{DD699356-D655-46D3-B0CD-02F2778C57E9}" srcOrd="3" destOrd="0" presId="urn:microsoft.com/office/officeart/2008/layout/AlternatingHexagons"/>
    <dgm:cxn modelId="{84FD9A7F-BB30-46D0-8B4D-E7A00C505A31}" type="presParOf" srcId="{4B0AACD8-5A3A-4CBD-9D77-6C4782F0F327}" destId="{93FF605C-AA0E-42DC-B3B8-5AD8135EF579}" srcOrd="4" destOrd="0" presId="urn:microsoft.com/office/officeart/2008/layout/AlternatingHexagons"/>
    <dgm:cxn modelId="{5FACC298-9DC8-416C-BF11-EF995B4E3A79}" type="presParOf" srcId="{AC1B0098-7FDC-4701-A9B1-63D9FEEECBE9}" destId="{CB086AD0-F3BE-4DF5-9CAC-422096A7717E}" srcOrd="1" destOrd="0" presId="urn:microsoft.com/office/officeart/2008/layout/AlternatingHexagons"/>
    <dgm:cxn modelId="{1FEDC0AC-6D22-49AC-A9C9-8C9054E32023}" type="presParOf" srcId="{AC1B0098-7FDC-4701-A9B1-63D9FEEECBE9}" destId="{4781BFC7-647E-4BFD-8D0B-A060AEED5171}" srcOrd="2" destOrd="0" presId="urn:microsoft.com/office/officeart/2008/layout/AlternatingHexagons"/>
    <dgm:cxn modelId="{DE1A4911-3E1A-467F-A871-7AB013993D32}" type="presParOf" srcId="{4781BFC7-647E-4BFD-8D0B-A060AEED5171}" destId="{224F0EB6-6036-4DA4-B5F6-E55EAE79F0A3}" srcOrd="0" destOrd="0" presId="urn:microsoft.com/office/officeart/2008/layout/AlternatingHexagons"/>
    <dgm:cxn modelId="{78B6A9D9-F116-4F04-BB68-0EC28346659B}" type="presParOf" srcId="{4781BFC7-647E-4BFD-8D0B-A060AEED5171}" destId="{FA90321F-EFF2-4C85-A665-3A0E0AEC0491}" srcOrd="1" destOrd="0" presId="urn:microsoft.com/office/officeart/2008/layout/AlternatingHexagons"/>
    <dgm:cxn modelId="{E1D2C78A-EDBD-4CDF-A59C-4A0ED318A925}" type="presParOf" srcId="{4781BFC7-647E-4BFD-8D0B-A060AEED5171}" destId="{14AAFDC6-57ED-477C-80A3-78AF0BFE9A97}" srcOrd="2" destOrd="0" presId="urn:microsoft.com/office/officeart/2008/layout/AlternatingHexagons"/>
    <dgm:cxn modelId="{09782F24-F8F8-4E3E-9B19-D1A09F7A7C2C}" type="presParOf" srcId="{4781BFC7-647E-4BFD-8D0B-A060AEED5171}" destId="{2C5BCA1A-8818-4C9E-9A6C-EBCE8F4FFACE}" srcOrd="3" destOrd="0" presId="urn:microsoft.com/office/officeart/2008/layout/AlternatingHexagons"/>
    <dgm:cxn modelId="{D5E37669-A5FE-4863-A6B1-4E216B61FE8F}" type="presParOf" srcId="{4781BFC7-647E-4BFD-8D0B-A060AEED5171}" destId="{3CCF55C4-76B8-4715-86DA-A4B1B25E0426}" srcOrd="4" destOrd="0" presId="urn:microsoft.com/office/officeart/2008/layout/AlternatingHexagons"/>
    <dgm:cxn modelId="{584037EC-6647-4C1D-B1EA-3E0D86A53207}" type="presParOf" srcId="{AC1B0098-7FDC-4701-A9B1-63D9FEEECBE9}" destId="{15209A7B-B85D-4481-AB25-BD7AD12884F9}" srcOrd="3" destOrd="0" presId="urn:microsoft.com/office/officeart/2008/layout/AlternatingHexagons"/>
    <dgm:cxn modelId="{628638F1-D5A9-4C73-B739-AE8D5421B66E}" type="presParOf" srcId="{AC1B0098-7FDC-4701-A9B1-63D9FEEECBE9}" destId="{17E85DC5-BC97-4699-9C35-D7EAC0D26079}" srcOrd="4" destOrd="0" presId="urn:microsoft.com/office/officeart/2008/layout/AlternatingHexagons"/>
    <dgm:cxn modelId="{D423C322-1478-4C64-8349-C4A09C5CB7BE}" type="presParOf" srcId="{17E85DC5-BC97-4699-9C35-D7EAC0D26079}" destId="{150B72A3-25F2-4C1F-B078-9C1FED08BD08}" srcOrd="0" destOrd="0" presId="urn:microsoft.com/office/officeart/2008/layout/AlternatingHexagons"/>
    <dgm:cxn modelId="{7F4397DA-6B54-4F35-B1C9-6626C3849AE0}" type="presParOf" srcId="{17E85DC5-BC97-4699-9C35-D7EAC0D26079}" destId="{B8AE9C05-0C6F-4F4D-A93C-671737BA109F}" srcOrd="1" destOrd="0" presId="urn:microsoft.com/office/officeart/2008/layout/AlternatingHexagons"/>
    <dgm:cxn modelId="{D10334C6-B637-43AC-AC67-0AA0E3789EC8}" type="presParOf" srcId="{17E85DC5-BC97-4699-9C35-D7EAC0D26079}" destId="{06B659FF-65E6-44E0-B13F-3347814F057B}" srcOrd="2" destOrd="0" presId="urn:microsoft.com/office/officeart/2008/layout/AlternatingHexagons"/>
    <dgm:cxn modelId="{AD6B09E8-EE1B-4ECE-A3C8-72312DF1585A}" type="presParOf" srcId="{17E85DC5-BC97-4699-9C35-D7EAC0D26079}" destId="{8D0A2F5A-742F-42D5-AD8D-590243A902B4}" srcOrd="3" destOrd="0" presId="urn:microsoft.com/office/officeart/2008/layout/AlternatingHexagons"/>
    <dgm:cxn modelId="{E3F0C9CF-6CB6-49F2-866D-A7CE33284F0A}" type="presParOf" srcId="{17E85DC5-BC97-4699-9C35-D7EAC0D26079}" destId="{5A5A7A55-5CD3-4422-8B2A-BEF4A858A61B}" srcOrd="4" destOrd="0" presId="urn:microsoft.com/office/officeart/2008/layout/AlternatingHexagons"/>
    <dgm:cxn modelId="{9E53014F-9812-4462-96C2-0CBAC9FCB71F}" type="presParOf" srcId="{AC1B0098-7FDC-4701-A9B1-63D9FEEECBE9}" destId="{E72C1C2F-BFEF-4DE0-AC31-DA932AECE709}" srcOrd="5" destOrd="0" presId="urn:microsoft.com/office/officeart/2008/layout/AlternatingHexagons"/>
    <dgm:cxn modelId="{0E615E87-11EA-4741-BE86-D8B4469D9BDB}" type="presParOf" srcId="{AC1B0098-7FDC-4701-A9B1-63D9FEEECBE9}" destId="{70B038B5-F7A7-43DD-9460-3553A15B4E54}" srcOrd="6" destOrd="0" presId="urn:microsoft.com/office/officeart/2008/layout/AlternatingHexagons"/>
    <dgm:cxn modelId="{C4D74147-D48E-4679-B271-24AFC2D8C559}" type="presParOf" srcId="{70B038B5-F7A7-43DD-9460-3553A15B4E54}" destId="{044996FB-34A1-4146-B07B-A0E6CC4653BA}" srcOrd="0" destOrd="0" presId="urn:microsoft.com/office/officeart/2008/layout/AlternatingHexagons"/>
    <dgm:cxn modelId="{B87F6A6F-ED34-4FFC-895C-EEC02C4B4B25}" type="presParOf" srcId="{70B038B5-F7A7-43DD-9460-3553A15B4E54}" destId="{C1EF26FB-E410-43A2-B25D-6C4AD7827CF8}" srcOrd="1" destOrd="0" presId="urn:microsoft.com/office/officeart/2008/layout/AlternatingHexagons"/>
    <dgm:cxn modelId="{DD7794A5-170A-47FA-89A1-69DA50E72E57}" type="presParOf" srcId="{70B038B5-F7A7-43DD-9460-3553A15B4E54}" destId="{B7FC7C2A-71F2-4A9E-934C-06F82CF02887}" srcOrd="2" destOrd="0" presId="urn:microsoft.com/office/officeart/2008/layout/AlternatingHexagons"/>
    <dgm:cxn modelId="{880B06EC-124D-4ADE-9BC4-B6E5881D3A50}" type="presParOf" srcId="{70B038B5-F7A7-43DD-9460-3553A15B4E54}" destId="{0657FC16-253C-4F31-9812-A45C5AE560A7}" srcOrd="3" destOrd="0" presId="urn:microsoft.com/office/officeart/2008/layout/AlternatingHexagons"/>
    <dgm:cxn modelId="{5DBAAB31-A946-42A9-830B-C0BA0117AA33}" type="presParOf" srcId="{70B038B5-F7A7-43DD-9460-3553A15B4E54}" destId="{007D3D34-3CF6-4C9F-ACA6-C03954D79A33}" srcOrd="4" destOrd="0" presId="urn:microsoft.com/office/officeart/2008/layout/AlternatingHexagons"/>
    <dgm:cxn modelId="{9B68D119-1B51-44CA-AA8C-1486B192A233}" type="presParOf" srcId="{AC1B0098-7FDC-4701-A9B1-63D9FEEECBE9}" destId="{B3EE46ED-7BD9-47BC-920C-88A8FE430A77}" srcOrd="7" destOrd="0" presId="urn:microsoft.com/office/officeart/2008/layout/AlternatingHexagons"/>
    <dgm:cxn modelId="{B797EDC4-8334-4181-BF58-D2C25B8388D8}" type="presParOf" srcId="{AC1B0098-7FDC-4701-A9B1-63D9FEEECBE9}" destId="{517A87A8-7E79-4026-8D9D-CA62B54D5D75}" srcOrd="8" destOrd="0" presId="urn:microsoft.com/office/officeart/2008/layout/AlternatingHexagons"/>
    <dgm:cxn modelId="{5734BB95-22C2-4C5E-B98D-5F0477AE9C57}" type="presParOf" srcId="{517A87A8-7E79-4026-8D9D-CA62B54D5D75}" destId="{2BFC546C-540E-46C0-A534-23C69E8CB499}" srcOrd="0" destOrd="0" presId="urn:microsoft.com/office/officeart/2008/layout/AlternatingHexagons"/>
    <dgm:cxn modelId="{40BD24E3-4BFA-42EB-A2C2-1848E45BD0C3}" type="presParOf" srcId="{517A87A8-7E79-4026-8D9D-CA62B54D5D75}" destId="{59348678-C636-4EB8-862D-2D4E2AE7972B}" srcOrd="1" destOrd="0" presId="urn:microsoft.com/office/officeart/2008/layout/AlternatingHexagons"/>
    <dgm:cxn modelId="{C077D877-FBA9-4602-9161-D055AAB4E2DB}" type="presParOf" srcId="{517A87A8-7E79-4026-8D9D-CA62B54D5D75}" destId="{6C22710C-4172-4F45-819E-93949CF6506E}" srcOrd="2" destOrd="0" presId="urn:microsoft.com/office/officeart/2008/layout/AlternatingHexagons"/>
    <dgm:cxn modelId="{93DF1619-1D59-49FB-8EC8-CA7CF39FDF7D}" type="presParOf" srcId="{517A87A8-7E79-4026-8D9D-CA62B54D5D75}" destId="{886CFA4F-2A8B-4743-86A5-4E448528691B}" srcOrd="3" destOrd="0" presId="urn:microsoft.com/office/officeart/2008/layout/AlternatingHexagons"/>
    <dgm:cxn modelId="{9644AD55-66BC-4C35-B42E-2705DF87F0B8}" type="presParOf" srcId="{517A87A8-7E79-4026-8D9D-CA62B54D5D75}" destId="{55E6C534-2FD7-415D-9C4B-22828C086B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4E316-A41A-45E9-B660-1B2B124FD738}">
      <dsp:nvSpPr>
        <dsp:cNvPr id="0" name=""/>
        <dsp:cNvSpPr/>
      </dsp:nvSpPr>
      <dsp:spPr>
        <a:xfrm rot="5400000">
          <a:off x="2433845" y="89231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            חברת מקורות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704604" y="211849"/>
        <a:ext cx="808396" cy="929191"/>
      </dsp:txXfrm>
    </dsp:sp>
    <dsp:sp modelId="{5E01BD4E-5F6E-48FC-B2BD-1AC00081A454}">
      <dsp:nvSpPr>
        <dsp:cNvPr id="0" name=""/>
        <dsp:cNvSpPr/>
      </dsp:nvSpPr>
      <dsp:spPr>
        <a:xfrm>
          <a:off x="3731654" y="271470"/>
          <a:ext cx="1506505" cy="809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605C-AA0E-42DC-B3B8-5AD8135EF579}">
      <dsp:nvSpPr>
        <dsp:cNvPr id="0" name=""/>
        <dsp:cNvSpPr/>
      </dsp:nvSpPr>
      <dsp:spPr>
        <a:xfrm rot="5400000">
          <a:off x="1165464" y="89231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תאגידי מים וביוב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36223" y="211849"/>
        <a:ext cx="808396" cy="929191"/>
      </dsp:txXfrm>
    </dsp:sp>
    <dsp:sp modelId="{224F0EB6-6036-4DA4-B5F6-E55EAE79F0A3}">
      <dsp:nvSpPr>
        <dsp:cNvPr id="0" name=""/>
        <dsp:cNvSpPr/>
      </dsp:nvSpPr>
      <dsp:spPr>
        <a:xfrm rot="5400000">
          <a:off x="1797225" y="1235040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מתקני התפלת     מי ים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67984" y="1357658"/>
        <a:ext cx="808396" cy="929191"/>
      </dsp:txXfrm>
    </dsp:sp>
    <dsp:sp modelId="{FA90321F-EFF2-4C85-A665-3A0E0AEC0491}">
      <dsp:nvSpPr>
        <dsp:cNvPr id="0" name=""/>
        <dsp:cNvSpPr/>
      </dsp:nvSpPr>
      <dsp:spPr>
        <a:xfrm>
          <a:off x="378463" y="1417278"/>
          <a:ext cx="1457908" cy="809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463" y="1417278"/>
        <a:ext cx="1457908" cy="809949"/>
      </dsp:txXfrm>
    </dsp:sp>
    <dsp:sp modelId="{3CCF55C4-76B8-4715-86DA-A4B1B25E0426}">
      <dsp:nvSpPr>
        <dsp:cNvPr id="0" name=""/>
        <dsp:cNvSpPr/>
      </dsp:nvSpPr>
      <dsp:spPr>
        <a:xfrm rot="5400000">
          <a:off x="3065605" y="1235040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מט"שים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36364" y="1357658"/>
        <a:ext cx="808396" cy="929191"/>
      </dsp:txXfrm>
    </dsp:sp>
    <dsp:sp modelId="{150B72A3-25F2-4C1F-B078-9C1FED08BD08}">
      <dsp:nvSpPr>
        <dsp:cNvPr id="0" name=""/>
        <dsp:cNvSpPr/>
      </dsp:nvSpPr>
      <dsp:spPr>
        <a:xfrm rot="5400000">
          <a:off x="2433845" y="2380848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ספקי </a:t>
          </a:r>
          <a:r>
            <a:rPr lang="he-IL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קולחין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704604" y="2503466"/>
        <a:ext cx="808396" cy="929191"/>
      </dsp:txXfrm>
    </dsp:sp>
    <dsp:sp modelId="{B8AE9C05-0C6F-4F4D-A93C-671737BA109F}">
      <dsp:nvSpPr>
        <dsp:cNvPr id="0" name=""/>
        <dsp:cNvSpPr/>
      </dsp:nvSpPr>
      <dsp:spPr>
        <a:xfrm>
          <a:off x="3731654" y="2563087"/>
          <a:ext cx="1506505" cy="809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1654" y="2563087"/>
        <a:ext cx="1506505" cy="809949"/>
      </dsp:txXfrm>
    </dsp:sp>
    <dsp:sp modelId="{5A5A7A55-5CD3-4422-8B2A-BEF4A858A61B}">
      <dsp:nvSpPr>
        <dsp:cNvPr id="0" name=""/>
        <dsp:cNvSpPr/>
      </dsp:nvSpPr>
      <dsp:spPr>
        <a:xfrm rot="5400000">
          <a:off x="564874" y="1215588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רשויות מקומיות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5633" y="1338206"/>
        <a:ext cx="808396" cy="929191"/>
      </dsp:txXfrm>
    </dsp:sp>
    <dsp:sp modelId="{044996FB-34A1-4146-B07B-A0E6CC4653BA}">
      <dsp:nvSpPr>
        <dsp:cNvPr id="0" name=""/>
        <dsp:cNvSpPr/>
      </dsp:nvSpPr>
      <dsp:spPr>
        <a:xfrm rot="5400000">
          <a:off x="1195813" y="2372290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450 מפיקים מים שפירים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66572" y="2494908"/>
        <a:ext cx="808396" cy="929191"/>
      </dsp:txXfrm>
    </dsp:sp>
    <dsp:sp modelId="{C1EF26FB-E410-43A2-B25D-6C4AD7827CF8}">
      <dsp:nvSpPr>
        <dsp:cNvPr id="0" name=""/>
        <dsp:cNvSpPr/>
      </dsp:nvSpPr>
      <dsp:spPr>
        <a:xfrm>
          <a:off x="378463" y="3708895"/>
          <a:ext cx="1457908" cy="809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D3D34-3CF6-4C9F-ACA6-C03954D79A33}">
      <dsp:nvSpPr>
        <dsp:cNvPr id="0" name=""/>
        <dsp:cNvSpPr/>
      </dsp:nvSpPr>
      <dsp:spPr>
        <a:xfrm rot="5400000">
          <a:off x="3696695" y="2355996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ספקים במוא"ז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967454" y="2478614"/>
        <a:ext cx="808396" cy="929191"/>
      </dsp:txXfrm>
    </dsp:sp>
    <dsp:sp modelId="{2BFC546C-540E-46C0-A534-23C69E8CB499}">
      <dsp:nvSpPr>
        <dsp:cNvPr id="0" name=""/>
        <dsp:cNvSpPr/>
      </dsp:nvSpPr>
      <dsp:spPr>
        <a:xfrm rot="5400000">
          <a:off x="3088611" y="3436437"/>
          <a:ext cx="1349915" cy="12544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1,575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בעלי רישיונות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38037" y="3605709"/>
        <a:ext cx="851063" cy="915861"/>
      </dsp:txXfrm>
    </dsp:sp>
    <dsp:sp modelId="{59348678-C636-4EB8-862D-2D4E2AE7972B}">
      <dsp:nvSpPr>
        <dsp:cNvPr id="0" name=""/>
        <dsp:cNvSpPr/>
      </dsp:nvSpPr>
      <dsp:spPr>
        <a:xfrm>
          <a:off x="3731654" y="4854704"/>
          <a:ext cx="1506505" cy="809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6C534-2FD7-415D-9C4B-22828C086B1C}">
      <dsp:nvSpPr>
        <dsp:cNvPr id="0" name=""/>
        <dsp:cNvSpPr/>
      </dsp:nvSpPr>
      <dsp:spPr>
        <a:xfrm rot="5400000">
          <a:off x="1826749" y="3529005"/>
          <a:ext cx="1349915" cy="1174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550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מפיקים</a:t>
          </a:r>
          <a:endParaRPr lang="he-I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97508" y="3651623"/>
        <a:ext cx="808396" cy="929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l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l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87B400-B75F-48E4-9BEF-F8A4885631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8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l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l" defTabSz="906463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256FE5-6324-46F9-9FCA-E2C97BFAEEC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9626A-A527-4B72-BD48-5FBAE95E6DEB}" type="slidenum">
              <a:rPr lang="he-IL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9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B5DCE-FF06-4B08-8E94-D11C9DAE7E66}" type="slidenum">
              <a:rPr lang="he-IL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2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5FE4C-EF9E-4D83-BA94-CB96B7857D4B}" type="slidenum">
              <a:rPr lang="he-IL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9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14493-1C14-4EFD-9C6E-350D3E500F50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299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D1E32-58D7-481E-9886-B838F0840209}" type="slidenum">
              <a:rPr lang="he-IL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95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F08C0-5F76-4C7D-81EF-7DC923E3D460}" type="slidenum">
              <a:rPr lang="he-IL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46DAF-0D78-453F-BD94-C5DEE01098AE}" type="slidenum">
              <a:rPr lang="he-IL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55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D4A73-4D0A-497C-8335-2BC5C34C4259}" type="slidenum">
              <a:rPr lang="he-IL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10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A6AB3-B51B-4DB9-855A-2FFCE8DF1807}" type="slidenum">
              <a:rPr lang="he-IL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0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5F6DC-AE47-4796-8873-C26CC8B6830C}" type="slidenum">
              <a:rPr lang="he-IL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6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056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099" indent="-285807" defTabSz="905056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229" indent="-228646" defTabSz="905056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520" indent="-228646" defTabSz="905056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811" indent="-228646" defTabSz="905056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5103" indent="-228646" algn="ctr" defTabSz="905056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2394" indent="-228646" algn="ctr" defTabSz="905056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686" indent="-228646" algn="ctr" defTabSz="905056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977" indent="-228646" algn="ctr" defTabSz="905056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1A79006-F194-44C3-AF62-3F5DE0D0A54B}" type="slidenum">
              <a:rPr lang="he-IL" altLang="he-IL" sz="1300" b="0"/>
              <a:pPr/>
              <a:t>10</a:t>
            </a:fld>
            <a:endParaRPr lang="en-US" altLang="he-IL" sz="13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92768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endParaRPr lang="en-US" dirty="0">
              <a:effectLst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7129A-A574-4B02-82FE-BFD1542B82FA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53C78-38D5-4150-A53D-4BB069036E9A}" type="slidenum">
              <a:rPr lang="he-IL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92970-3565-4775-9A0C-E8E0D0ED4700}" type="slidenum">
              <a:rPr lang="he-IL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7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08197-0A20-4B61-89A3-22213DEE7E15}" type="slidenum">
              <a:rPr lang="he-IL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3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3017A-45FC-4C19-A576-C0CD1F258F79}" type="slidenum">
              <a:rPr lang="he-IL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2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8949E-745D-4BB3-A120-8C74D8186CC4}" type="slidenum">
              <a:rPr lang="he-IL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8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88913"/>
            <a:ext cx="47910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88913"/>
            <a:ext cx="47910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48038" y="6613525"/>
            <a:ext cx="2414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הרשות הממשלתית למים ולביוב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 </a:t>
            </a:r>
            <a:r>
              <a:rPr lang="en-US" sz="1000" b="1"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26695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7CFE51C-CC4A-4BA4-9901-C2CD2638383E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0AFC-B985-4F44-AB50-02DA6E82924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A606-2B46-4A8E-8223-275A4E9CE3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D82C-BFF2-4435-BA5E-948C516BDA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8A15D-8746-44D6-BB45-5E7672F19C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545D-1816-4532-8C45-F0A8FBDE542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8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 bwMode="auto">
          <a:xfrm>
            <a:off x="0" y="5733256"/>
            <a:ext cx="982678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endParaRPr lang="he-IL" sz="1200" smtClean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9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4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5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8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C25D-59FA-42C5-868B-17502C6A61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8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 userDrawn="1"/>
        </p:nvSpPr>
        <p:spPr bwMode="auto">
          <a:xfrm>
            <a:off x="0" y="5661248"/>
            <a:ext cx="982678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endParaRPr lang="he-IL" sz="1200" smtClean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80798" y="6398123"/>
            <a:ext cx="3642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fld id="{3CA21C0F-4628-4249-88FC-CD5A82B976BD}" type="slidenum">
              <a:rPr lang="he-IL" sz="1200" smtClean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pPr algn="ctr"/>
              <a:t>‹#›</a:t>
            </a:fld>
            <a:endParaRPr lang="he-IL" sz="1200" dirty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8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0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3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1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‹#›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 bwMode="auto">
          <a:xfrm>
            <a:off x="0" y="5517232"/>
            <a:ext cx="1049147" cy="13407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endParaRPr lang="he-IL" sz="1200" smtClean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5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E99-B9B8-408A-880A-3A01FA85843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88F5-6508-4A5F-BD7A-F801B45E61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E2BE-FD77-4ADC-9E2D-1E56501612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A4BA-A839-474A-AFD1-1E99FD4D94B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E6D8-A223-4305-8767-7110B2E137E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10E0-F6B4-40BB-AAE5-F6CFD6B79E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/>
              <a:t> </a:t>
            </a: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E61CE-60DE-4CFC-9AAC-7516996F9AA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7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88913"/>
            <a:ext cx="47910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7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88913"/>
            <a:ext cx="47910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Rectangle 10"/>
          <p:cNvSpPr>
            <a:spLocks noChangeArrowheads="1"/>
          </p:cNvSpPr>
          <p:nvPr userDrawn="1"/>
        </p:nvSpPr>
        <p:spPr bwMode="auto">
          <a:xfrm>
            <a:off x="3348038" y="6613525"/>
            <a:ext cx="2414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הרשות הממשלתית למים ולביוב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 </a:t>
            </a:r>
            <a:r>
              <a:rPr lang="en-US" sz="1000" b="1"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ס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4163" y="638968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‹#›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5126" name="Picture 15" descr="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059" y="188913"/>
            <a:ext cx="4422531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 descr="OLAM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5"/>
          <a:stretch>
            <a:fillRect/>
          </a:stretch>
        </p:blipFill>
        <p:spPr bwMode="auto">
          <a:xfrm>
            <a:off x="0" y="5921376"/>
            <a:ext cx="92172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2710961" y="6382565"/>
            <a:ext cx="33308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הרשות הממשלתית למים ולביוב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e-IL" sz="1000" b="1">
                <a:solidFill>
                  <a:srgbClr val="33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אגף פיתוח מפעלי מים </a:t>
            </a:r>
            <a:r>
              <a:rPr lang="en-US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</a:t>
            </a:r>
            <a:endParaRPr lang="en-US" sz="10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e-IL" sz="1000" b="1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</a:p>
        </p:txBody>
      </p:sp>
      <p:pic>
        <p:nvPicPr>
          <p:cNvPr id="5129" name="Picture 18" descr="semel_pic1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0"/>
          <a:stretch>
            <a:fillRect/>
          </a:stretch>
        </p:blipFill>
        <p:spPr bwMode="auto">
          <a:xfrm>
            <a:off x="165589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6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he.wikipedia.org/wiki/%D7%A7%D7%95%D7%91%D7%A5:Hw_cineret_se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water.gov.il/NR/rdonlyres/B7437EAC-3E81-4491-A162-176391E80781/0/hasham.j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7.jpeg"/><Relationship Id="rId4" Type="http://schemas.openxmlformats.org/officeDocument/2006/relationships/hyperlink" Target="http://www.iconarchive.com/icons/aha-soft/standard-city/256/coal-power-plant-icon.pn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9153D3-3FD7-46F5-AB4E-81171D6C96E6}" type="slidenum">
              <a:rPr lang="he-IL" smtClean="0">
                <a:latin typeface="Arial" charset="0"/>
                <a:cs typeface="Arial" charset="0"/>
              </a:rPr>
              <a:pPr/>
              <a:t>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81" y="0"/>
            <a:ext cx="3078163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403648" y="2240867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  <a:defRPr/>
            </a:pPr>
            <a:r>
              <a:rPr lang="he-IL" sz="6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Aharoni" pitchFamily="2" charset="-79"/>
              </a:rPr>
              <a:t>מגמות בפיתוח                     משק המים בישראל</a:t>
            </a:r>
            <a:endParaRPr lang="en-US" sz="3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/>
          </p:nvPr>
        </p:nvGraphicFramePr>
        <p:xfrm>
          <a:off x="1661387" y="2157818"/>
          <a:ext cx="488460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900" smtClean="0">
                <a:solidFill>
                  <a:srgbClr val="0000CC"/>
                </a:solidFill>
                <a:latin typeface="Century" pitchFamily="18" charset="0"/>
              </a:rPr>
              <a:t> </a:t>
            </a:r>
          </a:p>
        </p:txBody>
      </p: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1150938" y="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330325" y="179388"/>
            <a:ext cx="29527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2200">
              <a:solidFill>
                <a:srgbClr val="CCECFF"/>
              </a:solidFill>
              <a:latin typeface="Century" pitchFamily="18" charset="0"/>
            </a:endParaRPr>
          </a:p>
        </p:txBody>
      </p:sp>
      <p:sp>
        <p:nvSpPr>
          <p:cNvPr id="228378" name="Text Box 26"/>
          <p:cNvSpPr txBox="1">
            <a:spLocks noChangeArrowheads="1"/>
          </p:cNvSpPr>
          <p:nvPr/>
        </p:nvSpPr>
        <p:spPr bwMode="auto">
          <a:xfrm>
            <a:off x="4461412" y="3239898"/>
            <a:ext cx="1368425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חקלאות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1122 </a:t>
            </a:r>
            <a:r>
              <a:rPr lang="he-I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</a:p>
          <a:p>
            <a:pPr algn="ctr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852091" y="1413206"/>
            <a:ext cx="2016411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תעשיה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117 </a:t>
            </a:r>
            <a:r>
              <a:rPr lang="he-I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5,5%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73841" y="3906496"/>
            <a:ext cx="113685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בית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754 </a:t>
            </a: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  <a:endParaRPr lang="he-IL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  <a:endParaRPr lang="en-US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7449974" y="3124961"/>
            <a:ext cx="1189749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שפירים</a:t>
            </a:r>
          </a:p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442 </a:t>
            </a:r>
            <a:r>
              <a:rPr lang="he-I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7772699" y="4566354"/>
            <a:ext cx="1371301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מושבים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ומליחים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680  </a:t>
            </a:r>
            <a:r>
              <a:rPr lang="he-I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</a:p>
        </p:txBody>
      </p:sp>
      <p:sp>
        <p:nvSpPr>
          <p:cNvPr id="228383" name="Rectangle 31"/>
          <p:cNvSpPr>
            <a:spLocks noChangeArrowheads="1"/>
          </p:cNvSpPr>
          <p:nvPr/>
        </p:nvSpPr>
        <p:spPr bwMode="auto">
          <a:xfrm>
            <a:off x="2011661" y="410270"/>
            <a:ext cx="5761038" cy="1008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he-IL" sz="2800" i="1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צריכת המים בישראל לפי </a:t>
            </a:r>
            <a:r>
              <a:rPr lang="he-IL" sz="2800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מגזרים</a:t>
            </a:r>
            <a:endParaRPr lang="he-IL" sz="2800" i="1" u="sng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87338" y="5537230"/>
            <a:ext cx="4752976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800" dirty="0"/>
              <a:t>סה"כ 2,142 </a:t>
            </a:r>
            <a:r>
              <a:rPr lang="he-IL" sz="2800" dirty="0" err="1"/>
              <a:t>מלמ"ק</a:t>
            </a:r>
            <a:endParaRPr lang="en-US" sz="2800" dirty="0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295440" y="1738957"/>
            <a:ext cx="1023037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טבע</a:t>
            </a:r>
          </a:p>
          <a:p>
            <a:pPr rtl="1" eaLnBrk="1" hangingPunct="1">
              <a:defRPr/>
            </a:pPr>
            <a:r>
              <a:rPr lang="he-I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he-I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מלמ"ק</a:t>
            </a:r>
          </a:p>
          <a:p>
            <a:pPr algn="ctr" rtl="1"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1%</a:t>
            </a:r>
          </a:p>
        </p:txBody>
      </p:sp>
      <p:graphicFrame>
        <p:nvGraphicFramePr>
          <p:cNvPr id="3" name="תרשים 2"/>
          <p:cNvGraphicFramePr/>
          <p:nvPr>
            <p:extLst/>
          </p:nvPr>
        </p:nvGraphicFramePr>
        <p:xfrm>
          <a:off x="6279087" y="3437474"/>
          <a:ext cx="1499828" cy="139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מחבר ישר 4"/>
          <p:cNvCxnSpPr/>
          <p:nvPr/>
        </p:nvCxnSpPr>
        <p:spPr bwMode="auto">
          <a:xfrm>
            <a:off x="5551134" y="2781405"/>
            <a:ext cx="1512168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מחבר ישר 21"/>
          <p:cNvCxnSpPr/>
          <p:nvPr/>
        </p:nvCxnSpPr>
        <p:spPr bwMode="auto">
          <a:xfrm flipV="1">
            <a:off x="4614137" y="4689617"/>
            <a:ext cx="2377157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מחבר מעוקל 11"/>
          <p:cNvCxnSpPr>
            <a:stCxn id="228380" idx="0"/>
          </p:cNvCxnSpPr>
          <p:nvPr/>
        </p:nvCxnSpPr>
        <p:spPr bwMode="auto">
          <a:xfrm rot="5400000" flipH="1" flipV="1">
            <a:off x="1494179" y="3096927"/>
            <a:ext cx="257657" cy="136148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מחבר מעוקל 30"/>
          <p:cNvCxnSpPr>
            <a:stCxn id="228382" idx="1"/>
          </p:cNvCxnSpPr>
          <p:nvPr/>
        </p:nvCxnSpPr>
        <p:spPr bwMode="auto">
          <a:xfrm rot="10800000">
            <a:off x="7063317" y="4429716"/>
            <a:ext cx="709383" cy="5059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מחבר מעוקל 31"/>
          <p:cNvCxnSpPr>
            <a:stCxn id="228381" idx="2"/>
          </p:cNvCxnSpPr>
          <p:nvPr/>
        </p:nvCxnSpPr>
        <p:spPr bwMode="auto">
          <a:xfrm rot="5400000">
            <a:off x="7502271" y="3390955"/>
            <a:ext cx="285353" cy="7998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מחבר מעוקל 32"/>
          <p:cNvCxnSpPr>
            <a:stCxn id="16" idx="1"/>
          </p:cNvCxnSpPr>
          <p:nvPr/>
        </p:nvCxnSpPr>
        <p:spPr bwMode="auto">
          <a:xfrm rot="10800000" flipV="1">
            <a:off x="4019710" y="2108289"/>
            <a:ext cx="275731" cy="5457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מחבר מעוקל 33"/>
          <p:cNvCxnSpPr>
            <a:stCxn id="228379" idx="3"/>
          </p:cNvCxnSpPr>
          <p:nvPr/>
        </p:nvCxnSpPr>
        <p:spPr bwMode="auto">
          <a:xfrm>
            <a:off x="2868502" y="1772027"/>
            <a:ext cx="767393" cy="88197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מלבן 3"/>
          <p:cNvSpPr/>
          <p:nvPr/>
        </p:nvSpPr>
        <p:spPr>
          <a:xfrm>
            <a:off x="179512" y="603489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i="1" dirty="0">
                <a:solidFill>
                  <a:schemeClr val="bg2"/>
                </a:solidFill>
              </a:rPr>
              <a:t>אספקה לרש"פ: 52 </a:t>
            </a:r>
            <a:r>
              <a:rPr lang="he-IL" i="1" dirty="0" err="1">
                <a:solidFill>
                  <a:schemeClr val="bg2"/>
                </a:solidFill>
              </a:rPr>
              <a:t>מלמ"ק</a:t>
            </a:r>
            <a:r>
              <a:rPr lang="he-IL" i="1" dirty="0">
                <a:solidFill>
                  <a:schemeClr val="bg2"/>
                </a:solidFill>
              </a:rPr>
              <a:t> (יו"ש) + 5 </a:t>
            </a:r>
            <a:r>
              <a:rPr lang="he-IL" i="1" dirty="0" err="1">
                <a:solidFill>
                  <a:schemeClr val="bg2"/>
                </a:solidFill>
              </a:rPr>
              <a:t>מלמ"ש</a:t>
            </a:r>
            <a:r>
              <a:rPr lang="he-IL" i="1" dirty="0">
                <a:solidFill>
                  <a:schemeClr val="bg2"/>
                </a:solidFill>
              </a:rPr>
              <a:t> (עזה) </a:t>
            </a:r>
            <a:r>
              <a:rPr lang="en-US" i="1" dirty="0">
                <a:solidFill>
                  <a:schemeClr val="bg2"/>
                </a:solidFill>
              </a:rPr>
              <a:t>;</a:t>
            </a:r>
            <a:r>
              <a:rPr lang="he-IL" i="1" dirty="0">
                <a:solidFill>
                  <a:schemeClr val="bg2"/>
                </a:solidFill>
              </a:rPr>
              <a:t> אספקה לממלכת ירדן </a:t>
            </a:r>
            <a:r>
              <a:rPr lang="he-IL" i="1" dirty="0" smtClean="0">
                <a:solidFill>
                  <a:schemeClr val="bg2"/>
                </a:solidFill>
              </a:rPr>
              <a:t>60 </a:t>
            </a:r>
            <a:r>
              <a:rPr lang="he-IL" i="1" dirty="0" err="1">
                <a:solidFill>
                  <a:schemeClr val="bg2"/>
                </a:solidFill>
              </a:rPr>
              <a:t>מלמ"ק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1"/>
          </p:nvPr>
        </p:nvSpPr>
        <p:spPr>
          <a:xfrm flipH="1">
            <a:off x="7848364" y="6501977"/>
            <a:ext cx="900100" cy="2194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400" dirty="0" smtClean="0">
                <a:solidFill>
                  <a:srgbClr val="0000CC"/>
                </a:solidFill>
                <a:latin typeface="Arial" pitchFamily="34" charset="0"/>
              </a:rPr>
              <a:t>11</a:t>
            </a:r>
            <a:endParaRPr lang="en-US" altLang="he-IL" sz="1400" dirty="0" smtClean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13" descr="main_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837" y="872716"/>
            <a:ext cx="7164288" cy="46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1500" y="2960948"/>
            <a:ext cx="626427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בדומה למקומות רבים בעולם (ביניהם אוסטרליה, ספרד וקליפורניה), בשנים האחרונות חלה ירידה בהיצע המים הטבעיים.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ההסתברות לסדרת שנים שחונות שחווינו (2008-2012,ארבע שנים שחונות רצופות מתוכן אחת קיצונית במיוחד) עומדת על פחות מ 2%!</a:t>
            </a:r>
            <a:endParaRPr lang="he-IL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-23373" y="1304764"/>
            <a:ext cx="91440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ישראל התמודדה בעשור האחרון עם הבצורת הקשה ביותר בהיסטוריה</a:t>
            </a:r>
            <a:r>
              <a:rPr lang="en-US" altLang="he-IL" sz="24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</a:t>
            </a:r>
            <a:r>
              <a:rPr lang="he-IL" altLang="he-IL" sz="24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שהתבטאה בתקופה רציפה ומתמשכת בירידה בכמות המשקעים בייחס לממוצע הרב שנתי.  </a:t>
            </a:r>
            <a:endParaRPr lang="he-IL" altLang="he-IL" sz="24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269D9E53-B56D-4484-98B1-0E800B6165F3}" type="slidenum">
              <a:rPr lang="he-IL" altLang="he-IL" sz="1400" smtClean="0">
                <a:solidFill>
                  <a:srgbClr val="0000CC"/>
                </a:solidFill>
                <a:latin typeface="Arial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he-IL" sz="1400" smtClean="0">
              <a:solidFill>
                <a:srgbClr val="0000CC"/>
              </a:solidFill>
              <a:latin typeface="Arial" pitchFamily="34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0" y="2576513"/>
            <a:ext cx="9135637" cy="4112666"/>
            <a:chOff x="0" y="2576513"/>
            <a:chExt cx="9135637" cy="4112666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7" t="8462" r="4309"/>
            <a:stretch/>
          </p:blipFill>
          <p:spPr bwMode="auto">
            <a:xfrm>
              <a:off x="153988" y="2611438"/>
              <a:ext cx="7508844" cy="2346527"/>
            </a:xfrm>
            <a:prstGeom prst="rect">
              <a:avLst/>
            </a:prstGeom>
            <a:solidFill>
              <a:schemeClr val="tx1"/>
            </a:solidFill>
            <a:ln w="1">
              <a:noFill/>
              <a:miter lim="800000"/>
              <a:headEnd/>
              <a:tailEnd/>
            </a:ln>
            <a:ex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9484" y="2620770"/>
              <a:ext cx="1395285" cy="232786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מחבר ישר 19"/>
            <p:cNvCxnSpPr/>
            <p:nvPr/>
          </p:nvCxnSpPr>
          <p:spPr bwMode="auto">
            <a:xfrm>
              <a:off x="433072" y="2630103"/>
              <a:ext cx="8192031" cy="0"/>
            </a:xfrm>
            <a:prstGeom prst="lin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 bwMode="auto">
            <a:xfrm>
              <a:off x="489936" y="4681331"/>
              <a:ext cx="8135167" cy="0"/>
            </a:xfrm>
            <a:prstGeom prst="line">
              <a:avLst/>
            </a:prstGeom>
            <a:solidFill>
              <a:schemeClr val="tx1"/>
            </a:solidFill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 bwMode="auto">
            <a:xfrm>
              <a:off x="7662832" y="2630103"/>
              <a:ext cx="0" cy="2060560"/>
            </a:xfrm>
            <a:prstGeom prst="line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642098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1930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1455615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1940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001296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1960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812359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1970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4655784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1980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441847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1990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6330383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2000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6968946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2010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273756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0000"/>
                  </a:solidFill>
                  <a:latin typeface="Arial Narrow" pitchFamily="34" charset="0"/>
                  <a:cs typeface="+mj-cs"/>
                </a:rPr>
                <a:t>1950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589484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70C0"/>
                  </a:solidFill>
                  <a:latin typeface="Arial Narrow" pitchFamily="34" charset="0"/>
                  <a:cs typeface="+mj-cs"/>
                </a:rPr>
                <a:t>2020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8001007" y="4680212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70C0"/>
                  </a:solidFill>
                  <a:latin typeface="Arial Narrow" pitchFamily="34" charset="0"/>
                  <a:cs typeface="+mj-cs"/>
                </a:rPr>
                <a:t>2030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8407765" y="4681331"/>
              <a:ext cx="406758" cy="242018"/>
            </a:xfrm>
            <a:prstGeom prst="rect">
              <a:avLst/>
            </a:prstGeom>
            <a:solidFill>
              <a:schemeClr val="tx1"/>
            </a:solidFill>
          </p:spPr>
          <p:txBody>
            <a:bodyPr lIns="36000" tIns="36000" rIns="36000" bIns="36000" rtlCol="1">
              <a:spAutoFit/>
            </a:bodyPr>
            <a:lstStyle/>
            <a:p>
              <a:pPr algn="just">
                <a:defRPr/>
              </a:pPr>
              <a:r>
                <a:rPr lang="he-IL" sz="1100" dirty="0">
                  <a:solidFill>
                    <a:srgbClr val="0070C0"/>
                  </a:solidFill>
                  <a:latin typeface="Arial Narrow" pitchFamily="34" charset="0"/>
                  <a:cs typeface="+mj-cs"/>
                </a:rPr>
                <a:t>2040</a:t>
              </a:r>
            </a:p>
          </p:txBody>
        </p:sp>
        <p:cxnSp>
          <p:nvCxnSpPr>
            <p:cNvPr id="12299" name="Elbow Connector 4"/>
            <p:cNvCxnSpPr>
              <a:cxnSpLocks noChangeShapeType="1"/>
            </p:cNvCxnSpPr>
            <p:nvPr/>
          </p:nvCxnSpPr>
          <p:spPr bwMode="auto">
            <a:xfrm flipV="1">
              <a:off x="5269263" y="3973062"/>
              <a:ext cx="2196283" cy="1620198"/>
            </a:xfrm>
            <a:prstGeom prst="bentConnector3">
              <a:avLst>
                <a:gd name="adj1" fmla="val 70509"/>
              </a:avLst>
            </a:prstGeom>
            <a:noFill/>
            <a:ln w="317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0" name="TextBox 5"/>
            <p:cNvSpPr txBox="1">
              <a:spLocks noChangeArrowheads="1"/>
            </p:cNvSpPr>
            <p:nvPr/>
          </p:nvSpPr>
          <p:spPr bwMode="auto">
            <a:xfrm>
              <a:off x="4352217" y="5340366"/>
              <a:ext cx="1789564" cy="523226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rgbClr val="0000FF"/>
                  </a:solidFill>
                  <a:latin typeface="+mn-lt"/>
                </a:rPr>
                <a:t>LAST droughts period</a:t>
              </a:r>
              <a:endParaRPr lang="he-IL" altLang="he-IL" sz="140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2301" name="Elbow Connector 9"/>
            <p:cNvCxnSpPr>
              <a:cxnSpLocks noChangeShapeType="1"/>
              <a:stCxn id="12302" idx="0"/>
            </p:cNvCxnSpPr>
            <p:nvPr/>
          </p:nvCxnSpPr>
          <p:spPr bwMode="auto">
            <a:xfrm rot="16200000" flipV="1">
              <a:off x="7622936" y="4460834"/>
              <a:ext cx="1181986" cy="344086"/>
            </a:xfrm>
            <a:prstGeom prst="bentConnector3">
              <a:avLst>
                <a:gd name="adj1" fmla="val 100230"/>
              </a:avLst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2" name="TextBox 14"/>
            <p:cNvSpPr txBox="1">
              <a:spLocks noChangeArrowheads="1"/>
            </p:cNvSpPr>
            <p:nvPr/>
          </p:nvSpPr>
          <p:spPr bwMode="auto">
            <a:xfrm>
              <a:off x="7636306" y="5223870"/>
              <a:ext cx="1499331" cy="73878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 dirty="0">
                  <a:solidFill>
                    <a:srgbClr val="FF0000"/>
                  </a:solidFill>
                  <a:latin typeface="+mj-lt"/>
                </a:rPr>
                <a:t>NEXT droughts period</a:t>
              </a:r>
              <a:endParaRPr lang="he-IL" altLang="he-IL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 rot="-5400000">
              <a:off x="-1169193" y="3745706"/>
              <a:ext cx="2646362" cy="30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 dirty="0">
                  <a:solidFill>
                    <a:srgbClr val="000000"/>
                  </a:solidFill>
                  <a:latin typeface="Arial" pitchFamily="34" charset="0"/>
                </a:rPr>
                <a:t>Standard precipitation index </a:t>
              </a:r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7318375" y="4402138"/>
              <a:ext cx="327025" cy="365125"/>
            </a:xfrm>
            <a:prstGeom prst="ellipse">
              <a:avLst/>
            </a:prstGeom>
            <a:solidFill>
              <a:srgbClr val="CC9900">
                <a:alpha val="50195"/>
              </a:srgbClr>
            </a:solidFill>
            <a:ln w="9525" algn="ctr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>
                <a:latin typeface="Arial" pitchFamily="34" charset="0"/>
              </a:endParaRPr>
            </a:p>
          </p:txBody>
        </p:sp>
        <p:cxnSp>
          <p:nvCxnSpPr>
            <p:cNvPr id="12296" name="Straight Arrow Connector 8"/>
            <p:cNvCxnSpPr>
              <a:cxnSpLocks noChangeShapeType="1"/>
              <a:endCxn id="12295" idx="4"/>
            </p:cNvCxnSpPr>
            <p:nvPr/>
          </p:nvCxnSpPr>
          <p:spPr bwMode="auto">
            <a:xfrm flipV="1">
              <a:off x="6647714" y="4767263"/>
              <a:ext cx="834174" cy="1562419"/>
            </a:xfrm>
            <a:prstGeom prst="straightConnector1">
              <a:avLst/>
            </a:prstGeom>
            <a:noFill/>
            <a:ln w="19050" algn="ctr">
              <a:solidFill>
                <a:srgbClr val="CC99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7" name="TextBox 5"/>
            <p:cNvSpPr txBox="1">
              <a:spLocks noChangeArrowheads="1"/>
            </p:cNvSpPr>
            <p:nvPr/>
          </p:nvSpPr>
          <p:spPr bwMode="auto">
            <a:xfrm>
              <a:off x="5425328" y="6165304"/>
              <a:ext cx="1789112" cy="52387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CC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rgbClr val="CC9900"/>
                  </a:solidFill>
                  <a:latin typeface="+mj-lt"/>
                </a:rPr>
                <a:t>2013-2014</a:t>
              </a:r>
            </a:p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rgbClr val="CC9900"/>
                  </a:solidFill>
                  <a:latin typeface="+mj-lt"/>
                </a:rPr>
                <a:t>62% of Average </a:t>
              </a:r>
              <a:endParaRPr lang="he-IL" altLang="he-IL" sz="1400">
                <a:solidFill>
                  <a:srgbClr val="CC9900"/>
                </a:solidFill>
                <a:latin typeface="+mj-lt"/>
              </a:endParaRPr>
            </a:p>
          </p:txBody>
        </p: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353546" y="0"/>
            <a:ext cx="7271557" cy="10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altLang="en-US" sz="4000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he-IL" alt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העשרה מגשמים</a:t>
            </a:r>
            <a:endParaRPr lang="en-US" sz="4000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-180528" y="938687"/>
            <a:ext cx="9144000" cy="420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על מנת למנוע נזק בלתי הפיך למקורות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 המים </a:t>
            </a:r>
            <a:r>
              <a:rPr lang="he-I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("קווים שחורים</a:t>
            </a:r>
            <a:r>
              <a:rPr lang="he-I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")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החליטה ממשלת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 ישראל על 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מספר פעולות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חירום.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he-IL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marL="179388"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endParaRPr lang="he-IL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marL="179388"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endParaRPr lang="he-IL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marL="179388"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endParaRPr lang="he-IL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marL="179388"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"</a:t>
            </a: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קווים אדומים"</a:t>
            </a:r>
            <a:r>
              <a:rPr lang="he-I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– מפלסי מים במאגרי מי התהום והכנרת שמתחתם נגרם נזק למקור המים. </a:t>
            </a:r>
          </a:p>
          <a:p>
            <a:pPr marL="179388"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"קווים שחורים"</a:t>
            </a:r>
            <a:r>
              <a:rPr lang="he-I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– מפלסי מים במאגרי מי התהום והכנרת בהם קצב הפגיעה מהיר והפגיעה בלתי הפיכה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.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017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8FD1A7-CE62-4BE8-8759-460A8ADDEBE8}" type="slidenum">
              <a:rPr lang="he-IL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150938" y="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30325" y="179388"/>
            <a:ext cx="2952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endParaRPr lang="en-US" sz="2200" b="1">
              <a:solidFill>
                <a:srgbClr val="CCECFF"/>
              </a:solidFill>
              <a:latin typeface="Century" pitchFamily="18" charset="0"/>
            </a:endParaRP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197297" y="457200"/>
            <a:ext cx="838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"ישראל</a:t>
            </a:r>
            <a:r>
              <a:rPr lang="he-IL" sz="32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עוברת</a:t>
            </a:r>
            <a:r>
              <a:rPr lang="he-IL" sz="32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מ</a:t>
            </a:r>
            <a:r>
              <a:rPr lang="he-IL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אדום</a:t>
            </a:r>
            <a:r>
              <a:rPr lang="he-IL" sz="32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he-IL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ל</a:t>
            </a:r>
            <a:r>
              <a:rPr lang="he-IL" sz="32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שחור</a:t>
            </a:r>
            <a:r>
              <a:rPr lang="he-IL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"</a:t>
            </a:r>
            <a:r>
              <a:rPr lang="en-US" sz="32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 </a:t>
            </a:r>
          </a:p>
        </p:txBody>
      </p:sp>
      <p:pic>
        <p:nvPicPr>
          <p:cNvPr id="50181" name="Picture 5" descr="r-kinneret1-flat-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1449388"/>
            <a:ext cx="1695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358775" y="2312988"/>
            <a:ext cx="20431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2263" y="2062163"/>
            <a:ext cx="1954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-208.80</a:t>
            </a:r>
            <a:r>
              <a:rPr lang="he-IL" sz="1200" b="1" dirty="0">
                <a:solidFill>
                  <a:srgbClr val="000000"/>
                </a:solidFill>
                <a:latin typeface="Times New Roman" pitchFamily="18" charset="0"/>
              </a:rPr>
              <a:t>קו אדום עליון : 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404217" y="2924175"/>
            <a:ext cx="2300883" cy="236538"/>
            <a:chOff x="4041" y="7744"/>
            <a:chExt cx="2700" cy="360"/>
          </a:xfrm>
        </p:grpSpPr>
        <p:sp>
          <p:nvSpPr>
            <p:cNvPr id="50189" name="Line 9"/>
            <p:cNvSpPr>
              <a:spLocks noChangeShapeType="1"/>
            </p:cNvSpPr>
            <p:nvPr/>
          </p:nvSpPr>
          <p:spPr bwMode="auto">
            <a:xfrm>
              <a:off x="4041" y="8104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0190" name="Text Box 10"/>
            <p:cNvSpPr txBox="1">
              <a:spLocks noChangeArrowheads="1"/>
            </p:cNvSpPr>
            <p:nvPr/>
          </p:nvSpPr>
          <p:spPr bwMode="auto">
            <a:xfrm>
              <a:off x="4041" y="7744"/>
              <a:ext cx="2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</a:rPr>
                <a:t> -213.00</a:t>
              </a:r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</a:rPr>
                <a:t>קו אדום תחתון :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0185" name="Line 14"/>
          <p:cNvSpPr>
            <a:spLocks noChangeShapeType="1"/>
          </p:cNvSpPr>
          <p:nvPr/>
        </p:nvSpPr>
        <p:spPr bwMode="auto">
          <a:xfrm>
            <a:off x="788988" y="3790950"/>
            <a:ext cx="1943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1017588" y="356235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  -214.87</a:t>
            </a:r>
            <a:r>
              <a:rPr lang="he-IL" sz="1200" b="1" dirty="0">
                <a:solidFill>
                  <a:srgbClr val="000000"/>
                </a:solidFill>
                <a:latin typeface="Times New Roman" pitchFamily="18" charset="0"/>
              </a:rPr>
              <a:t>קו שחור :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0188" name="Text Box 18"/>
          <p:cNvSpPr txBox="1">
            <a:spLocks noChangeArrowheads="1"/>
          </p:cNvSpPr>
          <p:nvPr/>
        </p:nvSpPr>
        <p:spPr bwMode="auto">
          <a:xfrm>
            <a:off x="592138" y="3173413"/>
            <a:ext cx="18891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-</a:t>
            </a:r>
            <a:r>
              <a:rPr lang="en-US" sz="1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213.70   : 2011 </a:t>
            </a:r>
            <a:endParaRPr lang="en-US" sz="1200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09518" y="3429000"/>
            <a:ext cx="24542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22" name="Picture 6" descr="http://upload.wikimedia.org/wikipedia/commons/thumb/d/da/Hw_cineret_sea.JPG/250px-Hw_cineret_se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1698">
            <a:off x="6991161" y="3231884"/>
            <a:ext cx="1747077" cy="11181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2975248" y="3676650"/>
            <a:ext cx="1943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03848" y="344805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anose="02020603050405020304" pitchFamily="18" charset="0"/>
              </a:rPr>
              <a:t>  -</a:t>
            </a:r>
            <a:r>
              <a:rPr lang="en-US" sz="1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anose="02020603050405020304" pitchFamily="18" charset="0"/>
              </a:rPr>
              <a:t>214.00  </a:t>
            </a:r>
            <a:r>
              <a:rPr lang="he-IL" sz="1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anose="02020603050405020304" pitchFamily="18" charset="0"/>
              </a:rPr>
              <a:t>  2010 : </a:t>
            </a:r>
            <a:endParaRPr lang="en-US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139738" y="2619594"/>
            <a:ext cx="2598293" cy="236538"/>
            <a:chOff x="4041" y="7744"/>
            <a:chExt cx="3049" cy="360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041" y="8104"/>
              <a:ext cx="27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750" y="7744"/>
              <a:ext cx="2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r>
                <a:rPr lang="he-IL" sz="1200" b="1" dirty="0" smtClean="0">
                  <a:solidFill>
                    <a:srgbClr val="00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</a:rPr>
                <a:t>היום = 211.77-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6" y="1118241"/>
            <a:ext cx="8740304" cy="537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062025" y="193786"/>
            <a:ext cx="6696075" cy="105251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4000" b="1" u="sng" kern="0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המהלך היומי של מפלס </a:t>
            </a: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הכנרת</a:t>
            </a:r>
            <a:endParaRPr lang="he-IL" sz="4000" b="1" u="sng" kern="0" dirty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3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2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A1FE96-4290-402E-B8F6-C0CE36661B65}" type="slidenum">
              <a:rPr lang="he-IL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4" name="WordArt 107"/>
          <p:cNvSpPr>
            <a:spLocks noChangeArrowheads="1" noChangeShapeType="1" noTextEdit="1"/>
          </p:cNvSpPr>
          <p:nvPr/>
        </p:nvSpPr>
        <p:spPr bwMode="auto">
          <a:xfrm>
            <a:off x="102722" y="980728"/>
            <a:ext cx="8780463" cy="1127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 Unicode"/>
                <a:cs typeface="Lucida Sans Unicode"/>
              </a:rPr>
              <a:t>ובגלל שאין לנו את היכולות של </a:t>
            </a:r>
            <a:r>
              <a:rPr lang="he-IL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 Unicode"/>
                <a:cs typeface="Lucida Sans Unicode"/>
              </a:rPr>
              <a:t>משה</a:t>
            </a:r>
          </a:p>
          <a:p>
            <a:pPr algn="ctr"/>
            <a:r>
              <a:rPr lang="he-IL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he-IL" sz="2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 Unicode"/>
                <a:cs typeface="Lucida Sans Unicode"/>
              </a:rPr>
              <a:t>להוציא מים מהסלע...</a:t>
            </a:r>
          </a:p>
        </p:txBody>
      </p:sp>
      <p:pic>
        <p:nvPicPr>
          <p:cNvPr id="6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312876"/>
            <a:ext cx="7204075" cy="41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5849" y="3033107"/>
            <a:ext cx="4945000" cy="287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פילטר אוסמוזה הפוכ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4157">
            <a:off x="3767223" y="2350986"/>
            <a:ext cx="2556164" cy="12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9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AEE228-73EE-4BE1-99E8-E0BEFED70015}" type="slidenum">
              <a:rPr lang="he-IL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9395" name="Picture 38" descr="watersou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5689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9"/>
          <p:cNvSpPr>
            <a:spLocks noChangeAspect="1" noChangeArrowheads="1"/>
          </p:cNvSpPr>
          <p:nvPr/>
        </p:nvSpPr>
        <p:spPr bwMode="auto">
          <a:xfrm>
            <a:off x="3744913" y="3178175"/>
            <a:ext cx="1263650" cy="6000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1600" b="1" dirty="0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מים מופקים </a:t>
            </a:r>
          </a:p>
          <a:p>
            <a:pPr algn="ctr"/>
            <a:r>
              <a:rPr lang="he-IL" sz="1600" b="1" dirty="0" err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מהאקוויפרים</a:t>
            </a:r>
            <a:endParaRPr lang="en-US" sz="1600" b="1" dirty="0">
              <a:solidFill>
                <a:srgbClr val="33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397" name="Rectangle 41"/>
          <p:cNvSpPr>
            <a:spLocks noChangeAspect="1" noChangeArrowheads="1"/>
          </p:cNvSpPr>
          <p:nvPr/>
        </p:nvSpPr>
        <p:spPr bwMode="auto">
          <a:xfrm>
            <a:off x="218153" y="3195638"/>
            <a:ext cx="1375697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 אגם הכנרת</a:t>
            </a:r>
            <a:endParaRPr lang="en-US" sz="1600" b="1">
              <a:solidFill>
                <a:srgbClr val="33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398" name="Rectangle 42"/>
          <p:cNvSpPr>
            <a:spLocks noChangeAspect="1" noChangeArrowheads="1"/>
          </p:cNvSpPr>
          <p:nvPr/>
        </p:nvSpPr>
        <p:spPr bwMode="auto">
          <a:xfrm>
            <a:off x="113400" y="3609975"/>
            <a:ext cx="1537600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 נהרות ונחלים</a:t>
            </a:r>
            <a:endParaRPr lang="en-US" sz="1600" b="1">
              <a:solidFill>
                <a:srgbClr val="33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399" name="Rectangle 43"/>
          <p:cNvSpPr>
            <a:spLocks noChangeAspect="1" noChangeArrowheads="1"/>
          </p:cNvSpPr>
          <p:nvPr/>
        </p:nvSpPr>
        <p:spPr bwMode="auto">
          <a:xfrm>
            <a:off x="261041" y="4005263"/>
            <a:ext cx="120898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 שיטפונות</a:t>
            </a:r>
            <a:endParaRPr lang="en-US" sz="1600" b="1">
              <a:solidFill>
                <a:srgbClr val="33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400" name="Rectangle 27"/>
          <p:cNvSpPr>
            <a:spLocks noChangeArrowheads="1"/>
          </p:cNvSpPr>
          <p:nvPr/>
        </p:nvSpPr>
        <p:spPr bwMode="auto">
          <a:xfrm>
            <a:off x="1700230" y="3608388"/>
            <a:ext cx="1935145" cy="3385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None/>
            </a:pPr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מים מליחים מותפלים</a:t>
            </a:r>
          </a:p>
        </p:txBody>
      </p:sp>
      <p:sp>
        <p:nvSpPr>
          <p:cNvPr id="59401" name="Rectangle 23"/>
          <p:cNvSpPr>
            <a:spLocks noChangeArrowheads="1"/>
          </p:cNvSpPr>
          <p:nvPr/>
        </p:nvSpPr>
        <p:spPr bwMode="auto">
          <a:xfrm>
            <a:off x="1915005" y="3178175"/>
            <a:ext cx="1394933" cy="3385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None/>
            </a:pPr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מי ים מותפלים</a:t>
            </a:r>
          </a:p>
        </p:txBody>
      </p:sp>
      <p:sp>
        <p:nvSpPr>
          <p:cNvPr id="59402" name="Rectangle 24"/>
          <p:cNvSpPr>
            <a:spLocks noChangeArrowheads="1"/>
          </p:cNvSpPr>
          <p:nvPr/>
        </p:nvSpPr>
        <p:spPr bwMode="auto">
          <a:xfrm>
            <a:off x="1847012" y="4041775"/>
            <a:ext cx="1531188" cy="3385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1600" b="1">
                <a:solidFill>
                  <a:srgbClr val="33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השבת מי קולחין</a:t>
            </a:r>
            <a:endParaRPr lang="en-US" sz="1600" b="1">
              <a:solidFill>
                <a:srgbClr val="33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9403" name="Group 44"/>
          <p:cNvGrpSpPr>
            <a:grpSpLocks/>
          </p:cNvGrpSpPr>
          <p:nvPr/>
        </p:nvGrpSpPr>
        <p:grpSpPr bwMode="auto">
          <a:xfrm rot="927846">
            <a:off x="5172847" y="3404823"/>
            <a:ext cx="3600450" cy="1630243"/>
            <a:chOff x="1156" y="731"/>
            <a:chExt cx="2722" cy="817"/>
          </a:xfrm>
        </p:grpSpPr>
        <p:sp>
          <p:nvSpPr>
            <p:cNvPr id="93219" name="AutoShape 35"/>
            <p:cNvSpPr>
              <a:spLocks noChangeArrowheads="1"/>
            </p:cNvSpPr>
            <p:nvPr/>
          </p:nvSpPr>
          <p:spPr bwMode="auto">
            <a:xfrm>
              <a:off x="1156" y="731"/>
              <a:ext cx="2722" cy="817"/>
            </a:xfrm>
            <a:prstGeom prst="downArrowCallout">
              <a:avLst>
                <a:gd name="adj1" fmla="val 69781"/>
                <a:gd name="adj2" fmla="val 66341"/>
                <a:gd name="adj3" fmla="val 18972"/>
                <a:gd name="adj4" fmla="val 52144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rtl="0" eaLnBrk="0" hangingPunct="0">
                <a:defRPr/>
              </a:pP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18" name="Text Box 34"/>
            <p:cNvSpPr txBox="1">
              <a:spLocks noChangeArrowheads="1"/>
            </p:cNvSpPr>
            <p:nvPr/>
          </p:nvSpPr>
          <p:spPr bwMode="auto">
            <a:xfrm>
              <a:off x="1217" y="791"/>
              <a:ext cx="258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he-IL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  <a:ea typeface="Arial Unicode MS" pitchFamily="34" charset="-128"/>
                  <a:cs typeface="Lucida Sans Unicode" pitchFamily="34" charset="0"/>
                </a:rPr>
                <a:t>פיתוח מקורות מים חדשים</a:t>
              </a:r>
              <a:endPara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Arial Unicode MS" pitchFamily="34" charset="-128"/>
                <a:cs typeface="Lucida Sans Unicode" pitchFamily="34" charset="0"/>
              </a:endParaRPr>
            </a:p>
          </p:txBody>
        </p:sp>
      </p:grp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993726" y="4999059"/>
            <a:ext cx="7504162" cy="1541500"/>
          </a:xfrm>
          <a:prstGeom prst="horizont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he-IL" b="1" dirty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Lucida Sans Unicode" pitchFamily="34" charset="0"/>
                <a:ea typeface="Arial Unicode MS" pitchFamily="34" charset="-128"/>
                <a:cs typeface="+mn-cs"/>
              </a:rPr>
              <a:t> אספקת מים באיכות, כמות וזמינות העונה על הביקוש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endParaRPr lang="he-IL" b="1" dirty="0">
              <a:solidFill>
                <a:srgbClr val="00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Lucida Sans Unicode" pitchFamily="34" charset="0"/>
              <a:ea typeface="Arial Unicode MS" pitchFamily="34" charset="-128"/>
              <a:cs typeface="+mn-cs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he-IL" b="1" dirty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Lucida Sans Unicode" pitchFamily="34" charset="0"/>
                <a:ea typeface="Arial Unicode MS" pitchFamily="34" charset="-128"/>
                <a:cs typeface="+mn-cs"/>
              </a:rPr>
              <a:t> מדיניות של פיתוח תוך שמירה על מצב מאוזן של </a:t>
            </a:r>
            <a:r>
              <a:rPr lang="he-IL" b="1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Lucida Sans Unicode" pitchFamily="34" charset="0"/>
                <a:ea typeface="Arial Unicode MS" pitchFamily="34" charset="-128"/>
                <a:cs typeface="+mn-cs"/>
              </a:rPr>
              <a:t>מקורות המים </a:t>
            </a:r>
            <a:endParaRPr lang="en-US" b="1" dirty="0">
              <a:solidFill>
                <a:srgbClr val="00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Lucida Sans Unicode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459652" y="15110"/>
            <a:ext cx="3834172" cy="105251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החלטות</a:t>
            </a:r>
            <a:endParaRPr lang="he-IL" sz="4000" b="1" u="sng" kern="0" dirty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182937-EBFE-4E57-8FDE-D9D3E345000E}" type="slidenum">
              <a:rPr lang="he-IL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503238" y="1268414"/>
            <a:ext cx="8337550" cy="446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הגברת מערך ההסברה והדרכת הציבור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הרחב לשימוש חסכני במים, בין היתר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באמצעות קמפיין תקשורתי רחב.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הגברת הפיקוח והאכיפה על הפקת המים והשימוש בהם תוך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התמקדות בהשקיית גינות ציבוריות ובהשקיה של שטחי חקלאות.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קביעת תעריפי מים מעודדי חיסכון (תעריף מדורג לצריכה ביתית,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ביטול ההנחה לגינון).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שימוש בכלים מנהליים, כגון הקצאות מים לגינון ציבורי 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הקצאות מים מקוצצות לחקלאות.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4864104" y="1165194"/>
            <a:ext cx="3887787" cy="4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SzPct val="150000"/>
              <a:buFont typeface="Wingdings" pitchFamily="2" charset="2"/>
              <a:buBlip>
                <a:blip r:embed="rId3"/>
              </a:buBlip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u="sng" dirty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ריסון הביקוש למים  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9" y="1157068"/>
            <a:ext cx="2482850" cy="17541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3" descr="http://www.water.gov.il/NR/rdonlyres/B7437EAC-3E81-4491-A162-176391E80781/0/hasham.jpg"/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74" y="5294937"/>
            <a:ext cx="2957553" cy="12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43708" y="-124460"/>
            <a:ext cx="5034192" cy="1289654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החלטות </a:t>
            </a:r>
          </a:p>
          <a:p>
            <a:pPr eaLnBrk="1" hangingPunct="1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תכנית </a:t>
            </a:r>
            <a:r>
              <a:rPr lang="he-IL" sz="4000" b="1" u="sng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חירום</a:t>
            </a: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2008-2012</a:t>
            </a:r>
            <a:endParaRPr lang="he-IL" sz="4000" b="1" u="sng" kern="0" dirty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tap wat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800" y1="26648" x2="53600" y2="78022"/>
                        <a14:foregroundMark x1="93200" y1="81044" x2="78000" y2="95879"/>
                        <a14:foregroundMark x1="88000" y1="8242" x2="68000" y2="48077"/>
                        <a14:foregroundMark x1="82000" y1="10989" x2="88400" y2="41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332656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CB1B7A-B4F8-4700-8AB2-7A5166F8C654}" type="slidenum">
              <a:rPr lang="he-IL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-539820" y="908050"/>
            <a:ext cx="9431408" cy="56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he-IL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he-IL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פיתוח מואץ של קידוחים להפקת מים במטרה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לנצל באופן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מרבי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את מקורות המים הטבעיים.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הגברת הניטור על מקורות המים הטבעיים כך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שיתאפשר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ניצול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מרבי שלהם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ללא נזקים חמורים.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טיפול במי תהום מזוהמים.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מיצוי הפוטנציאל של מתקני התפלת מי ים קיימים, הקמת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חדשים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הגדלת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היקף התפלת מי הים ל 750 מלמ"ק עד שנת 2020,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מתוכם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he-I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מלמ"ק במהירות האפשרית.</a:t>
            </a:r>
            <a:endParaRPr lang="he-IL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פיתוח מתקני התפלת מים מליחים חדשים והרחבת המתקנים הקיימים.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4859338" y="1196975"/>
            <a:ext cx="3887787" cy="4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SzPct val="150000"/>
              <a:buFont typeface="Wingdings" pitchFamily="2" charset="2"/>
              <a:buBlip>
                <a:blip r:embed="rId5"/>
              </a:buBlip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u="sng" dirty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הגדלת היצע המים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2459652" y="15110"/>
            <a:ext cx="3834172" cy="105251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החלטות</a:t>
            </a:r>
            <a:endParaRPr lang="he-IL" sz="4000" b="1" u="sng" kern="0" dirty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0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A14E48-84D2-4007-887D-530DBAF92EF2}" type="slidenum">
              <a:rPr lang="he-IL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41902" y="1448780"/>
            <a:ext cx="87645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0" eaLnBrk="0" hangingPunct="0"/>
            <a:r>
              <a:rPr lang="he-IL" sz="2400" b="1" i="1" dirty="0">
                <a:solidFill>
                  <a:srgbClr val="000099"/>
                </a:solidFill>
              </a:rPr>
              <a:t>הרשות הממשלתית למים ולביוב (רשות המים) היא הגוף הממשלתי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המוסמך על פי חוק לרכז את הטיפול בכלל ההיבטים הנוגעים למשק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המים והביוב בישראל ובכלל זה ניהולו, תפעולו ואסדרתו.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המטרה העיקרית של רשות המים היא לאפשר אספקת מים סדירה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ואמינה לכל צרכני המים באיכות ובכמות הנדרשת, במחירים סבירים,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תוך שימור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he-IL" sz="2400" b="1" i="1" dirty="0">
                <a:solidFill>
                  <a:srgbClr val="000099"/>
                </a:solidFill>
              </a:rPr>
              <a:t>מקורות המים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he-IL" sz="2400" b="1" i="1" dirty="0">
                <a:solidFill>
                  <a:srgbClr val="000099"/>
                </a:solidFill>
              </a:rPr>
              <a:t>לדורות הבאים</a:t>
            </a:r>
            <a:r>
              <a:rPr lang="en-US" sz="2400" b="1" i="1" dirty="0">
                <a:solidFill>
                  <a:srgbClr val="000099"/>
                </a:solidFill>
              </a:rPr>
              <a:t>. </a:t>
            </a:r>
            <a:endParaRPr lang="he-IL" sz="2400" b="1" i="1" dirty="0">
              <a:solidFill>
                <a:srgbClr val="000099"/>
              </a:solidFill>
            </a:endParaRPr>
          </a:p>
          <a:p>
            <a:pPr eaLnBrk="0" hangingPunct="0"/>
            <a:endParaRPr lang="he-IL" sz="2400" b="1" i="1" dirty="0">
              <a:solidFill>
                <a:srgbClr val="000099"/>
              </a:solidFill>
            </a:endParaRP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רשות המים הוקמה ביום 1 בינואר 2007 על בסיס נציבות המים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(שפעלה מאז 1959). הרעיון שעמד בבסיס הקמת הרשות הוא איגוד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כלל סמכויות הממשלה בתחומי המים והביוב תחת רשות אחת במטרה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ליצור גוף מקצועי-ממשלתי, בעל ראיה כוללת של צרכי משק המים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והביוב, שבידיו מרוכזים הכלים והיכולת לנהל ולפקח בצורה הנכונה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  <a:cs typeface="+mn-cs"/>
              </a:rPr>
              <a:t>והיעילה ביותר על מכלול ההיבטים של משק המים והביוב בישראל.</a:t>
            </a:r>
            <a:endParaRPr lang="en-US" sz="2400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76338" y="252413"/>
            <a:ext cx="6696075" cy="730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רשות המים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A0B10B-116C-4061-8AE2-5B69A3898405}" type="slidenum">
              <a:rPr lang="he-IL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150938" y="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30325" y="179388"/>
            <a:ext cx="2952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endParaRPr lang="en-US" sz="2200" b="1">
              <a:solidFill>
                <a:srgbClr val="CCECFF"/>
              </a:solidFill>
              <a:latin typeface="Century" pitchFamily="18" charset="0"/>
            </a:endParaRPr>
          </a:p>
        </p:txBody>
      </p:sp>
      <p:pic>
        <p:nvPicPr>
          <p:cNvPr id="57348" name="Picture 4" descr="חתך המוביל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5" y1="12782" x2="91" y2="21805"/>
                        <a14:foregroundMark x1="81810" y1="24311" x2="3199" y2="38095"/>
                        <a14:foregroundMark x1="823" y1="80451" x2="97898" y2="97243"/>
                        <a14:foregroundMark x1="640" y1="8271" x2="70384" y2="5013"/>
                        <a14:foregroundMark x1="81261" y1="25815" x2="99543" y2="65414"/>
                        <a14:foregroundMark x1="97441" y1="71930" x2="90037" y2="87469"/>
                        <a14:foregroundMark x1="81536" y1="30326" x2="78885" y2="61404"/>
                        <a14:foregroundMark x1="82450" y1="49875" x2="82450" y2="49875"/>
                        <a14:foregroundMark x1="33364" y1="1754" x2="33364" y2="1754"/>
                        <a14:foregroundMark x1="43784" y1="2256" x2="43784" y2="2256"/>
                        <a14:foregroundMark x1="54936" y1="2256" x2="54936" y2="2256"/>
                        <a14:foregroundMark x1="97441" y1="90226" x2="99817" y2="96742"/>
                        <a14:backgroundMark x1="95795" y1="45865" x2="99817" y2="92732"/>
                        <a14:backgroundMark x1="98812" y1="62907" x2="98812" y2="62907"/>
                        <a14:backgroundMark x1="93876" y1="64160" x2="93876" y2="64160"/>
                        <a14:backgroundMark x1="96527" y1="63409" x2="99086" y2="63409"/>
                        <a14:backgroundMark x1="73218" y1="14035" x2="79433" y2="4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5003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874837" y="16481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he-IL" alt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מערכת המים הארצית</a:t>
            </a:r>
            <a:endParaRPr lang="en-US" altLang="he-IL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226300" y="6200775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81025" indent="-581025" algn="ctr" rtl="0" eaLnBrk="0" hangingPunct="0">
              <a:spcBef>
                <a:spcPct val="20000"/>
              </a:spcBef>
            </a:pPr>
            <a:r>
              <a:rPr lang="he-IL" altLang="he-IL" sz="1600" b="1">
                <a:solidFill>
                  <a:srgbClr val="000000"/>
                </a:solidFill>
              </a:rPr>
              <a:t>כנרת</a:t>
            </a:r>
            <a:endParaRPr lang="en-US" altLang="he-IL" sz="1600" b="1">
              <a:solidFill>
                <a:srgbClr val="000000"/>
              </a:solidFill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6877050" y="6524625"/>
            <a:ext cx="12954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8172450" y="5949950"/>
            <a:ext cx="612775" cy="5746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534275" y="3586163"/>
            <a:ext cx="120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81025" indent="-581025" algn="ctr" rtl="0" eaLnBrk="0" hangingPunct="0">
              <a:spcBef>
                <a:spcPct val="20000"/>
              </a:spcBef>
            </a:pPr>
            <a:r>
              <a:rPr lang="he-IL" altLang="he-IL" sz="1600" b="1">
                <a:solidFill>
                  <a:srgbClr val="000000"/>
                </a:solidFill>
              </a:rPr>
              <a:t>מאגר אשכול</a:t>
            </a:r>
            <a:endParaRPr lang="en-US" altLang="he-IL" sz="1600" b="1">
              <a:solidFill>
                <a:srgbClr val="00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275263" y="610552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81025" indent="-581025" algn="ctr" rtl="0" eaLnBrk="0" hangingPunct="0">
              <a:spcBef>
                <a:spcPct val="20000"/>
              </a:spcBef>
            </a:pPr>
            <a:r>
              <a:rPr lang="en-US" altLang="he-IL" sz="1600" b="1">
                <a:solidFill>
                  <a:srgbClr val="000000"/>
                </a:solidFill>
              </a:rPr>
              <a:t>108”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219700" y="6453188"/>
            <a:ext cx="61277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7200900" y="3897313"/>
            <a:ext cx="1798638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5832475" y="5049838"/>
            <a:ext cx="539750" cy="1401762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7092950" y="3897313"/>
            <a:ext cx="109538" cy="93662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1082675" y="908050"/>
            <a:ext cx="2582863" cy="5697538"/>
            <a:chOff x="771" y="595"/>
            <a:chExt cx="1627" cy="3589"/>
          </a:xfrm>
        </p:grpSpPr>
        <p:pic>
          <p:nvPicPr>
            <p:cNvPr id="57378" name="Picture 17" descr="עותק של mekorot_better_Gradient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595"/>
              <a:ext cx="1627" cy="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9" name="Rectangle 18"/>
            <p:cNvSpPr>
              <a:spLocks noChangeArrowheads="1"/>
            </p:cNvSpPr>
            <p:nvPr/>
          </p:nvSpPr>
          <p:spPr bwMode="auto">
            <a:xfrm>
              <a:off x="771" y="618"/>
              <a:ext cx="589" cy="499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DFF3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sp>
          <p:nvSpPr>
            <p:cNvPr id="57380" name="Freeform 19"/>
            <p:cNvSpPr>
              <a:spLocks noChangeAspect="1"/>
            </p:cNvSpPr>
            <p:nvPr/>
          </p:nvSpPr>
          <p:spPr bwMode="auto">
            <a:xfrm>
              <a:off x="1066" y="1037"/>
              <a:ext cx="950" cy="1457"/>
            </a:xfrm>
            <a:custGeom>
              <a:avLst/>
              <a:gdLst>
                <a:gd name="T0" fmla="*/ 950 w 1056"/>
                <a:gd name="T1" fmla="*/ 24 h 1619"/>
                <a:gd name="T2" fmla="*/ 856 w 1056"/>
                <a:gd name="T3" fmla="*/ 10 h 1619"/>
                <a:gd name="T4" fmla="*/ 691 w 1056"/>
                <a:gd name="T5" fmla="*/ 111 h 1619"/>
                <a:gd name="T6" fmla="*/ 662 w 1056"/>
                <a:gd name="T7" fmla="*/ 154 h 1619"/>
                <a:gd name="T8" fmla="*/ 641 w 1056"/>
                <a:gd name="T9" fmla="*/ 197 h 1619"/>
                <a:gd name="T10" fmla="*/ 597 w 1056"/>
                <a:gd name="T11" fmla="*/ 226 h 1619"/>
                <a:gd name="T12" fmla="*/ 554 w 1056"/>
                <a:gd name="T13" fmla="*/ 240 h 1619"/>
                <a:gd name="T14" fmla="*/ 475 w 1056"/>
                <a:gd name="T15" fmla="*/ 485 h 1619"/>
                <a:gd name="T16" fmla="*/ 461 w 1056"/>
                <a:gd name="T17" fmla="*/ 550 h 1619"/>
                <a:gd name="T18" fmla="*/ 446 w 1056"/>
                <a:gd name="T19" fmla="*/ 593 h 1619"/>
                <a:gd name="T20" fmla="*/ 446 w 1056"/>
                <a:gd name="T21" fmla="*/ 766 h 1619"/>
                <a:gd name="T22" fmla="*/ 439 w 1056"/>
                <a:gd name="T23" fmla="*/ 845 h 1619"/>
                <a:gd name="T24" fmla="*/ 345 w 1056"/>
                <a:gd name="T25" fmla="*/ 1018 h 1619"/>
                <a:gd name="T26" fmla="*/ 288 w 1056"/>
                <a:gd name="T27" fmla="*/ 1104 h 1619"/>
                <a:gd name="T28" fmla="*/ 245 w 1056"/>
                <a:gd name="T29" fmla="*/ 1119 h 1619"/>
                <a:gd name="T30" fmla="*/ 223 w 1056"/>
                <a:gd name="T31" fmla="*/ 1133 h 1619"/>
                <a:gd name="T32" fmla="*/ 209 w 1056"/>
                <a:gd name="T33" fmla="*/ 1155 h 1619"/>
                <a:gd name="T34" fmla="*/ 187 w 1056"/>
                <a:gd name="T35" fmla="*/ 1162 h 1619"/>
                <a:gd name="T36" fmla="*/ 180 w 1056"/>
                <a:gd name="T37" fmla="*/ 1183 h 1619"/>
                <a:gd name="T38" fmla="*/ 166 w 1056"/>
                <a:gd name="T39" fmla="*/ 1205 h 1619"/>
                <a:gd name="T40" fmla="*/ 144 w 1056"/>
                <a:gd name="T41" fmla="*/ 1284 h 1619"/>
                <a:gd name="T42" fmla="*/ 65 w 1056"/>
                <a:gd name="T43" fmla="*/ 1385 h 1619"/>
                <a:gd name="T44" fmla="*/ 0 w 1056"/>
                <a:gd name="T45" fmla="*/ 1457 h 16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6"/>
                <a:gd name="T70" fmla="*/ 0 h 1619"/>
                <a:gd name="T71" fmla="*/ 1056 w 1056"/>
                <a:gd name="T72" fmla="*/ 1619 h 16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6" h="1619">
                  <a:moveTo>
                    <a:pt x="1056" y="27"/>
                  </a:moveTo>
                  <a:cubicBezTo>
                    <a:pt x="1002" y="16"/>
                    <a:pt x="1007" y="0"/>
                    <a:pt x="952" y="11"/>
                  </a:cubicBezTo>
                  <a:cubicBezTo>
                    <a:pt x="910" y="74"/>
                    <a:pt x="828" y="83"/>
                    <a:pt x="768" y="123"/>
                  </a:cubicBezTo>
                  <a:cubicBezTo>
                    <a:pt x="757" y="139"/>
                    <a:pt x="747" y="155"/>
                    <a:pt x="736" y="171"/>
                  </a:cubicBezTo>
                  <a:cubicBezTo>
                    <a:pt x="717" y="200"/>
                    <a:pt x="742" y="193"/>
                    <a:pt x="712" y="219"/>
                  </a:cubicBezTo>
                  <a:cubicBezTo>
                    <a:pt x="698" y="232"/>
                    <a:pt x="682" y="245"/>
                    <a:pt x="664" y="251"/>
                  </a:cubicBezTo>
                  <a:cubicBezTo>
                    <a:pt x="648" y="256"/>
                    <a:pt x="616" y="267"/>
                    <a:pt x="616" y="267"/>
                  </a:cubicBezTo>
                  <a:cubicBezTo>
                    <a:pt x="586" y="358"/>
                    <a:pt x="558" y="449"/>
                    <a:pt x="528" y="539"/>
                  </a:cubicBezTo>
                  <a:cubicBezTo>
                    <a:pt x="520" y="562"/>
                    <a:pt x="519" y="587"/>
                    <a:pt x="512" y="611"/>
                  </a:cubicBezTo>
                  <a:cubicBezTo>
                    <a:pt x="507" y="627"/>
                    <a:pt x="496" y="659"/>
                    <a:pt x="496" y="659"/>
                  </a:cubicBezTo>
                  <a:cubicBezTo>
                    <a:pt x="489" y="729"/>
                    <a:pt x="473" y="783"/>
                    <a:pt x="496" y="851"/>
                  </a:cubicBezTo>
                  <a:cubicBezTo>
                    <a:pt x="493" y="880"/>
                    <a:pt x="493" y="910"/>
                    <a:pt x="488" y="939"/>
                  </a:cubicBezTo>
                  <a:cubicBezTo>
                    <a:pt x="475" y="1013"/>
                    <a:pt x="424" y="1071"/>
                    <a:pt x="384" y="1131"/>
                  </a:cubicBezTo>
                  <a:cubicBezTo>
                    <a:pt x="369" y="1154"/>
                    <a:pt x="345" y="1211"/>
                    <a:pt x="320" y="1227"/>
                  </a:cubicBezTo>
                  <a:cubicBezTo>
                    <a:pt x="306" y="1236"/>
                    <a:pt x="286" y="1234"/>
                    <a:pt x="272" y="1243"/>
                  </a:cubicBezTo>
                  <a:cubicBezTo>
                    <a:pt x="264" y="1248"/>
                    <a:pt x="256" y="1254"/>
                    <a:pt x="248" y="1259"/>
                  </a:cubicBezTo>
                  <a:cubicBezTo>
                    <a:pt x="243" y="1267"/>
                    <a:pt x="240" y="1277"/>
                    <a:pt x="232" y="1283"/>
                  </a:cubicBezTo>
                  <a:cubicBezTo>
                    <a:pt x="225" y="1288"/>
                    <a:pt x="214" y="1285"/>
                    <a:pt x="208" y="1291"/>
                  </a:cubicBezTo>
                  <a:cubicBezTo>
                    <a:pt x="202" y="1297"/>
                    <a:pt x="204" y="1307"/>
                    <a:pt x="200" y="1315"/>
                  </a:cubicBezTo>
                  <a:cubicBezTo>
                    <a:pt x="196" y="1324"/>
                    <a:pt x="188" y="1330"/>
                    <a:pt x="184" y="1339"/>
                  </a:cubicBezTo>
                  <a:cubicBezTo>
                    <a:pt x="170" y="1367"/>
                    <a:pt x="175" y="1400"/>
                    <a:pt x="160" y="1427"/>
                  </a:cubicBezTo>
                  <a:cubicBezTo>
                    <a:pt x="138" y="1467"/>
                    <a:pt x="111" y="1513"/>
                    <a:pt x="72" y="1539"/>
                  </a:cubicBezTo>
                  <a:cubicBezTo>
                    <a:pt x="54" y="1566"/>
                    <a:pt x="29" y="1604"/>
                    <a:pt x="0" y="1619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57381" name="Freeform 20"/>
            <p:cNvSpPr>
              <a:spLocks noChangeAspect="1"/>
            </p:cNvSpPr>
            <p:nvPr/>
          </p:nvSpPr>
          <p:spPr bwMode="auto">
            <a:xfrm>
              <a:off x="1187" y="1706"/>
              <a:ext cx="304" cy="838"/>
            </a:xfrm>
            <a:custGeom>
              <a:avLst/>
              <a:gdLst>
                <a:gd name="T0" fmla="*/ 304 w 338"/>
                <a:gd name="T1" fmla="*/ 11 h 932"/>
                <a:gd name="T2" fmla="*/ 246 w 338"/>
                <a:gd name="T3" fmla="*/ 32 h 932"/>
                <a:gd name="T4" fmla="*/ 203 w 338"/>
                <a:gd name="T5" fmla="*/ 147 h 932"/>
                <a:gd name="T6" fmla="*/ 182 w 338"/>
                <a:gd name="T7" fmla="*/ 191 h 932"/>
                <a:gd name="T8" fmla="*/ 167 w 338"/>
                <a:gd name="T9" fmla="*/ 248 h 932"/>
                <a:gd name="T10" fmla="*/ 124 w 338"/>
                <a:gd name="T11" fmla="*/ 399 h 932"/>
                <a:gd name="T12" fmla="*/ 110 w 338"/>
                <a:gd name="T13" fmla="*/ 608 h 932"/>
                <a:gd name="T14" fmla="*/ 81 w 338"/>
                <a:gd name="T15" fmla="*/ 766 h 932"/>
                <a:gd name="T16" fmla="*/ 23 w 338"/>
                <a:gd name="T17" fmla="*/ 816 h 932"/>
                <a:gd name="T18" fmla="*/ 2 w 338"/>
                <a:gd name="T19" fmla="*/ 838 h 9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8"/>
                <a:gd name="T31" fmla="*/ 0 h 932"/>
                <a:gd name="T32" fmla="*/ 338 w 338"/>
                <a:gd name="T33" fmla="*/ 932 h 9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8" h="932">
                  <a:moveTo>
                    <a:pt x="338" y="12"/>
                  </a:moveTo>
                  <a:cubicBezTo>
                    <a:pt x="303" y="0"/>
                    <a:pt x="294" y="5"/>
                    <a:pt x="274" y="36"/>
                  </a:cubicBezTo>
                  <a:cubicBezTo>
                    <a:pt x="267" y="89"/>
                    <a:pt x="271" y="134"/>
                    <a:pt x="226" y="164"/>
                  </a:cubicBezTo>
                  <a:cubicBezTo>
                    <a:pt x="206" y="224"/>
                    <a:pt x="233" y="150"/>
                    <a:pt x="202" y="212"/>
                  </a:cubicBezTo>
                  <a:cubicBezTo>
                    <a:pt x="192" y="231"/>
                    <a:pt x="191" y="256"/>
                    <a:pt x="186" y="276"/>
                  </a:cubicBezTo>
                  <a:cubicBezTo>
                    <a:pt x="171" y="332"/>
                    <a:pt x="150" y="386"/>
                    <a:pt x="138" y="444"/>
                  </a:cubicBezTo>
                  <a:cubicBezTo>
                    <a:pt x="144" y="537"/>
                    <a:pt x="143" y="591"/>
                    <a:pt x="122" y="676"/>
                  </a:cubicBezTo>
                  <a:cubicBezTo>
                    <a:pt x="128" y="736"/>
                    <a:pt x="147" y="814"/>
                    <a:pt x="90" y="852"/>
                  </a:cubicBezTo>
                  <a:cubicBezTo>
                    <a:pt x="63" y="892"/>
                    <a:pt x="82" y="871"/>
                    <a:pt x="26" y="908"/>
                  </a:cubicBezTo>
                  <a:cubicBezTo>
                    <a:pt x="0" y="925"/>
                    <a:pt x="2" y="914"/>
                    <a:pt x="2" y="932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3686175" y="1736725"/>
            <a:ext cx="11811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>
                <a:solidFill>
                  <a:srgbClr val="000000"/>
                </a:solidFill>
              </a:rPr>
              <a:t>תעלת הירדן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1190625" y="1016000"/>
            <a:ext cx="12319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>
                <a:solidFill>
                  <a:srgbClr val="000000"/>
                </a:solidFill>
              </a:rPr>
              <a:t>תעלת נטופה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363" name="Text Box 23"/>
          <p:cNvSpPr txBox="1">
            <a:spLocks noChangeArrowheads="1"/>
          </p:cNvSpPr>
          <p:nvPr/>
        </p:nvSpPr>
        <p:spPr bwMode="auto">
          <a:xfrm>
            <a:off x="3257532" y="2443149"/>
            <a:ext cx="15160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 dirty="0">
                <a:solidFill>
                  <a:srgbClr val="000000"/>
                </a:solidFill>
              </a:rPr>
              <a:t>המוביל הארצי       "</a:t>
            </a:r>
            <a:r>
              <a:rPr lang="he-IL" sz="1600" b="1" dirty="0" err="1">
                <a:solidFill>
                  <a:srgbClr val="000000"/>
                </a:solidFill>
              </a:rPr>
              <a:t>108</a:t>
            </a:r>
            <a:r>
              <a:rPr lang="he-IL" sz="1600" b="1" dirty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7364" name="Text Box 24"/>
          <p:cNvSpPr txBox="1">
            <a:spLocks noChangeArrowheads="1"/>
          </p:cNvSpPr>
          <p:nvPr/>
        </p:nvSpPr>
        <p:spPr bwMode="auto">
          <a:xfrm>
            <a:off x="304800" y="2924175"/>
            <a:ext cx="912813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 dirty="0">
                <a:solidFill>
                  <a:srgbClr val="000000"/>
                </a:solidFill>
              </a:rPr>
              <a:t>קווי ירקון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7365" name="Text Box 25"/>
          <p:cNvSpPr txBox="1">
            <a:spLocks noChangeArrowheads="1"/>
          </p:cNvSpPr>
          <p:nvPr/>
        </p:nvSpPr>
        <p:spPr bwMode="auto">
          <a:xfrm>
            <a:off x="627063" y="1519238"/>
            <a:ext cx="168433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>
                <a:solidFill>
                  <a:srgbClr val="000000"/>
                </a:solidFill>
              </a:rPr>
              <a:t>אתר ומאגר אשכול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366" name="Text Box 26"/>
          <p:cNvSpPr txBox="1">
            <a:spLocks noChangeArrowheads="1"/>
          </p:cNvSpPr>
          <p:nvPr/>
        </p:nvSpPr>
        <p:spPr bwMode="auto">
          <a:xfrm>
            <a:off x="579438" y="1844675"/>
            <a:ext cx="117316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>
                <a:solidFill>
                  <a:srgbClr val="000000"/>
                </a:solidFill>
              </a:rPr>
              <a:t>מתקן הסינון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367" name="Text Box 27"/>
          <p:cNvSpPr txBox="1">
            <a:spLocks noChangeArrowheads="1"/>
          </p:cNvSpPr>
          <p:nvPr/>
        </p:nvSpPr>
        <p:spPr bwMode="auto">
          <a:xfrm>
            <a:off x="3748088" y="1411288"/>
            <a:ext cx="11239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e-IL" sz="1600" b="1">
                <a:solidFill>
                  <a:srgbClr val="000000"/>
                </a:solidFill>
              </a:rPr>
              <a:t>תחנת ספיר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368" name="Line 28"/>
          <p:cNvSpPr>
            <a:spLocks noChangeShapeType="1"/>
          </p:cNvSpPr>
          <p:nvPr/>
        </p:nvSpPr>
        <p:spPr bwMode="auto">
          <a:xfrm flipH="1">
            <a:off x="3135313" y="1592263"/>
            <a:ext cx="684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69" name="Line 29"/>
          <p:cNvSpPr>
            <a:spLocks noChangeShapeType="1"/>
          </p:cNvSpPr>
          <p:nvPr/>
        </p:nvSpPr>
        <p:spPr bwMode="auto">
          <a:xfrm flipH="1" flipV="1">
            <a:off x="2955925" y="1628775"/>
            <a:ext cx="755650" cy="287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72" name="Line 32"/>
          <p:cNvSpPr>
            <a:spLocks noChangeShapeType="1"/>
          </p:cNvSpPr>
          <p:nvPr/>
        </p:nvSpPr>
        <p:spPr bwMode="auto">
          <a:xfrm>
            <a:off x="2451100" y="1231900"/>
            <a:ext cx="396875" cy="396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73" name="Line 33"/>
          <p:cNvSpPr>
            <a:spLocks noChangeShapeType="1"/>
          </p:cNvSpPr>
          <p:nvPr/>
        </p:nvSpPr>
        <p:spPr bwMode="auto">
          <a:xfrm>
            <a:off x="2235200" y="1700213"/>
            <a:ext cx="468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74" name="Line 34"/>
          <p:cNvSpPr>
            <a:spLocks noChangeShapeType="1"/>
          </p:cNvSpPr>
          <p:nvPr/>
        </p:nvSpPr>
        <p:spPr bwMode="auto">
          <a:xfrm flipV="1">
            <a:off x="1695450" y="1771650"/>
            <a:ext cx="936625" cy="252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75" name="Line 35"/>
          <p:cNvSpPr>
            <a:spLocks noChangeShapeType="1"/>
          </p:cNvSpPr>
          <p:nvPr/>
        </p:nvSpPr>
        <p:spPr bwMode="auto">
          <a:xfrm flipH="1" flipV="1">
            <a:off x="2308193" y="2370123"/>
            <a:ext cx="985852" cy="2555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he-IL"/>
          </a:p>
        </p:txBody>
      </p:sp>
      <p:sp>
        <p:nvSpPr>
          <p:cNvPr id="57376" name="Line 36"/>
          <p:cNvSpPr>
            <a:spLocks noChangeShapeType="1"/>
          </p:cNvSpPr>
          <p:nvPr/>
        </p:nvSpPr>
        <p:spPr bwMode="auto">
          <a:xfrm flipV="1">
            <a:off x="1335088" y="2924175"/>
            <a:ext cx="684212" cy="179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57377" name="Line 37"/>
          <p:cNvSpPr>
            <a:spLocks noChangeShapeType="1"/>
          </p:cNvSpPr>
          <p:nvPr/>
        </p:nvSpPr>
        <p:spPr bwMode="auto">
          <a:xfrm>
            <a:off x="1335088" y="3103563"/>
            <a:ext cx="792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pic>
        <p:nvPicPr>
          <p:cNvPr id="39" name="תמונה 43" descr="S:\Pituach\דוחות סיורים\סיור 27.06.2006 תעלת ה מ מ  תעלת בית נטופה\IMG_03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86" y="1274733"/>
            <a:ext cx="3522663" cy="22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7DAA45-91F1-4CA0-B42D-3EA89E6B28D0}" type="slidenum">
              <a:rPr lang="he-IL" smtClean="0">
                <a:latin typeface="Arial" charset="0"/>
                <a:cs typeface="Arial" charset="0"/>
              </a:rPr>
              <a:pPr/>
              <a:t>21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3056335" y="225424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התפלת מי ים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169178" y="1340768"/>
            <a:ext cx="8964612" cy="4968875"/>
            <a:chOff x="179388" y="1700213"/>
            <a:chExt cx="8964612" cy="4968875"/>
          </a:xfrm>
        </p:grpSpPr>
        <p:pic>
          <p:nvPicPr>
            <p:cNvPr id="27" name="Picture 53" descr="slide_3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1700213"/>
              <a:ext cx="4502150" cy="496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1800225" y="2133600"/>
              <a:ext cx="1871663" cy="71437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dirty="0">
                  <a:solidFill>
                    <a:srgbClr val="000000"/>
                  </a:solidFill>
                  <a:latin typeface="Times New Roman (Hebrew)" pitchFamily="26" charset="0"/>
                </a:rPr>
                <a:t>חדרה  127</a:t>
              </a:r>
            </a:p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 dirty="0">
                  <a:solidFill>
                    <a:srgbClr val="0000FF"/>
                  </a:solidFill>
                  <a:latin typeface="Arial" pitchFamily="34" charset="0"/>
                </a:rPr>
                <a:t>אספקה מ-12/09</a:t>
              </a:r>
              <a:endParaRPr lang="en-US" altLang="he-IL" sz="1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9" name="Text Box 55"/>
            <p:cNvSpPr txBox="1">
              <a:spLocks noChangeArrowheads="1"/>
            </p:cNvSpPr>
            <p:nvPr/>
          </p:nvSpPr>
          <p:spPr bwMode="auto">
            <a:xfrm>
              <a:off x="179388" y="2924175"/>
              <a:ext cx="2051050" cy="71437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0000"/>
                  </a:solidFill>
                  <a:latin typeface="Times New Roman (Hebrew)" pitchFamily="26" charset="0"/>
                </a:rPr>
                <a:t>פלמחים 90</a:t>
              </a:r>
            </a:p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>
                  <a:solidFill>
                    <a:srgbClr val="0000FF"/>
                  </a:solidFill>
                  <a:latin typeface="Times New Roman (Hebrew)" pitchFamily="26" charset="0"/>
                </a:rPr>
                <a:t>אספקה מ-06/07</a:t>
              </a:r>
              <a:endParaRPr lang="en-US" altLang="he-IL" sz="1400">
                <a:solidFill>
                  <a:srgbClr val="0000FF"/>
                </a:solidFill>
                <a:latin typeface="Times New Roman (Hebrew)" pitchFamily="26" charset="0"/>
              </a:endParaRPr>
            </a:p>
          </p:txBody>
        </p:sp>
        <p:sp>
          <p:nvSpPr>
            <p:cNvPr id="30" name="Text Box 56"/>
            <p:cNvSpPr txBox="1">
              <a:spLocks noChangeArrowheads="1"/>
            </p:cNvSpPr>
            <p:nvPr/>
          </p:nvSpPr>
          <p:spPr bwMode="auto">
            <a:xfrm>
              <a:off x="179388" y="3897313"/>
              <a:ext cx="1704975" cy="103346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dirty="0">
                  <a:solidFill>
                    <a:srgbClr val="000000"/>
                  </a:solidFill>
                  <a:latin typeface="Times New Roman (Hebrew)" pitchFamily="26" charset="0"/>
                </a:rPr>
                <a:t>אשדוד (100)</a:t>
              </a: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 dirty="0">
                  <a:solidFill>
                    <a:schemeClr val="accent1">
                      <a:lumMod val="50000"/>
                    </a:schemeClr>
                  </a:solidFill>
                  <a:latin typeface="Times New Roman (Hebrew)" pitchFamily="26" charset="0"/>
                </a:rPr>
                <a:t>מקורות ייזום </a:t>
              </a: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 dirty="0">
                  <a:solidFill>
                    <a:schemeClr val="accent1">
                      <a:lumMod val="50000"/>
                    </a:schemeClr>
                  </a:solidFill>
                  <a:latin typeface="Times New Roman (Hebrew)" pitchFamily="26" charset="0"/>
                </a:rPr>
                <a:t>א.מ. 2015 </a:t>
              </a:r>
              <a:endParaRPr lang="en-US" altLang="he-IL" sz="1400" dirty="0">
                <a:solidFill>
                  <a:schemeClr val="accent1">
                    <a:lumMod val="50000"/>
                  </a:schemeClr>
                </a:solidFill>
                <a:latin typeface="Times New Roman (Hebrew)" pitchFamily="26" charset="0"/>
              </a:endParaRPr>
            </a:p>
          </p:txBody>
        </p:sp>
        <p:sp>
          <p:nvSpPr>
            <p:cNvPr id="31" name="Oval 59"/>
            <p:cNvSpPr>
              <a:spLocks noChangeArrowheads="1"/>
            </p:cNvSpPr>
            <p:nvPr/>
          </p:nvSpPr>
          <p:spPr bwMode="auto">
            <a:xfrm>
              <a:off x="2474913" y="5516563"/>
              <a:ext cx="187325" cy="13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none" lIns="90000" tIns="43200" rIns="90000" bIns="432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 b="0">
                <a:latin typeface="Arial" pitchFamily="34" charset="0"/>
              </a:endParaRPr>
            </a:p>
          </p:txBody>
        </p:sp>
        <p:sp>
          <p:nvSpPr>
            <p:cNvPr id="32" name="Oval 61"/>
            <p:cNvSpPr>
              <a:spLocks noChangeArrowheads="1"/>
            </p:cNvSpPr>
            <p:nvPr/>
          </p:nvSpPr>
          <p:spPr bwMode="auto">
            <a:xfrm>
              <a:off x="2727325" y="4941888"/>
              <a:ext cx="188913" cy="136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3200" rIns="90000" bIns="432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 b="0">
                <a:latin typeface="Arial" pitchFamily="34" charset="0"/>
              </a:endParaRPr>
            </a:p>
          </p:txBody>
        </p:sp>
        <p:sp>
          <p:nvSpPr>
            <p:cNvPr id="33" name="Oval 62"/>
            <p:cNvSpPr>
              <a:spLocks noChangeArrowheads="1"/>
            </p:cNvSpPr>
            <p:nvPr/>
          </p:nvSpPr>
          <p:spPr bwMode="auto">
            <a:xfrm>
              <a:off x="1935163" y="5980113"/>
              <a:ext cx="187325" cy="139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3200" rIns="90000" bIns="432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 b="0">
                <a:latin typeface="Arial" pitchFamily="34" charset="0"/>
              </a:endParaRPr>
            </a:p>
          </p:txBody>
        </p:sp>
        <p:sp>
          <p:nvSpPr>
            <p:cNvPr id="34" name="Oval 68"/>
            <p:cNvSpPr>
              <a:spLocks noChangeArrowheads="1"/>
            </p:cNvSpPr>
            <p:nvPr/>
          </p:nvSpPr>
          <p:spPr bwMode="auto">
            <a:xfrm>
              <a:off x="3446463" y="3357563"/>
              <a:ext cx="188912" cy="136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3200" rIns="90000" bIns="432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 b="0">
                <a:latin typeface="Arial" pitchFamily="34" charset="0"/>
              </a:endParaRPr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5817280" y="4704556"/>
              <a:ext cx="3146425" cy="611188"/>
            </a:xfrm>
            <a:prstGeom prst="rect">
              <a:avLst/>
            </a:prstGeom>
            <a:solidFill>
              <a:srgbClr val="BBE0E3"/>
            </a:solidFill>
            <a:ln w="25400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dirty="0">
                  <a:solidFill>
                    <a:srgbClr val="333399"/>
                  </a:solidFill>
                  <a:latin typeface="Times New Roman" pitchFamily="18" charset="0"/>
                </a:rPr>
                <a:t>סה"כ עד 2015 = 600 </a:t>
              </a:r>
              <a:r>
                <a:rPr lang="he-IL" altLang="he-IL" sz="1800" dirty="0" err="1">
                  <a:solidFill>
                    <a:srgbClr val="333399"/>
                  </a:solidFill>
                  <a:latin typeface="Times New Roman" pitchFamily="18" charset="0"/>
                </a:rPr>
                <a:t>מלמ"ש</a:t>
              </a:r>
              <a:endParaRPr lang="he-IL" altLang="he-IL" sz="1800" dirty="0">
                <a:solidFill>
                  <a:srgbClr val="333399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dirty="0">
                  <a:solidFill>
                    <a:srgbClr val="333399"/>
                  </a:solidFill>
                  <a:latin typeface="Times New Roman" pitchFamily="18" charset="0"/>
                </a:rPr>
                <a:t>עד 2020 = 750 </a:t>
              </a:r>
              <a:r>
                <a:rPr lang="he-IL" altLang="he-IL" sz="1800" dirty="0" err="1">
                  <a:solidFill>
                    <a:srgbClr val="333399"/>
                  </a:solidFill>
                  <a:latin typeface="Times New Roman" pitchFamily="18" charset="0"/>
                </a:rPr>
                <a:t>מלמ"ש</a:t>
              </a:r>
              <a:endParaRPr lang="en-US" altLang="he-IL" sz="1800" dirty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63"/>
            <p:cNvSpPr txBox="1">
              <a:spLocks noChangeArrowheads="1"/>
            </p:cNvSpPr>
            <p:nvPr/>
          </p:nvSpPr>
          <p:spPr bwMode="auto">
            <a:xfrm>
              <a:off x="215900" y="5157788"/>
              <a:ext cx="2014538" cy="71437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0000"/>
                  </a:solidFill>
                  <a:latin typeface="Times New Roman (Hebrew)" pitchFamily="26" charset="0"/>
                </a:rPr>
                <a:t>אשקלון 120</a:t>
              </a:r>
            </a:p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>
                  <a:solidFill>
                    <a:srgbClr val="0000FF"/>
                  </a:solidFill>
                  <a:latin typeface="Times New Roman (Hebrew)" pitchFamily="26" charset="0"/>
                </a:rPr>
                <a:t>אספקה מ-12/05</a:t>
              </a:r>
              <a:endParaRPr lang="en-US" altLang="he-IL" sz="1400">
                <a:solidFill>
                  <a:srgbClr val="0000FF"/>
                </a:solidFill>
                <a:latin typeface="Times New Roman (Hebrew)" pitchFamily="26" charset="0"/>
              </a:endParaRPr>
            </a:p>
          </p:txBody>
        </p:sp>
        <p:cxnSp>
          <p:nvCxnSpPr>
            <p:cNvPr id="37" name="AutoShape 75"/>
            <p:cNvCxnSpPr>
              <a:cxnSpLocks noChangeShapeType="1"/>
              <a:stCxn id="36" idx="2"/>
              <a:endCxn id="33" idx="4"/>
            </p:cNvCxnSpPr>
            <p:nvPr/>
          </p:nvCxnSpPr>
          <p:spPr bwMode="auto">
            <a:xfrm rot="16200000" flipH="1">
              <a:off x="1509712" y="5600701"/>
              <a:ext cx="233363" cy="804862"/>
            </a:xfrm>
            <a:prstGeom prst="curvedConnector3">
              <a:avLst>
                <a:gd name="adj1" fmla="val 197958"/>
              </a:avLst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77"/>
            <p:cNvCxnSpPr>
              <a:cxnSpLocks noChangeShapeType="1"/>
              <a:stCxn id="29" idx="2"/>
              <a:endCxn id="32" idx="1"/>
            </p:cNvCxnSpPr>
            <p:nvPr/>
          </p:nvCxnSpPr>
          <p:spPr bwMode="auto">
            <a:xfrm rot="16200000" flipH="1">
              <a:off x="1324769" y="3532982"/>
              <a:ext cx="1309687" cy="1549400"/>
            </a:xfrm>
            <a:prstGeom prst="curvedConnector3">
              <a:avLst>
                <a:gd name="adj1" fmla="val 4860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78"/>
            <p:cNvSpPr>
              <a:spLocks noChangeArrowheads="1"/>
            </p:cNvSpPr>
            <p:nvPr/>
          </p:nvSpPr>
          <p:spPr bwMode="auto">
            <a:xfrm>
              <a:off x="2916238" y="4689475"/>
              <a:ext cx="187325" cy="1381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none" lIns="90000" tIns="43200" rIns="90000" bIns="432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000" b="0">
                <a:latin typeface="Arial" pitchFamily="34" charset="0"/>
              </a:endParaRPr>
            </a:p>
          </p:txBody>
        </p:sp>
        <p:sp>
          <p:nvSpPr>
            <p:cNvPr id="40" name="Text Box 79"/>
            <p:cNvSpPr txBox="1">
              <a:spLocks noChangeArrowheads="1"/>
            </p:cNvSpPr>
            <p:nvPr/>
          </p:nvSpPr>
          <p:spPr bwMode="auto">
            <a:xfrm>
              <a:off x="2447925" y="3608388"/>
              <a:ext cx="1309688" cy="692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dirty="0">
                  <a:solidFill>
                    <a:srgbClr val="000000"/>
                  </a:solidFill>
                  <a:latin typeface="Times New Roman (Hebrew)" pitchFamily="26" charset="0"/>
                </a:rPr>
                <a:t>שורק 150</a:t>
              </a: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400" dirty="0">
                  <a:solidFill>
                    <a:srgbClr val="0066FF"/>
                  </a:solidFill>
                  <a:latin typeface="Times New Roman (Hebrew)" pitchFamily="26" charset="0"/>
                </a:rPr>
                <a:t>א.מ. 2013</a:t>
              </a:r>
              <a:endParaRPr lang="en-US" altLang="he-IL" sz="1400" dirty="0">
                <a:solidFill>
                  <a:srgbClr val="0066FF"/>
                </a:solidFill>
                <a:latin typeface="Times New Roman (Hebrew)" pitchFamily="26" charset="0"/>
              </a:endParaRPr>
            </a:p>
          </p:txBody>
        </p:sp>
        <p:cxnSp>
          <p:nvCxnSpPr>
            <p:cNvPr id="41" name="AutoShape 80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2862263" y="4448175"/>
              <a:ext cx="388937" cy="9366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81"/>
            <p:cNvCxnSpPr>
              <a:cxnSpLocks noChangeShapeType="1"/>
              <a:stCxn id="28" idx="2"/>
              <a:endCxn id="34" idx="2"/>
            </p:cNvCxnSpPr>
            <p:nvPr/>
          </p:nvCxnSpPr>
          <p:spPr bwMode="auto">
            <a:xfrm rot="16200000" flipH="1">
              <a:off x="2809876" y="2789237"/>
              <a:ext cx="563562" cy="709613"/>
            </a:xfrm>
            <a:prstGeom prst="curvedConnector2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3959225" y="1700213"/>
              <a:ext cx="5184775" cy="1581150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eaLnBrk="0" hangingPunct="0">
                <a:defRPr/>
              </a:pPr>
              <a:r>
                <a:rPr lang="he-IL" sz="18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מתקנים פועלים</a:t>
              </a:r>
            </a:p>
            <a:p>
              <a:pPr eaLnBrk="0" hangingPunct="0">
                <a:defRPr/>
              </a:pP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אשקלון - 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BOT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120 </a:t>
              </a: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מלמ"ש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VID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</a:t>
              </a:r>
            </a:p>
            <a:p>
              <a:pPr eaLnBrk="0" hangingPunct="0">
                <a:defRPr/>
              </a:pP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פלמחים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BOO 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90 </a:t>
              </a: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מלמ"ש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(ויה מאריס) </a:t>
              </a:r>
            </a:p>
            <a:p>
              <a:pPr eaLnBrk="0" hangingPunct="0">
                <a:defRPr/>
              </a:pP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חדרה - 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BOT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127 </a:t>
              </a: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מלמ"ש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H2ID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 eaLnBrk="0" hangingPunct="0">
                <a:defRPr/>
              </a:pP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שורק – 150 </a:t>
              </a: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מלמ"ש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SDL</a:t>
              </a:r>
            </a:p>
            <a:p>
              <a:pPr eaLnBrk="0" hangingPunct="0">
                <a:defRPr/>
              </a:pPr>
              <a:endParaRPr lang="he-IL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4103688" y="3281363"/>
              <a:ext cx="5040312" cy="795337"/>
            </a:xfrm>
            <a:prstGeom prst="rect">
              <a:avLst/>
            </a:prstGeom>
            <a:solidFill>
              <a:srgbClr val="008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eaLnBrk="0" hangingPunct="0">
                <a:defRPr/>
              </a:pPr>
              <a:r>
                <a:rPr lang="he-IL" sz="18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מתקנים בהקמה</a:t>
              </a:r>
            </a:p>
            <a:p>
              <a:pPr eaLnBrk="0" hangingPunct="0">
                <a:defRPr/>
              </a:pP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אשדוד - 100 </a:t>
              </a:r>
              <a:r>
                <a:rPr lang="he-IL" sz="18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מלמ"ש</a:t>
              </a:r>
              <a:r>
                <a:rPr lang="he-IL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(מקורות יזום)</a:t>
              </a:r>
            </a:p>
          </p:txBody>
        </p:sp>
        <p:cxnSp>
          <p:nvCxnSpPr>
            <p:cNvPr id="45" name="AutoShape 76"/>
            <p:cNvCxnSpPr>
              <a:cxnSpLocks noChangeShapeType="1"/>
              <a:stCxn id="30" idx="2"/>
              <a:endCxn id="31" idx="0"/>
            </p:cNvCxnSpPr>
            <p:nvPr/>
          </p:nvCxnSpPr>
          <p:spPr bwMode="auto">
            <a:xfrm rot="16200000" flipH="1">
              <a:off x="1514475" y="4462463"/>
              <a:ext cx="571500" cy="1536700"/>
            </a:xfrm>
            <a:prstGeom prst="curvedConnector3">
              <a:avLst>
                <a:gd name="adj1" fmla="val 48611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מציין מיקום של תאריך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4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CC1F2B-7C87-4884-A11E-B96D01A8BE07}" type="slidenum">
              <a:rPr lang="he-IL" sz="1200" smtClean="0">
                <a:latin typeface="Arial" charset="0"/>
                <a:cs typeface="Arial" charset="0"/>
              </a:rPr>
              <a:pPr/>
              <a:t>22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48" y="296652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u="sng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עלויות התפלת מי ים</a:t>
            </a:r>
            <a:br>
              <a:rPr lang="he-IL" sz="4000" b="1" u="sng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b="1" u="sng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(נכון לדצמבר 2009)</a:t>
            </a:r>
            <a:endParaRPr lang="en-US" sz="3200" b="1" u="sng" dirty="0" smtClean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22106" name="Group 2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708411"/>
              </p:ext>
            </p:extLst>
          </p:nvPr>
        </p:nvGraphicFramePr>
        <p:xfrm>
          <a:off x="206259" y="2348838"/>
          <a:ext cx="8698144" cy="4150363"/>
        </p:xfrm>
        <a:graphic>
          <a:graphicData uri="http://schemas.openxmlformats.org/drawingml/2006/table">
            <a:tbl>
              <a:tblPr/>
              <a:tblGrid>
                <a:gridCol w="115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7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שורק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חדרה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פלמחים</a:t>
                      </a: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אשקלון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150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127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45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120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כמות יצור שנתית (</a:t>
                      </a:r>
                      <a:r>
                        <a:rPr kumimoji="0" lang="he-I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מלמ"ש</a:t>
                      </a: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 30-40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מליחות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(מ"ג/ל כלוריד)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2.00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2.72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3.25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3.00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+mn-cs"/>
                        </a:rPr>
                        <a:t>מחיר כולל - ₪ / מ"ק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Unicode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911" name="Rectangle 113"/>
          <p:cNvSpPr>
            <a:spLocks noChangeArrowheads="1"/>
          </p:cNvSpPr>
          <p:nvPr/>
        </p:nvSpPr>
        <p:spPr bwMode="auto">
          <a:xfrm>
            <a:off x="3348038" y="6613525"/>
            <a:ext cx="2414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003399"/>
                </a:solidFill>
                <a:sym typeface="Webdings" pitchFamily="18" charset="2"/>
              </a:rPr>
              <a:t></a:t>
            </a:r>
            <a:r>
              <a:rPr lang="he-IL" sz="1000" b="1">
                <a:solidFill>
                  <a:srgbClr val="003399"/>
                </a:solidFill>
              </a:rPr>
              <a:t> הרשות הממשלתית למים ולביוב </a:t>
            </a:r>
            <a:r>
              <a:rPr lang="he-IL" sz="1000" b="1">
                <a:solidFill>
                  <a:srgbClr val="003399"/>
                </a:solidFill>
                <a:sym typeface="Webdings" pitchFamily="18" charset="2"/>
              </a:rPr>
              <a:t> </a:t>
            </a:r>
            <a:r>
              <a:rPr lang="en-US" sz="1000" b="1">
                <a:solidFill>
                  <a:srgbClr val="003399"/>
                </a:solidFill>
                <a:sym typeface="Webdings" pitchFamily="18" charset="2"/>
              </a:rPr>
              <a:t></a:t>
            </a:r>
            <a:r>
              <a:rPr lang="en-US" sz="1000" b="1">
                <a:solidFill>
                  <a:srgbClr val="003399"/>
                </a:solidFill>
              </a:rPr>
              <a:t> </a:t>
            </a:r>
            <a:r>
              <a:rPr lang="he-IL" sz="1000" b="1">
                <a:solidFill>
                  <a:srgbClr val="003399"/>
                </a:solidFill>
              </a:rPr>
              <a:t>   </a:t>
            </a:r>
            <a:r>
              <a:rPr lang="he-IL" sz="1000" b="1">
                <a:solidFill>
                  <a:srgbClr val="003399"/>
                </a:solidFill>
                <a:sym typeface="Webdings" pitchFamily="18" charset="2"/>
              </a:rPr>
              <a:t>  </a:t>
            </a:r>
            <a:r>
              <a:rPr lang="en-US" sz="1000" b="1">
                <a:sym typeface="Webdings" pitchFamily="18" charset="2"/>
              </a:rPr>
              <a:t> </a:t>
            </a:r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-170493" y="1959643"/>
            <a:ext cx="6290665" cy="529632"/>
          </a:xfrm>
          <a:custGeom>
            <a:avLst/>
            <a:gdLst>
              <a:gd name="T0" fmla="*/ 0 w 5778"/>
              <a:gd name="T1" fmla="*/ 183 h 252"/>
              <a:gd name="T2" fmla="*/ 155 w 5778"/>
              <a:gd name="T3" fmla="*/ 146 h 252"/>
              <a:gd name="T4" fmla="*/ 421 w 5778"/>
              <a:gd name="T5" fmla="*/ 109 h 252"/>
              <a:gd name="T6" fmla="*/ 722 w 5778"/>
              <a:gd name="T7" fmla="*/ 128 h 252"/>
              <a:gd name="T8" fmla="*/ 777 w 5778"/>
              <a:gd name="T9" fmla="*/ 146 h 252"/>
              <a:gd name="T10" fmla="*/ 887 w 5778"/>
              <a:gd name="T11" fmla="*/ 164 h 252"/>
              <a:gd name="T12" fmla="*/ 1262 w 5778"/>
              <a:gd name="T13" fmla="*/ 128 h 252"/>
              <a:gd name="T14" fmla="*/ 2267 w 5778"/>
              <a:gd name="T15" fmla="*/ 183 h 252"/>
              <a:gd name="T16" fmla="*/ 2651 w 5778"/>
              <a:gd name="T17" fmla="*/ 173 h 252"/>
              <a:gd name="T18" fmla="*/ 2935 w 5778"/>
              <a:gd name="T19" fmla="*/ 128 h 252"/>
              <a:gd name="T20" fmla="*/ 3127 w 5778"/>
              <a:gd name="T21" fmla="*/ 146 h 252"/>
              <a:gd name="T22" fmla="*/ 3173 w 5778"/>
              <a:gd name="T23" fmla="*/ 155 h 252"/>
              <a:gd name="T24" fmla="*/ 3246 w 5778"/>
              <a:gd name="T25" fmla="*/ 173 h 252"/>
              <a:gd name="T26" fmla="*/ 3931 w 5778"/>
              <a:gd name="T27" fmla="*/ 192 h 252"/>
              <a:gd name="T28" fmla="*/ 4233 w 5778"/>
              <a:gd name="T29" fmla="*/ 146 h 252"/>
              <a:gd name="T30" fmla="*/ 4379 w 5778"/>
              <a:gd name="T31" fmla="*/ 128 h 252"/>
              <a:gd name="T32" fmla="*/ 5019 w 5778"/>
              <a:gd name="T33" fmla="*/ 183 h 252"/>
              <a:gd name="T34" fmla="*/ 5431 w 5778"/>
              <a:gd name="T35" fmla="*/ 155 h 252"/>
              <a:gd name="T36" fmla="*/ 5550 w 5778"/>
              <a:gd name="T37" fmla="*/ 100 h 252"/>
              <a:gd name="T38" fmla="*/ 5696 w 5778"/>
              <a:gd name="T39" fmla="*/ 45 h 252"/>
              <a:gd name="T40" fmla="*/ 5778 w 5778"/>
              <a:gd name="T41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78" h="252">
                <a:moveTo>
                  <a:pt x="0" y="183"/>
                </a:moveTo>
                <a:cubicBezTo>
                  <a:pt x="53" y="173"/>
                  <a:pt x="103" y="157"/>
                  <a:pt x="155" y="146"/>
                </a:cubicBezTo>
                <a:cubicBezTo>
                  <a:pt x="241" y="127"/>
                  <a:pt x="333" y="120"/>
                  <a:pt x="421" y="109"/>
                </a:cubicBezTo>
                <a:cubicBezTo>
                  <a:pt x="541" y="114"/>
                  <a:pt x="622" y="98"/>
                  <a:pt x="722" y="128"/>
                </a:cubicBezTo>
                <a:cubicBezTo>
                  <a:pt x="740" y="133"/>
                  <a:pt x="758" y="143"/>
                  <a:pt x="777" y="146"/>
                </a:cubicBezTo>
                <a:cubicBezTo>
                  <a:pt x="814" y="152"/>
                  <a:pt x="887" y="164"/>
                  <a:pt x="887" y="164"/>
                </a:cubicBezTo>
                <a:cubicBezTo>
                  <a:pt x="1023" y="158"/>
                  <a:pt x="1132" y="144"/>
                  <a:pt x="1262" y="128"/>
                </a:cubicBezTo>
                <a:cubicBezTo>
                  <a:pt x="1951" y="136"/>
                  <a:pt x="1865" y="109"/>
                  <a:pt x="2267" y="183"/>
                </a:cubicBezTo>
                <a:cubicBezTo>
                  <a:pt x="2395" y="180"/>
                  <a:pt x="2523" y="179"/>
                  <a:pt x="2651" y="173"/>
                </a:cubicBezTo>
                <a:cubicBezTo>
                  <a:pt x="2746" y="169"/>
                  <a:pt x="2841" y="141"/>
                  <a:pt x="2935" y="128"/>
                </a:cubicBezTo>
                <a:cubicBezTo>
                  <a:pt x="3059" y="136"/>
                  <a:pt x="3040" y="130"/>
                  <a:pt x="3127" y="146"/>
                </a:cubicBezTo>
                <a:cubicBezTo>
                  <a:pt x="3142" y="149"/>
                  <a:pt x="3158" y="152"/>
                  <a:pt x="3173" y="155"/>
                </a:cubicBezTo>
                <a:cubicBezTo>
                  <a:pt x="3197" y="161"/>
                  <a:pt x="3246" y="173"/>
                  <a:pt x="3246" y="173"/>
                </a:cubicBezTo>
                <a:cubicBezTo>
                  <a:pt x="3396" y="252"/>
                  <a:pt x="3930" y="192"/>
                  <a:pt x="3931" y="192"/>
                </a:cubicBezTo>
                <a:cubicBezTo>
                  <a:pt x="4032" y="181"/>
                  <a:pt x="4132" y="160"/>
                  <a:pt x="4233" y="146"/>
                </a:cubicBezTo>
                <a:cubicBezTo>
                  <a:pt x="4282" y="139"/>
                  <a:pt x="4379" y="128"/>
                  <a:pt x="4379" y="128"/>
                </a:cubicBezTo>
                <a:cubicBezTo>
                  <a:pt x="4614" y="133"/>
                  <a:pt x="4799" y="134"/>
                  <a:pt x="5019" y="183"/>
                </a:cubicBezTo>
                <a:cubicBezTo>
                  <a:pt x="5145" y="179"/>
                  <a:pt x="5300" y="187"/>
                  <a:pt x="5431" y="155"/>
                </a:cubicBezTo>
                <a:cubicBezTo>
                  <a:pt x="5475" y="144"/>
                  <a:pt x="5508" y="114"/>
                  <a:pt x="5550" y="100"/>
                </a:cubicBezTo>
                <a:cubicBezTo>
                  <a:pt x="5594" y="71"/>
                  <a:pt x="5646" y="59"/>
                  <a:pt x="5696" y="45"/>
                </a:cubicBezTo>
                <a:cubicBezTo>
                  <a:pt x="5725" y="26"/>
                  <a:pt x="5754" y="24"/>
                  <a:pt x="5778" y="0"/>
                </a:cubicBezTo>
              </a:path>
            </a:pathLst>
          </a:custGeom>
          <a:noFill/>
          <a:ln w="57150" cmpd="sng">
            <a:pattFill prst="lgConfetti">
              <a:fgClr>
                <a:srgbClr val="A50021"/>
              </a:fgClr>
              <a:bgClr>
                <a:srgbClr val="CC0000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7" name="Picture 6" descr="DSCF002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0" y1="94358" x2="303" y2="98833"/>
                        <a14:foregroundMark x1="15751" y1="3747" x2="1099" y2="93677"/>
                        <a14:foregroundMark x1="21245" y1="82201" x2="12821" y2="99532"/>
                        <a14:foregroundMark x1="94505" y1="5855" x2="32601" y2="468"/>
                        <a14:foregroundMark x1="9524" y1="3747" x2="7692" y2="17096"/>
                        <a14:foregroundMark x1="20147" y1="17799" x2="20147" y2="17799"/>
                        <a14:foregroundMark x1="24176" y1="37237" x2="24176" y2="37237"/>
                        <a14:foregroundMark x1="72527" y1="32553" x2="72527" y2="32553"/>
                        <a14:foregroundMark x1="68132" y1="29274" x2="68132" y2="29274"/>
                        <a14:foregroundMark x1="61905" y1="70023" x2="61905" y2="70023"/>
                        <a14:foregroundMark x1="67033" y1="66042" x2="67033" y2="66042"/>
                        <a14:foregroundMark x1="77656" y1="68150" x2="21245" y2="74707"/>
                        <a14:foregroundMark x1="17949" y1="41920" x2="22344" y2="45433"/>
                        <a14:foregroundMark x1="77656" y1="84309" x2="39927" y2="96956"/>
                      </a14:backgroundRemoval>
                    </a14:imgEffect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9639"/>
          <a:stretch/>
        </p:blipFill>
        <p:spPr bwMode="auto">
          <a:xfrm>
            <a:off x="5652120" y="1518020"/>
            <a:ext cx="1368152" cy="1942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6881">
            <a:off x="4324464" y="2421810"/>
            <a:ext cx="1055826" cy="71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1" descr="2DBM711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0714">
            <a:off x="1759479" y="2409661"/>
            <a:ext cx="696353" cy="76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9965">
            <a:off x="2974839" y="2472316"/>
            <a:ext cx="879993" cy="64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509" y="2407980"/>
            <a:ext cx="903177" cy="69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 rot="5400000">
            <a:off x="4660643" y="2133326"/>
            <a:ext cx="614802" cy="148440"/>
          </a:xfrm>
          <a:prstGeom prst="chevron">
            <a:avLst>
              <a:gd name="adj" fmla="val 89014"/>
            </a:avLst>
          </a:prstGeom>
          <a:solidFill>
            <a:srgbClr val="33CC33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 rot="6163608">
            <a:off x="568340" y="2149995"/>
            <a:ext cx="614802" cy="148440"/>
          </a:xfrm>
          <a:prstGeom prst="chevron">
            <a:avLst>
              <a:gd name="adj" fmla="val 89014"/>
            </a:avLst>
          </a:prstGeom>
          <a:solidFill>
            <a:srgbClr val="33CC33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7508" flipH="1">
            <a:off x="1970337" y="1935979"/>
            <a:ext cx="2746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37"/>
          <p:cNvSpPr>
            <a:spLocks noChangeArrowheads="1"/>
          </p:cNvSpPr>
          <p:nvPr/>
        </p:nvSpPr>
        <p:spPr bwMode="auto">
          <a:xfrm rot="4607563">
            <a:off x="3183127" y="2201650"/>
            <a:ext cx="614802" cy="148440"/>
          </a:xfrm>
          <a:prstGeom prst="chevron">
            <a:avLst>
              <a:gd name="adj" fmla="val 89014"/>
            </a:avLst>
          </a:prstGeom>
          <a:solidFill>
            <a:srgbClr val="33CC33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z="1200" smtClean="0"/>
              <a:pPr>
                <a:defRPr/>
              </a:pPr>
              <a:t>23</a:t>
            </a:fld>
            <a:endParaRPr lang="en-US" sz="1200" dirty="0"/>
          </a:p>
        </p:txBody>
      </p:sp>
      <p:pic>
        <p:nvPicPr>
          <p:cNvPr id="4" name="Chart 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44" y="1772816"/>
            <a:ext cx="78851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9130" y="423646"/>
            <a:ext cx="8229600" cy="836613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4000" b="1" u="sng" dirty="0" smtClean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עלויות התפלת מי ים</a:t>
            </a:r>
            <a:endParaRPr lang="en-US" sz="4000" b="1" u="sng" dirty="0" smtClean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94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ChangeArrowheads="1"/>
          </p:cNvSpPr>
          <p:nvPr/>
        </p:nvSpPr>
        <p:spPr bwMode="auto">
          <a:xfrm>
            <a:off x="1142215" y="404664"/>
            <a:ext cx="651363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חיבור מתקני </a:t>
            </a: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התפלת מי ים</a:t>
            </a:r>
            <a:b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למערכת הארצית</a:t>
            </a:r>
            <a:r>
              <a:rPr lang="en-US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מהפך בתפעול המערכת  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תמונה 24" descr="cover mekorot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0" y="1102439"/>
            <a:ext cx="7781188" cy="5680399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8" name="AutoShape 123"/>
          <p:cNvSpPr>
            <a:spLocks noChangeArrowheads="1"/>
          </p:cNvSpPr>
          <p:nvPr/>
        </p:nvSpPr>
        <p:spPr bwMode="auto">
          <a:xfrm>
            <a:off x="3334964" y="5015511"/>
            <a:ext cx="279747" cy="273604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29" name="Oval 124"/>
          <p:cNvSpPr>
            <a:spLocks noChangeArrowheads="1"/>
          </p:cNvSpPr>
          <p:nvPr/>
        </p:nvSpPr>
        <p:spPr bwMode="auto">
          <a:xfrm>
            <a:off x="3334964" y="5015511"/>
            <a:ext cx="279747" cy="135299"/>
          </a:xfrm>
          <a:prstGeom prst="ellipse">
            <a:avLst/>
          </a:prstGeom>
          <a:solidFill>
            <a:srgbClr val="00B050"/>
          </a:solidFill>
          <a:ln w="25400" cmpd="sng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31" name="AutoShape 128"/>
          <p:cNvSpPr>
            <a:spLocks noChangeArrowheads="1"/>
          </p:cNvSpPr>
          <p:nvPr/>
        </p:nvSpPr>
        <p:spPr bwMode="auto">
          <a:xfrm>
            <a:off x="3217717" y="4832106"/>
            <a:ext cx="92563" cy="408903"/>
          </a:xfrm>
          <a:prstGeom prst="can">
            <a:avLst>
              <a:gd name="adj" fmla="val 44438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32" name="AutoShape 129"/>
          <p:cNvSpPr>
            <a:spLocks noChangeArrowheads="1"/>
          </p:cNvSpPr>
          <p:nvPr/>
        </p:nvSpPr>
        <p:spPr bwMode="auto">
          <a:xfrm>
            <a:off x="3271198" y="4880212"/>
            <a:ext cx="92563" cy="408903"/>
          </a:xfrm>
          <a:prstGeom prst="can">
            <a:avLst>
              <a:gd name="adj" fmla="val 44438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50" name="AutoShape 123"/>
          <p:cNvSpPr>
            <a:spLocks noChangeArrowheads="1"/>
          </p:cNvSpPr>
          <p:nvPr/>
        </p:nvSpPr>
        <p:spPr bwMode="auto">
          <a:xfrm>
            <a:off x="4968895" y="4413098"/>
            <a:ext cx="279747" cy="273604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51" name="Oval 124"/>
          <p:cNvSpPr>
            <a:spLocks noChangeArrowheads="1"/>
          </p:cNvSpPr>
          <p:nvPr/>
        </p:nvSpPr>
        <p:spPr bwMode="auto">
          <a:xfrm>
            <a:off x="4968895" y="4346952"/>
            <a:ext cx="279747" cy="135299"/>
          </a:xfrm>
          <a:prstGeom prst="ellipse">
            <a:avLst/>
          </a:prstGeom>
          <a:solidFill>
            <a:srgbClr val="00B050"/>
          </a:solidFill>
          <a:ln w="25400" cmpd="sng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 flipV="1">
            <a:off x="4968895" y="4395058"/>
            <a:ext cx="279747" cy="132292"/>
            <a:chOff x="3016" y="3657"/>
            <a:chExt cx="136" cy="45"/>
          </a:xfrm>
          <a:solidFill>
            <a:srgbClr val="00B050"/>
          </a:solidFill>
        </p:grpSpPr>
        <p:sp>
          <p:nvSpPr>
            <p:cNvPr id="69" name="Line 126"/>
            <p:cNvSpPr>
              <a:spLocks noChangeShapeType="1"/>
            </p:cNvSpPr>
            <p:nvPr/>
          </p:nvSpPr>
          <p:spPr bwMode="auto">
            <a:xfrm>
              <a:off x="3016" y="3657"/>
              <a:ext cx="0" cy="45"/>
            </a:xfrm>
            <a:prstGeom prst="line">
              <a:avLst/>
            </a:prstGeom>
            <a:grpFill/>
            <a:ln w="2540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 i="1"/>
            </a:p>
          </p:txBody>
        </p:sp>
        <p:sp>
          <p:nvSpPr>
            <p:cNvPr id="70" name="Line 127"/>
            <p:cNvSpPr>
              <a:spLocks noChangeShapeType="1"/>
            </p:cNvSpPr>
            <p:nvPr/>
          </p:nvSpPr>
          <p:spPr bwMode="auto">
            <a:xfrm>
              <a:off x="3152" y="3657"/>
              <a:ext cx="0" cy="45"/>
            </a:xfrm>
            <a:prstGeom prst="line">
              <a:avLst/>
            </a:prstGeom>
            <a:grpFill/>
            <a:ln w="2540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 i="1"/>
            </a:p>
          </p:txBody>
        </p:sp>
      </p:grpSp>
      <p:sp>
        <p:nvSpPr>
          <p:cNvPr id="53" name="AutoShape 128"/>
          <p:cNvSpPr>
            <a:spLocks noChangeArrowheads="1"/>
          </p:cNvSpPr>
          <p:nvPr/>
        </p:nvSpPr>
        <p:spPr bwMode="auto">
          <a:xfrm>
            <a:off x="4851648" y="4229693"/>
            <a:ext cx="92563" cy="408903"/>
          </a:xfrm>
          <a:prstGeom prst="can">
            <a:avLst>
              <a:gd name="adj" fmla="val 44438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54" name="AutoShape 129"/>
          <p:cNvSpPr>
            <a:spLocks noChangeArrowheads="1"/>
          </p:cNvSpPr>
          <p:nvPr/>
        </p:nvSpPr>
        <p:spPr bwMode="auto">
          <a:xfrm>
            <a:off x="4905129" y="4277799"/>
            <a:ext cx="92563" cy="408903"/>
          </a:xfrm>
          <a:prstGeom prst="can">
            <a:avLst>
              <a:gd name="adj" fmla="val 44438"/>
            </a:avLst>
          </a:prstGeom>
          <a:solidFill>
            <a:srgbClr val="00B050"/>
          </a:solidFill>
          <a:ln w="25400" cmpd="sng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e-IL" i="1"/>
          </a:p>
        </p:txBody>
      </p:sp>
      <p:sp>
        <p:nvSpPr>
          <p:cNvPr id="71" name="מלבן מעוגל 70"/>
          <p:cNvSpPr/>
          <p:nvPr/>
        </p:nvSpPr>
        <p:spPr>
          <a:xfrm>
            <a:off x="4455991" y="1657925"/>
            <a:ext cx="1398192" cy="707443"/>
          </a:xfrm>
          <a:prstGeom prst="roundRect">
            <a:avLst>
              <a:gd name="adj" fmla="val 2144"/>
            </a:avLst>
          </a:prstGeom>
          <a:noFill/>
          <a:ln w="25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i="1" dirty="0" smtClean="0">
                <a:solidFill>
                  <a:schemeClr val="tx1"/>
                </a:solidFill>
              </a:rPr>
              <a:t>חיבור חדרה,</a:t>
            </a:r>
          </a:p>
          <a:p>
            <a:pPr algn="ctr"/>
            <a:r>
              <a:rPr lang="he-IL" sz="1400" i="1" dirty="0" smtClean="0">
                <a:solidFill>
                  <a:schemeClr val="tx1"/>
                </a:solidFill>
              </a:rPr>
              <a:t> 127 מלמ"ק </a:t>
            </a:r>
          </a:p>
        </p:txBody>
      </p:sp>
      <p:sp>
        <p:nvSpPr>
          <p:cNvPr id="72" name="מלבן מעוגל 71"/>
          <p:cNvSpPr/>
          <p:nvPr/>
        </p:nvSpPr>
        <p:spPr>
          <a:xfrm>
            <a:off x="2873364" y="1348465"/>
            <a:ext cx="1384768" cy="663181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i="1" dirty="0" smtClean="0">
                <a:solidFill>
                  <a:schemeClr val="tx1"/>
                </a:solidFill>
              </a:rPr>
              <a:t>חיבור שורק</a:t>
            </a:r>
          </a:p>
          <a:p>
            <a:pPr algn="ctr"/>
            <a:r>
              <a:rPr lang="he-IL" sz="1400" i="1" dirty="0" smtClean="0">
                <a:solidFill>
                  <a:schemeClr val="tx1"/>
                </a:solidFill>
              </a:rPr>
              <a:t>150 מלמ"ק </a:t>
            </a:r>
          </a:p>
        </p:txBody>
      </p:sp>
      <p:sp>
        <p:nvSpPr>
          <p:cNvPr id="73" name="מלבן מעוגל 72"/>
          <p:cNvSpPr/>
          <p:nvPr/>
        </p:nvSpPr>
        <p:spPr>
          <a:xfrm>
            <a:off x="1224796" y="2229429"/>
            <a:ext cx="1823729" cy="690026"/>
          </a:xfrm>
          <a:prstGeom prst="roundRect">
            <a:avLst>
              <a:gd name="adj" fmla="val 1777"/>
            </a:avLst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chemeClr val="tx1"/>
                </a:solidFill>
              </a:rPr>
              <a:t>חיבור </a:t>
            </a:r>
            <a:r>
              <a:rPr lang="he-IL" sz="1400" i="1" dirty="0" err="1" smtClean="0">
                <a:solidFill>
                  <a:schemeClr val="tx1"/>
                </a:solidFill>
              </a:rPr>
              <a:t>פלמחים</a:t>
            </a:r>
            <a:r>
              <a:rPr lang="he-IL" sz="1400" i="1" dirty="0" smtClean="0">
                <a:solidFill>
                  <a:schemeClr val="tx1"/>
                </a:solidFill>
              </a:rPr>
              <a:t>, </a:t>
            </a:r>
          </a:p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chemeClr val="tx1"/>
                </a:solidFill>
              </a:rPr>
              <a:t>45 מלמ"ק</a:t>
            </a:r>
          </a:p>
        </p:txBody>
      </p:sp>
      <p:sp>
        <p:nvSpPr>
          <p:cNvPr id="74" name="מלבן מעוגל 73"/>
          <p:cNvSpPr/>
          <p:nvPr/>
        </p:nvSpPr>
        <p:spPr>
          <a:xfrm>
            <a:off x="1224796" y="3015247"/>
            <a:ext cx="1955614" cy="59377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55600" indent="-355600" algn="ctr" eaLnBrk="0" hangingPunct="0">
              <a:buClr>
                <a:schemeClr val="tx1"/>
              </a:buClr>
            </a:pPr>
            <a:endParaRPr lang="he-IL" sz="1400" i="1" dirty="0" smtClean="0">
              <a:solidFill>
                <a:srgbClr val="000066"/>
              </a:solidFill>
            </a:endParaRPr>
          </a:p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rgbClr val="000066"/>
                </a:solidFill>
              </a:rPr>
              <a:t>חיבור אשדוד 100 מלמ"ק</a:t>
            </a:r>
          </a:p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rgbClr val="000066"/>
                </a:solidFill>
              </a:rPr>
              <a:t>הפעלה: 2015</a:t>
            </a:r>
          </a:p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5" name="מלבן מעוגל 74"/>
          <p:cNvSpPr/>
          <p:nvPr/>
        </p:nvSpPr>
        <p:spPr>
          <a:xfrm>
            <a:off x="1173131" y="3787304"/>
            <a:ext cx="1215792" cy="627297"/>
          </a:xfrm>
          <a:prstGeom prst="roundRect">
            <a:avLst>
              <a:gd name="adj" fmla="val 0"/>
            </a:avLst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55600" indent="-355600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chemeClr val="tx1"/>
                </a:solidFill>
              </a:rPr>
              <a:t>חיבור אשקלון</a:t>
            </a:r>
          </a:p>
          <a:p>
            <a:pPr marL="355600" indent="-355600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chemeClr val="tx1"/>
                </a:solidFill>
              </a:rPr>
              <a:t> 120 מלמ"ק</a:t>
            </a:r>
          </a:p>
        </p:txBody>
      </p:sp>
      <p:cxnSp>
        <p:nvCxnSpPr>
          <p:cNvPr id="76" name="מחבר ישר 75"/>
          <p:cNvCxnSpPr>
            <a:endCxn id="71" idx="2"/>
          </p:cNvCxnSpPr>
          <p:nvPr/>
        </p:nvCxnSpPr>
        <p:spPr>
          <a:xfrm rot="16200000" flipV="1">
            <a:off x="5118047" y="2402408"/>
            <a:ext cx="364128" cy="290047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>
            <a:endCxn id="72" idx="2"/>
          </p:cNvCxnSpPr>
          <p:nvPr/>
        </p:nvCxnSpPr>
        <p:spPr>
          <a:xfrm flipH="1" flipV="1">
            <a:off x="3565748" y="2011646"/>
            <a:ext cx="494588" cy="1669922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 rot="16200000" flipH="1">
            <a:off x="2494193" y="3921960"/>
            <a:ext cx="428628" cy="329713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>
            <a:endCxn id="73" idx="3"/>
          </p:cNvCxnSpPr>
          <p:nvPr/>
        </p:nvCxnSpPr>
        <p:spPr>
          <a:xfrm rot="16200000" flipV="1">
            <a:off x="2605909" y="3017057"/>
            <a:ext cx="1369500" cy="484269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>
            <a:endCxn id="75" idx="2"/>
          </p:cNvCxnSpPr>
          <p:nvPr/>
        </p:nvCxnSpPr>
        <p:spPr>
          <a:xfrm rot="16200000" flipV="1">
            <a:off x="1653348" y="4542280"/>
            <a:ext cx="372836" cy="117478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מלבן מעוגל 80"/>
          <p:cNvSpPr/>
          <p:nvPr/>
        </p:nvSpPr>
        <p:spPr>
          <a:xfrm>
            <a:off x="3548487" y="5715942"/>
            <a:ext cx="1955614" cy="34501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55600" indent="-355600" algn="ctr" eaLnBrk="0" hangingPunct="0">
              <a:buClr>
                <a:schemeClr val="tx1"/>
              </a:buClr>
            </a:pPr>
            <a:r>
              <a:rPr lang="he-IL" sz="1400" i="1" dirty="0" smtClean="0">
                <a:solidFill>
                  <a:srgbClr val="000066"/>
                </a:solidFill>
              </a:rPr>
              <a:t>מפעל חפץ חיים</a:t>
            </a:r>
          </a:p>
        </p:txBody>
      </p:sp>
      <p:sp>
        <p:nvSpPr>
          <p:cNvPr id="83" name="מלבן מעוגל 82"/>
          <p:cNvSpPr/>
          <p:nvPr/>
        </p:nvSpPr>
        <p:spPr>
          <a:xfrm>
            <a:off x="6372200" y="5502528"/>
            <a:ext cx="2021587" cy="891039"/>
          </a:xfrm>
          <a:prstGeom prst="roundRect">
            <a:avLst>
              <a:gd name="adj" fmla="val 537"/>
            </a:avLst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hangingPunct="0">
              <a:spcBef>
                <a:spcPts val="0"/>
              </a:spcBef>
              <a:buClr>
                <a:schemeClr val="tx1"/>
              </a:buClr>
            </a:pPr>
            <a:r>
              <a:rPr lang="he-IL" sz="1400" i="1" dirty="0" smtClean="0">
                <a:solidFill>
                  <a:srgbClr val="000066"/>
                </a:solidFill>
              </a:rPr>
              <a:t>המערכת החמישית לירושלים</a:t>
            </a:r>
          </a:p>
        </p:txBody>
      </p:sp>
      <p:cxnSp>
        <p:nvCxnSpPr>
          <p:cNvPr id="84" name="מחבר ישר 83"/>
          <p:cNvCxnSpPr>
            <a:stCxn id="81" idx="0"/>
            <a:endCxn id="28" idx="3"/>
          </p:cNvCxnSpPr>
          <p:nvPr/>
        </p:nvCxnSpPr>
        <p:spPr>
          <a:xfrm flipH="1" flipV="1">
            <a:off x="3474838" y="5289115"/>
            <a:ext cx="1051456" cy="426827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מחבר ישר 94"/>
          <p:cNvCxnSpPr>
            <a:stCxn id="83" idx="1"/>
            <a:endCxn id="50" idx="3"/>
          </p:cNvCxnSpPr>
          <p:nvPr/>
        </p:nvCxnSpPr>
        <p:spPr>
          <a:xfrm flipH="1" flipV="1">
            <a:off x="5108769" y="4686702"/>
            <a:ext cx="1263431" cy="1261346"/>
          </a:xfrm>
          <a:prstGeom prst="line">
            <a:avLst/>
          </a:prstGeom>
          <a:ln w="254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9986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F0CD99-91B0-4E11-B8D6-9CDB3B9026AE}" type="slidenum">
              <a:rPr lang="he-IL" sz="1200" smtClean="0">
                <a:latin typeface="Arial" charset="0"/>
                <a:cs typeface="Arial" charset="0"/>
              </a:rPr>
              <a:pPr/>
              <a:t>25</a:t>
            </a:fld>
            <a:endParaRPr lang="en-US" sz="1200" dirty="0" smtClean="0">
              <a:latin typeface="Arial" charset="0"/>
              <a:cs typeface="Arial" charset="0"/>
            </a:endParaRPr>
          </a:p>
        </p:txBody>
      </p:sp>
      <p:pic>
        <p:nvPicPr>
          <p:cNvPr id="169987" name="Picture 2" descr="מערכת-ארצית-אזור-צפוני---חתוך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120" y="1448780"/>
            <a:ext cx="7137400" cy="505635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71826" y="2215704"/>
            <a:ext cx="5187939" cy="4287828"/>
            <a:chOff x="2231" y="1285"/>
            <a:chExt cx="3323" cy="274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31" y="1285"/>
              <a:ext cx="3323" cy="2747"/>
              <a:chOff x="2231" y="1285"/>
              <a:chExt cx="3323" cy="2747"/>
            </a:xfrm>
          </p:grpSpPr>
          <p:sp>
            <p:nvSpPr>
              <p:cNvPr id="170000" name="Freeform 5"/>
              <p:cNvSpPr>
                <a:spLocks/>
              </p:cNvSpPr>
              <p:nvPr/>
            </p:nvSpPr>
            <p:spPr bwMode="auto">
              <a:xfrm>
                <a:off x="3500" y="1285"/>
                <a:ext cx="2054" cy="1114"/>
              </a:xfrm>
              <a:custGeom>
                <a:avLst/>
                <a:gdLst>
                  <a:gd name="T0" fmla="*/ 2003 w 2054"/>
                  <a:gd name="T1" fmla="*/ 173 h 1114"/>
                  <a:gd name="T2" fmla="*/ 1962 w 2054"/>
                  <a:gd name="T3" fmla="*/ 113 h 1114"/>
                  <a:gd name="T4" fmla="*/ 1897 w 2054"/>
                  <a:gd name="T5" fmla="*/ 76 h 1114"/>
                  <a:gd name="T6" fmla="*/ 1834 w 2054"/>
                  <a:gd name="T7" fmla="*/ 69 h 1114"/>
                  <a:gd name="T8" fmla="*/ 1733 w 2054"/>
                  <a:gd name="T9" fmla="*/ 59 h 1114"/>
                  <a:gd name="T10" fmla="*/ 1656 w 2054"/>
                  <a:gd name="T11" fmla="*/ 42 h 1114"/>
                  <a:gd name="T12" fmla="*/ 1618 w 2054"/>
                  <a:gd name="T13" fmla="*/ 10 h 1114"/>
                  <a:gd name="T14" fmla="*/ 1489 w 2054"/>
                  <a:gd name="T15" fmla="*/ 24 h 1114"/>
                  <a:gd name="T16" fmla="*/ 1454 w 2054"/>
                  <a:gd name="T17" fmla="*/ 38 h 1114"/>
                  <a:gd name="T18" fmla="*/ 1485 w 2054"/>
                  <a:gd name="T19" fmla="*/ 76 h 1114"/>
                  <a:gd name="T20" fmla="*/ 1492 w 2054"/>
                  <a:gd name="T21" fmla="*/ 101 h 1114"/>
                  <a:gd name="T22" fmla="*/ 1391 w 2054"/>
                  <a:gd name="T23" fmla="*/ 94 h 1114"/>
                  <a:gd name="T24" fmla="*/ 1366 w 2054"/>
                  <a:gd name="T25" fmla="*/ 111 h 1114"/>
                  <a:gd name="T26" fmla="*/ 1387 w 2054"/>
                  <a:gd name="T27" fmla="*/ 129 h 1114"/>
                  <a:gd name="T28" fmla="*/ 1328 w 2054"/>
                  <a:gd name="T29" fmla="*/ 157 h 1114"/>
                  <a:gd name="T30" fmla="*/ 1272 w 2054"/>
                  <a:gd name="T31" fmla="*/ 296 h 1114"/>
                  <a:gd name="T32" fmla="*/ 1231 w 2054"/>
                  <a:gd name="T33" fmla="*/ 333 h 1114"/>
                  <a:gd name="T34" fmla="*/ 1192 w 2054"/>
                  <a:gd name="T35" fmla="*/ 336 h 1114"/>
                  <a:gd name="T36" fmla="*/ 1111 w 2054"/>
                  <a:gd name="T37" fmla="*/ 405 h 1114"/>
                  <a:gd name="T38" fmla="*/ 1021 w 2054"/>
                  <a:gd name="T39" fmla="*/ 499 h 1114"/>
                  <a:gd name="T40" fmla="*/ 930 w 2054"/>
                  <a:gd name="T41" fmla="*/ 474 h 1114"/>
                  <a:gd name="T42" fmla="*/ 877 w 2054"/>
                  <a:gd name="T43" fmla="*/ 512 h 1114"/>
                  <a:gd name="T44" fmla="*/ 836 w 2054"/>
                  <a:gd name="T45" fmla="*/ 520 h 1114"/>
                  <a:gd name="T46" fmla="*/ 766 w 2054"/>
                  <a:gd name="T47" fmla="*/ 562 h 1114"/>
                  <a:gd name="T48" fmla="*/ 634 w 2054"/>
                  <a:gd name="T49" fmla="*/ 597 h 1114"/>
                  <a:gd name="T50" fmla="*/ 539 w 2054"/>
                  <a:gd name="T51" fmla="*/ 680 h 1114"/>
                  <a:gd name="T52" fmla="*/ 446 w 2054"/>
                  <a:gd name="T53" fmla="*/ 762 h 1114"/>
                  <a:gd name="T54" fmla="*/ 375 w 2054"/>
                  <a:gd name="T55" fmla="*/ 827 h 1114"/>
                  <a:gd name="T56" fmla="*/ 330 w 2054"/>
                  <a:gd name="T57" fmla="*/ 901 h 1114"/>
                  <a:gd name="T58" fmla="*/ 194 w 2054"/>
                  <a:gd name="T59" fmla="*/ 954 h 1114"/>
                  <a:gd name="T60" fmla="*/ 100 w 2054"/>
                  <a:gd name="T61" fmla="*/ 990 h 1114"/>
                  <a:gd name="T62" fmla="*/ 64 w 2054"/>
                  <a:gd name="T63" fmla="*/ 1033 h 1114"/>
                  <a:gd name="T64" fmla="*/ 29 w 2054"/>
                  <a:gd name="T65" fmla="*/ 1071 h 1114"/>
                  <a:gd name="T66" fmla="*/ 1 w 2054"/>
                  <a:gd name="T67" fmla="*/ 1110 h 1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54"/>
                  <a:gd name="T103" fmla="*/ 0 h 1114"/>
                  <a:gd name="T104" fmla="*/ 2054 w 2054"/>
                  <a:gd name="T105" fmla="*/ 1114 h 1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54" h="1114">
                    <a:moveTo>
                      <a:pt x="2054" y="216"/>
                    </a:moveTo>
                    <a:cubicBezTo>
                      <a:pt x="2040" y="197"/>
                      <a:pt x="2022" y="187"/>
                      <a:pt x="2003" y="173"/>
                    </a:cubicBezTo>
                    <a:cubicBezTo>
                      <a:pt x="1992" y="165"/>
                      <a:pt x="2003" y="156"/>
                      <a:pt x="1996" y="145"/>
                    </a:cubicBezTo>
                    <a:cubicBezTo>
                      <a:pt x="1985" y="128"/>
                      <a:pt x="1977" y="127"/>
                      <a:pt x="1962" y="113"/>
                    </a:cubicBezTo>
                    <a:cubicBezTo>
                      <a:pt x="1953" y="104"/>
                      <a:pt x="1939" y="89"/>
                      <a:pt x="1928" y="83"/>
                    </a:cubicBezTo>
                    <a:cubicBezTo>
                      <a:pt x="1919" y="78"/>
                      <a:pt x="1907" y="78"/>
                      <a:pt x="1897" y="76"/>
                    </a:cubicBezTo>
                    <a:cubicBezTo>
                      <a:pt x="1889" y="61"/>
                      <a:pt x="1886" y="47"/>
                      <a:pt x="1869" y="59"/>
                    </a:cubicBezTo>
                    <a:cubicBezTo>
                      <a:pt x="1861" y="78"/>
                      <a:pt x="1848" y="91"/>
                      <a:pt x="1834" y="69"/>
                    </a:cubicBezTo>
                    <a:cubicBezTo>
                      <a:pt x="1812" y="75"/>
                      <a:pt x="1813" y="60"/>
                      <a:pt x="1792" y="59"/>
                    </a:cubicBezTo>
                    <a:cubicBezTo>
                      <a:pt x="1772" y="58"/>
                      <a:pt x="1753" y="59"/>
                      <a:pt x="1733" y="59"/>
                    </a:cubicBezTo>
                    <a:cubicBezTo>
                      <a:pt x="1701" y="41"/>
                      <a:pt x="1703" y="47"/>
                      <a:pt x="1670" y="56"/>
                    </a:cubicBezTo>
                    <a:cubicBezTo>
                      <a:pt x="1665" y="51"/>
                      <a:pt x="1662" y="45"/>
                      <a:pt x="1656" y="42"/>
                    </a:cubicBezTo>
                    <a:cubicBezTo>
                      <a:pt x="1650" y="38"/>
                      <a:pt x="1641" y="39"/>
                      <a:pt x="1635" y="35"/>
                    </a:cubicBezTo>
                    <a:cubicBezTo>
                      <a:pt x="1627" y="29"/>
                      <a:pt x="1625" y="17"/>
                      <a:pt x="1618" y="10"/>
                    </a:cubicBezTo>
                    <a:cubicBezTo>
                      <a:pt x="1601" y="16"/>
                      <a:pt x="1582" y="4"/>
                      <a:pt x="1565" y="0"/>
                    </a:cubicBezTo>
                    <a:cubicBezTo>
                      <a:pt x="1539" y="5"/>
                      <a:pt x="1516" y="18"/>
                      <a:pt x="1489" y="24"/>
                    </a:cubicBezTo>
                    <a:cubicBezTo>
                      <a:pt x="1485" y="28"/>
                      <a:pt x="1483" y="33"/>
                      <a:pt x="1478" y="35"/>
                    </a:cubicBezTo>
                    <a:cubicBezTo>
                      <a:pt x="1471" y="38"/>
                      <a:pt x="1460" y="33"/>
                      <a:pt x="1454" y="38"/>
                    </a:cubicBezTo>
                    <a:cubicBezTo>
                      <a:pt x="1439" y="50"/>
                      <a:pt x="1465" y="54"/>
                      <a:pt x="1471" y="56"/>
                    </a:cubicBezTo>
                    <a:cubicBezTo>
                      <a:pt x="1476" y="63"/>
                      <a:pt x="1480" y="69"/>
                      <a:pt x="1485" y="76"/>
                    </a:cubicBezTo>
                    <a:cubicBezTo>
                      <a:pt x="1488" y="81"/>
                      <a:pt x="1495" y="90"/>
                      <a:pt x="1495" y="90"/>
                    </a:cubicBezTo>
                    <a:cubicBezTo>
                      <a:pt x="1494" y="94"/>
                      <a:pt x="1495" y="99"/>
                      <a:pt x="1492" y="101"/>
                    </a:cubicBezTo>
                    <a:cubicBezTo>
                      <a:pt x="1484" y="108"/>
                      <a:pt x="1464" y="115"/>
                      <a:pt x="1464" y="115"/>
                    </a:cubicBezTo>
                    <a:cubicBezTo>
                      <a:pt x="1442" y="98"/>
                      <a:pt x="1417" y="100"/>
                      <a:pt x="1391" y="94"/>
                    </a:cubicBezTo>
                    <a:cubicBezTo>
                      <a:pt x="1387" y="97"/>
                      <a:pt x="1384" y="101"/>
                      <a:pt x="1380" y="104"/>
                    </a:cubicBezTo>
                    <a:cubicBezTo>
                      <a:pt x="1376" y="107"/>
                      <a:pt x="1367" y="106"/>
                      <a:pt x="1366" y="111"/>
                    </a:cubicBezTo>
                    <a:cubicBezTo>
                      <a:pt x="1365" y="115"/>
                      <a:pt x="1374" y="115"/>
                      <a:pt x="1377" y="118"/>
                    </a:cubicBezTo>
                    <a:cubicBezTo>
                      <a:pt x="1381" y="121"/>
                      <a:pt x="1384" y="125"/>
                      <a:pt x="1387" y="129"/>
                    </a:cubicBezTo>
                    <a:cubicBezTo>
                      <a:pt x="1394" y="154"/>
                      <a:pt x="1379" y="146"/>
                      <a:pt x="1356" y="150"/>
                    </a:cubicBezTo>
                    <a:cubicBezTo>
                      <a:pt x="1338" y="159"/>
                      <a:pt x="1347" y="157"/>
                      <a:pt x="1328" y="157"/>
                    </a:cubicBezTo>
                    <a:cubicBezTo>
                      <a:pt x="1302" y="202"/>
                      <a:pt x="1321" y="159"/>
                      <a:pt x="1317" y="227"/>
                    </a:cubicBezTo>
                    <a:cubicBezTo>
                      <a:pt x="1315" y="255"/>
                      <a:pt x="1294" y="281"/>
                      <a:pt x="1272" y="296"/>
                    </a:cubicBezTo>
                    <a:cubicBezTo>
                      <a:pt x="1263" y="311"/>
                      <a:pt x="1259" y="327"/>
                      <a:pt x="1251" y="342"/>
                    </a:cubicBezTo>
                    <a:cubicBezTo>
                      <a:pt x="1245" y="349"/>
                      <a:pt x="1238" y="332"/>
                      <a:pt x="1231" y="333"/>
                    </a:cubicBezTo>
                    <a:cubicBezTo>
                      <a:pt x="1224" y="334"/>
                      <a:pt x="1216" y="349"/>
                      <a:pt x="1210" y="349"/>
                    </a:cubicBezTo>
                    <a:cubicBezTo>
                      <a:pt x="1204" y="349"/>
                      <a:pt x="1204" y="333"/>
                      <a:pt x="1192" y="336"/>
                    </a:cubicBezTo>
                    <a:cubicBezTo>
                      <a:pt x="1163" y="324"/>
                      <a:pt x="1162" y="352"/>
                      <a:pt x="1139" y="370"/>
                    </a:cubicBezTo>
                    <a:cubicBezTo>
                      <a:pt x="1131" y="386"/>
                      <a:pt x="1120" y="391"/>
                      <a:pt x="1111" y="405"/>
                    </a:cubicBezTo>
                    <a:cubicBezTo>
                      <a:pt x="1109" y="420"/>
                      <a:pt x="1108" y="435"/>
                      <a:pt x="1105" y="450"/>
                    </a:cubicBezTo>
                    <a:cubicBezTo>
                      <a:pt x="1096" y="489"/>
                      <a:pt x="1050" y="491"/>
                      <a:pt x="1021" y="499"/>
                    </a:cubicBezTo>
                    <a:cubicBezTo>
                      <a:pt x="973" y="480"/>
                      <a:pt x="1026" y="483"/>
                      <a:pt x="951" y="471"/>
                    </a:cubicBezTo>
                    <a:cubicBezTo>
                      <a:pt x="944" y="472"/>
                      <a:pt x="936" y="470"/>
                      <a:pt x="930" y="474"/>
                    </a:cubicBezTo>
                    <a:cubicBezTo>
                      <a:pt x="926" y="477"/>
                      <a:pt x="909" y="488"/>
                      <a:pt x="909" y="488"/>
                    </a:cubicBezTo>
                    <a:cubicBezTo>
                      <a:pt x="894" y="496"/>
                      <a:pt x="893" y="506"/>
                      <a:pt x="877" y="512"/>
                    </a:cubicBezTo>
                    <a:cubicBezTo>
                      <a:pt x="873" y="513"/>
                      <a:pt x="868" y="509"/>
                      <a:pt x="864" y="509"/>
                    </a:cubicBezTo>
                    <a:cubicBezTo>
                      <a:pt x="855" y="509"/>
                      <a:pt x="843" y="516"/>
                      <a:pt x="836" y="520"/>
                    </a:cubicBezTo>
                    <a:cubicBezTo>
                      <a:pt x="823" y="552"/>
                      <a:pt x="838" y="528"/>
                      <a:pt x="794" y="544"/>
                    </a:cubicBezTo>
                    <a:cubicBezTo>
                      <a:pt x="784" y="548"/>
                      <a:pt x="776" y="557"/>
                      <a:pt x="766" y="562"/>
                    </a:cubicBezTo>
                    <a:cubicBezTo>
                      <a:pt x="754" y="599"/>
                      <a:pt x="725" y="580"/>
                      <a:pt x="684" y="574"/>
                    </a:cubicBezTo>
                    <a:cubicBezTo>
                      <a:pt x="662" y="580"/>
                      <a:pt x="649" y="592"/>
                      <a:pt x="634" y="597"/>
                    </a:cubicBezTo>
                    <a:cubicBezTo>
                      <a:pt x="619" y="602"/>
                      <a:pt x="611" y="590"/>
                      <a:pt x="595" y="604"/>
                    </a:cubicBezTo>
                    <a:cubicBezTo>
                      <a:pt x="568" y="628"/>
                      <a:pt x="555" y="647"/>
                      <a:pt x="539" y="680"/>
                    </a:cubicBezTo>
                    <a:cubicBezTo>
                      <a:pt x="531" y="696"/>
                      <a:pt x="499" y="716"/>
                      <a:pt x="485" y="734"/>
                    </a:cubicBezTo>
                    <a:cubicBezTo>
                      <a:pt x="470" y="749"/>
                      <a:pt x="457" y="752"/>
                      <a:pt x="446" y="762"/>
                    </a:cubicBezTo>
                    <a:cubicBezTo>
                      <a:pt x="433" y="772"/>
                      <a:pt x="421" y="783"/>
                      <a:pt x="409" y="794"/>
                    </a:cubicBezTo>
                    <a:cubicBezTo>
                      <a:pt x="393" y="802"/>
                      <a:pt x="388" y="814"/>
                      <a:pt x="375" y="827"/>
                    </a:cubicBezTo>
                    <a:cubicBezTo>
                      <a:pt x="361" y="841"/>
                      <a:pt x="362" y="871"/>
                      <a:pt x="346" y="883"/>
                    </a:cubicBezTo>
                    <a:cubicBezTo>
                      <a:pt x="330" y="904"/>
                      <a:pt x="340" y="892"/>
                      <a:pt x="330" y="901"/>
                    </a:cubicBezTo>
                    <a:cubicBezTo>
                      <a:pt x="320" y="910"/>
                      <a:pt x="309" y="929"/>
                      <a:pt x="286" y="938"/>
                    </a:cubicBezTo>
                    <a:cubicBezTo>
                      <a:pt x="263" y="947"/>
                      <a:pt x="219" y="947"/>
                      <a:pt x="194" y="954"/>
                    </a:cubicBezTo>
                    <a:cubicBezTo>
                      <a:pt x="169" y="961"/>
                      <a:pt x="152" y="976"/>
                      <a:pt x="137" y="982"/>
                    </a:cubicBezTo>
                    <a:cubicBezTo>
                      <a:pt x="122" y="990"/>
                      <a:pt x="110" y="984"/>
                      <a:pt x="100" y="990"/>
                    </a:cubicBezTo>
                    <a:cubicBezTo>
                      <a:pt x="90" y="996"/>
                      <a:pt x="81" y="1012"/>
                      <a:pt x="75" y="1019"/>
                    </a:cubicBezTo>
                    <a:cubicBezTo>
                      <a:pt x="71" y="1023"/>
                      <a:pt x="67" y="1028"/>
                      <a:pt x="64" y="1033"/>
                    </a:cubicBezTo>
                    <a:cubicBezTo>
                      <a:pt x="61" y="1038"/>
                      <a:pt x="54" y="1045"/>
                      <a:pt x="50" y="1050"/>
                    </a:cubicBezTo>
                    <a:cubicBezTo>
                      <a:pt x="42" y="1059"/>
                      <a:pt x="38" y="1064"/>
                      <a:pt x="29" y="1071"/>
                    </a:cubicBezTo>
                    <a:cubicBezTo>
                      <a:pt x="3" y="1091"/>
                      <a:pt x="31" y="1078"/>
                      <a:pt x="15" y="1096"/>
                    </a:cubicBezTo>
                    <a:cubicBezTo>
                      <a:pt x="0" y="1114"/>
                      <a:pt x="3" y="1108"/>
                      <a:pt x="1" y="111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0001" name="Freeform 6"/>
              <p:cNvSpPr>
                <a:spLocks/>
              </p:cNvSpPr>
              <p:nvPr/>
            </p:nvSpPr>
            <p:spPr bwMode="auto">
              <a:xfrm>
                <a:off x="2231" y="2396"/>
                <a:ext cx="1272" cy="1636"/>
              </a:xfrm>
              <a:custGeom>
                <a:avLst/>
                <a:gdLst>
                  <a:gd name="T0" fmla="*/ 1272 w 1272"/>
                  <a:gd name="T1" fmla="*/ 0 h 1636"/>
                  <a:gd name="T2" fmla="*/ 1222 w 1272"/>
                  <a:gd name="T3" fmla="*/ 42 h 1636"/>
                  <a:gd name="T4" fmla="*/ 1183 w 1272"/>
                  <a:gd name="T5" fmla="*/ 81 h 1636"/>
                  <a:gd name="T6" fmla="*/ 1165 w 1272"/>
                  <a:gd name="T7" fmla="*/ 112 h 1636"/>
                  <a:gd name="T8" fmla="*/ 1173 w 1272"/>
                  <a:gd name="T9" fmla="*/ 162 h 1636"/>
                  <a:gd name="T10" fmla="*/ 1170 w 1272"/>
                  <a:gd name="T11" fmla="*/ 220 h 1636"/>
                  <a:gd name="T12" fmla="*/ 1162 w 1272"/>
                  <a:gd name="T13" fmla="*/ 246 h 1636"/>
                  <a:gd name="T14" fmla="*/ 1144 w 1272"/>
                  <a:gd name="T15" fmla="*/ 275 h 1636"/>
                  <a:gd name="T16" fmla="*/ 1118 w 1272"/>
                  <a:gd name="T17" fmla="*/ 298 h 1636"/>
                  <a:gd name="T18" fmla="*/ 1105 w 1272"/>
                  <a:gd name="T19" fmla="*/ 322 h 1636"/>
                  <a:gd name="T20" fmla="*/ 1073 w 1272"/>
                  <a:gd name="T21" fmla="*/ 358 h 1636"/>
                  <a:gd name="T22" fmla="*/ 1039 w 1272"/>
                  <a:gd name="T23" fmla="*/ 395 h 1636"/>
                  <a:gd name="T24" fmla="*/ 995 w 1272"/>
                  <a:gd name="T25" fmla="*/ 453 h 1636"/>
                  <a:gd name="T26" fmla="*/ 940 w 1272"/>
                  <a:gd name="T27" fmla="*/ 526 h 1636"/>
                  <a:gd name="T28" fmla="*/ 898 w 1272"/>
                  <a:gd name="T29" fmla="*/ 565 h 1636"/>
                  <a:gd name="T30" fmla="*/ 869 w 1272"/>
                  <a:gd name="T31" fmla="*/ 591 h 1636"/>
                  <a:gd name="T32" fmla="*/ 838 w 1272"/>
                  <a:gd name="T33" fmla="*/ 623 h 1636"/>
                  <a:gd name="T34" fmla="*/ 817 w 1272"/>
                  <a:gd name="T35" fmla="*/ 662 h 1636"/>
                  <a:gd name="T36" fmla="*/ 775 w 1272"/>
                  <a:gd name="T37" fmla="*/ 733 h 1636"/>
                  <a:gd name="T38" fmla="*/ 735 w 1272"/>
                  <a:gd name="T39" fmla="*/ 824 h 1636"/>
                  <a:gd name="T40" fmla="*/ 707 w 1272"/>
                  <a:gd name="T41" fmla="*/ 874 h 1636"/>
                  <a:gd name="T42" fmla="*/ 686 w 1272"/>
                  <a:gd name="T43" fmla="*/ 913 h 1636"/>
                  <a:gd name="T44" fmla="*/ 620 w 1272"/>
                  <a:gd name="T45" fmla="*/ 984 h 1636"/>
                  <a:gd name="T46" fmla="*/ 581 w 1272"/>
                  <a:gd name="T47" fmla="*/ 995 h 1636"/>
                  <a:gd name="T48" fmla="*/ 557 w 1272"/>
                  <a:gd name="T49" fmla="*/ 1029 h 1636"/>
                  <a:gd name="T50" fmla="*/ 542 w 1272"/>
                  <a:gd name="T51" fmla="*/ 1042 h 1636"/>
                  <a:gd name="T52" fmla="*/ 505 w 1272"/>
                  <a:gd name="T53" fmla="*/ 1070 h 1636"/>
                  <a:gd name="T54" fmla="*/ 479 w 1272"/>
                  <a:gd name="T55" fmla="*/ 1081 h 1636"/>
                  <a:gd name="T56" fmla="*/ 408 w 1272"/>
                  <a:gd name="T57" fmla="*/ 1118 h 1636"/>
                  <a:gd name="T58" fmla="*/ 371 w 1272"/>
                  <a:gd name="T59" fmla="*/ 1146 h 1636"/>
                  <a:gd name="T60" fmla="*/ 332 w 1272"/>
                  <a:gd name="T61" fmla="*/ 1170 h 1636"/>
                  <a:gd name="T62" fmla="*/ 288 w 1272"/>
                  <a:gd name="T63" fmla="*/ 1196 h 1636"/>
                  <a:gd name="T64" fmla="*/ 204 w 1272"/>
                  <a:gd name="T65" fmla="*/ 1246 h 1636"/>
                  <a:gd name="T66" fmla="*/ 167 w 1272"/>
                  <a:gd name="T67" fmla="*/ 1272 h 1636"/>
                  <a:gd name="T68" fmla="*/ 118 w 1272"/>
                  <a:gd name="T69" fmla="*/ 1277 h 1636"/>
                  <a:gd name="T70" fmla="*/ 65 w 1272"/>
                  <a:gd name="T71" fmla="*/ 1324 h 1636"/>
                  <a:gd name="T72" fmla="*/ 49 w 1272"/>
                  <a:gd name="T73" fmla="*/ 1447 h 1636"/>
                  <a:gd name="T74" fmla="*/ 47 w 1272"/>
                  <a:gd name="T75" fmla="*/ 1502 h 1636"/>
                  <a:gd name="T76" fmla="*/ 42 w 1272"/>
                  <a:gd name="T77" fmla="*/ 1544 h 1636"/>
                  <a:gd name="T78" fmla="*/ 28 w 1272"/>
                  <a:gd name="T79" fmla="*/ 1563 h 1636"/>
                  <a:gd name="T80" fmla="*/ 13 w 1272"/>
                  <a:gd name="T81" fmla="*/ 1599 h 1636"/>
                  <a:gd name="T82" fmla="*/ 0 w 1272"/>
                  <a:gd name="T83" fmla="*/ 1636 h 16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72"/>
                  <a:gd name="T127" fmla="*/ 0 h 1636"/>
                  <a:gd name="T128" fmla="*/ 1272 w 1272"/>
                  <a:gd name="T129" fmla="*/ 1636 h 16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72" h="1636">
                    <a:moveTo>
                      <a:pt x="1272" y="0"/>
                    </a:moveTo>
                    <a:cubicBezTo>
                      <a:pt x="1257" y="12"/>
                      <a:pt x="1241" y="36"/>
                      <a:pt x="1222" y="42"/>
                    </a:cubicBezTo>
                    <a:cubicBezTo>
                      <a:pt x="1206" y="53"/>
                      <a:pt x="1180" y="65"/>
                      <a:pt x="1183" y="81"/>
                    </a:cubicBezTo>
                    <a:cubicBezTo>
                      <a:pt x="1177" y="94"/>
                      <a:pt x="1173" y="78"/>
                      <a:pt x="1165" y="112"/>
                    </a:cubicBezTo>
                    <a:cubicBezTo>
                      <a:pt x="1164" y="128"/>
                      <a:pt x="1172" y="144"/>
                      <a:pt x="1173" y="162"/>
                    </a:cubicBezTo>
                    <a:cubicBezTo>
                      <a:pt x="1174" y="180"/>
                      <a:pt x="1172" y="206"/>
                      <a:pt x="1170" y="220"/>
                    </a:cubicBezTo>
                    <a:cubicBezTo>
                      <a:pt x="1170" y="243"/>
                      <a:pt x="1166" y="237"/>
                      <a:pt x="1162" y="246"/>
                    </a:cubicBezTo>
                    <a:cubicBezTo>
                      <a:pt x="1158" y="255"/>
                      <a:pt x="1151" y="266"/>
                      <a:pt x="1144" y="275"/>
                    </a:cubicBezTo>
                    <a:cubicBezTo>
                      <a:pt x="1137" y="288"/>
                      <a:pt x="1123" y="293"/>
                      <a:pt x="1118" y="298"/>
                    </a:cubicBezTo>
                    <a:cubicBezTo>
                      <a:pt x="1111" y="306"/>
                      <a:pt x="1112" y="312"/>
                      <a:pt x="1105" y="322"/>
                    </a:cubicBezTo>
                    <a:cubicBezTo>
                      <a:pt x="1099" y="331"/>
                      <a:pt x="1084" y="346"/>
                      <a:pt x="1073" y="358"/>
                    </a:cubicBezTo>
                    <a:cubicBezTo>
                      <a:pt x="1065" y="376"/>
                      <a:pt x="1057" y="387"/>
                      <a:pt x="1039" y="395"/>
                    </a:cubicBezTo>
                    <a:cubicBezTo>
                      <a:pt x="1022" y="412"/>
                      <a:pt x="1008" y="433"/>
                      <a:pt x="995" y="453"/>
                    </a:cubicBezTo>
                    <a:cubicBezTo>
                      <a:pt x="988" y="484"/>
                      <a:pt x="972" y="516"/>
                      <a:pt x="940" y="526"/>
                    </a:cubicBezTo>
                    <a:cubicBezTo>
                      <a:pt x="920" y="541"/>
                      <a:pt x="915" y="547"/>
                      <a:pt x="898" y="565"/>
                    </a:cubicBezTo>
                    <a:cubicBezTo>
                      <a:pt x="889" y="574"/>
                      <a:pt x="869" y="591"/>
                      <a:pt x="869" y="591"/>
                    </a:cubicBezTo>
                    <a:cubicBezTo>
                      <a:pt x="861" y="609"/>
                      <a:pt x="854" y="610"/>
                      <a:pt x="838" y="623"/>
                    </a:cubicBezTo>
                    <a:cubicBezTo>
                      <a:pt x="828" y="636"/>
                      <a:pt x="824" y="653"/>
                      <a:pt x="817" y="662"/>
                    </a:cubicBezTo>
                    <a:cubicBezTo>
                      <a:pt x="807" y="680"/>
                      <a:pt x="789" y="709"/>
                      <a:pt x="775" y="733"/>
                    </a:cubicBezTo>
                    <a:cubicBezTo>
                      <a:pt x="759" y="758"/>
                      <a:pt x="751" y="799"/>
                      <a:pt x="735" y="824"/>
                    </a:cubicBezTo>
                    <a:cubicBezTo>
                      <a:pt x="724" y="848"/>
                      <a:pt x="715" y="858"/>
                      <a:pt x="707" y="874"/>
                    </a:cubicBezTo>
                    <a:cubicBezTo>
                      <a:pt x="691" y="892"/>
                      <a:pt x="701" y="902"/>
                      <a:pt x="686" y="913"/>
                    </a:cubicBezTo>
                    <a:cubicBezTo>
                      <a:pt x="668" y="932"/>
                      <a:pt x="637" y="970"/>
                      <a:pt x="620" y="984"/>
                    </a:cubicBezTo>
                    <a:cubicBezTo>
                      <a:pt x="603" y="998"/>
                      <a:pt x="594" y="992"/>
                      <a:pt x="581" y="995"/>
                    </a:cubicBezTo>
                    <a:cubicBezTo>
                      <a:pt x="577" y="1009"/>
                      <a:pt x="567" y="1019"/>
                      <a:pt x="557" y="1029"/>
                    </a:cubicBezTo>
                    <a:cubicBezTo>
                      <a:pt x="552" y="1034"/>
                      <a:pt x="542" y="1042"/>
                      <a:pt x="542" y="1042"/>
                    </a:cubicBezTo>
                    <a:cubicBezTo>
                      <a:pt x="533" y="1049"/>
                      <a:pt x="512" y="1064"/>
                      <a:pt x="505" y="1070"/>
                    </a:cubicBezTo>
                    <a:cubicBezTo>
                      <a:pt x="495" y="1076"/>
                      <a:pt x="495" y="1073"/>
                      <a:pt x="479" y="1081"/>
                    </a:cubicBezTo>
                    <a:cubicBezTo>
                      <a:pt x="457" y="1097"/>
                      <a:pt x="434" y="1111"/>
                      <a:pt x="408" y="1118"/>
                    </a:cubicBezTo>
                    <a:cubicBezTo>
                      <a:pt x="389" y="1128"/>
                      <a:pt x="383" y="1139"/>
                      <a:pt x="371" y="1146"/>
                    </a:cubicBezTo>
                    <a:cubicBezTo>
                      <a:pt x="367" y="1161"/>
                      <a:pt x="347" y="1163"/>
                      <a:pt x="332" y="1170"/>
                    </a:cubicBezTo>
                    <a:cubicBezTo>
                      <a:pt x="314" y="1179"/>
                      <a:pt x="306" y="1188"/>
                      <a:pt x="288" y="1196"/>
                    </a:cubicBezTo>
                    <a:cubicBezTo>
                      <a:pt x="266" y="1218"/>
                      <a:pt x="232" y="1232"/>
                      <a:pt x="204" y="1246"/>
                    </a:cubicBezTo>
                    <a:cubicBezTo>
                      <a:pt x="188" y="1254"/>
                      <a:pt x="188" y="1262"/>
                      <a:pt x="167" y="1272"/>
                    </a:cubicBezTo>
                    <a:cubicBezTo>
                      <a:pt x="154" y="1278"/>
                      <a:pt x="126" y="1277"/>
                      <a:pt x="118" y="1277"/>
                    </a:cubicBezTo>
                    <a:cubicBezTo>
                      <a:pt x="98" y="1292"/>
                      <a:pt x="80" y="1305"/>
                      <a:pt x="65" y="1324"/>
                    </a:cubicBezTo>
                    <a:cubicBezTo>
                      <a:pt x="57" y="1366"/>
                      <a:pt x="61" y="1407"/>
                      <a:pt x="49" y="1447"/>
                    </a:cubicBezTo>
                    <a:cubicBezTo>
                      <a:pt x="46" y="1480"/>
                      <a:pt x="51" y="1483"/>
                      <a:pt x="47" y="1502"/>
                    </a:cubicBezTo>
                    <a:cubicBezTo>
                      <a:pt x="46" y="1518"/>
                      <a:pt x="45" y="1534"/>
                      <a:pt x="42" y="1544"/>
                    </a:cubicBezTo>
                    <a:cubicBezTo>
                      <a:pt x="39" y="1554"/>
                      <a:pt x="33" y="1554"/>
                      <a:pt x="28" y="1563"/>
                    </a:cubicBezTo>
                    <a:cubicBezTo>
                      <a:pt x="20" y="1580"/>
                      <a:pt x="25" y="1584"/>
                      <a:pt x="13" y="1599"/>
                    </a:cubicBezTo>
                    <a:cubicBezTo>
                      <a:pt x="10" y="1615"/>
                      <a:pt x="0" y="1632"/>
                      <a:pt x="0" y="163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</p:grpSp>
        <p:sp>
          <p:nvSpPr>
            <p:cNvPr id="169999" name="Freeform 7"/>
            <p:cNvSpPr>
              <a:spLocks/>
            </p:cNvSpPr>
            <p:nvPr/>
          </p:nvSpPr>
          <p:spPr bwMode="auto">
            <a:xfrm>
              <a:off x="3605" y="2186"/>
              <a:ext cx="140" cy="92"/>
            </a:xfrm>
            <a:custGeom>
              <a:avLst/>
              <a:gdLst>
                <a:gd name="T0" fmla="*/ 136 w 140"/>
                <a:gd name="T1" fmla="*/ 42 h 92"/>
                <a:gd name="T2" fmla="*/ 131 w 140"/>
                <a:gd name="T3" fmla="*/ 8 h 92"/>
                <a:gd name="T4" fmla="*/ 105 w 140"/>
                <a:gd name="T5" fmla="*/ 13 h 92"/>
                <a:gd name="T6" fmla="*/ 84 w 140"/>
                <a:gd name="T7" fmla="*/ 45 h 92"/>
                <a:gd name="T8" fmla="*/ 84 w 140"/>
                <a:gd name="T9" fmla="*/ 21 h 92"/>
                <a:gd name="T10" fmla="*/ 50 w 140"/>
                <a:gd name="T11" fmla="*/ 3 h 92"/>
                <a:gd name="T12" fmla="*/ 19 w 140"/>
                <a:gd name="T13" fmla="*/ 37 h 92"/>
                <a:gd name="T14" fmla="*/ 0 w 140"/>
                <a:gd name="T15" fmla="*/ 76 h 92"/>
                <a:gd name="T16" fmla="*/ 5 w 140"/>
                <a:gd name="T17" fmla="*/ 92 h 92"/>
                <a:gd name="T18" fmla="*/ 1 w 140"/>
                <a:gd name="T19" fmla="*/ 65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92"/>
                <a:gd name="T32" fmla="*/ 140 w 140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92">
                  <a:moveTo>
                    <a:pt x="136" y="42"/>
                  </a:moveTo>
                  <a:cubicBezTo>
                    <a:pt x="134" y="31"/>
                    <a:pt x="140" y="15"/>
                    <a:pt x="131" y="8"/>
                  </a:cubicBezTo>
                  <a:cubicBezTo>
                    <a:pt x="127" y="1"/>
                    <a:pt x="112" y="10"/>
                    <a:pt x="105" y="13"/>
                  </a:cubicBezTo>
                  <a:cubicBezTo>
                    <a:pt x="97" y="19"/>
                    <a:pt x="87" y="44"/>
                    <a:pt x="84" y="45"/>
                  </a:cubicBezTo>
                  <a:cubicBezTo>
                    <a:pt x="79" y="45"/>
                    <a:pt x="90" y="28"/>
                    <a:pt x="84" y="21"/>
                  </a:cubicBezTo>
                  <a:cubicBezTo>
                    <a:pt x="78" y="14"/>
                    <a:pt x="61" y="0"/>
                    <a:pt x="50" y="3"/>
                  </a:cubicBezTo>
                  <a:cubicBezTo>
                    <a:pt x="35" y="8"/>
                    <a:pt x="32" y="26"/>
                    <a:pt x="19" y="37"/>
                  </a:cubicBezTo>
                  <a:cubicBezTo>
                    <a:pt x="23" y="55"/>
                    <a:pt x="8" y="61"/>
                    <a:pt x="0" y="76"/>
                  </a:cubicBezTo>
                  <a:cubicBezTo>
                    <a:pt x="3" y="89"/>
                    <a:pt x="2" y="83"/>
                    <a:pt x="5" y="92"/>
                  </a:cubicBezTo>
                  <a:lnTo>
                    <a:pt x="1" y="65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278295" y="3368234"/>
            <a:ext cx="1254125" cy="644525"/>
            <a:chOff x="2682" y="2100"/>
            <a:chExt cx="803" cy="413"/>
          </a:xfrm>
        </p:grpSpPr>
        <p:sp>
          <p:nvSpPr>
            <p:cNvPr id="169996" name="Freeform 9"/>
            <p:cNvSpPr>
              <a:spLocks/>
            </p:cNvSpPr>
            <p:nvPr/>
          </p:nvSpPr>
          <p:spPr bwMode="auto">
            <a:xfrm>
              <a:off x="2823" y="2100"/>
              <a:ext cx="662" cy="318"/>
            </a:xfrm>
            <a:custGeom>
              <a:avLst/>
              <a:gdLst>
                <a:gd name="T0" fmla="*/ 662 w 662"/>
                <a:gd name="T1" fmla="*/ 222 h 318"/>
                <a:gd name="T2" fmla="*/ 629 w 662"/>
                <a:gd name="T3" fmla="*/ 231 h 318"/>
                <a:gd name="T4" fmla="*/ 579 w 662"/>
                <a:gd name="T5" fmla="*/ 284 h 318"/>
                <a:gd name="T6" fmla="*/ 524 w 662"/>
                <a:gd name="T7" fmla="*/ 318 h 318"/>
                <a:gd name="T8" fmla="*/ 461 w 662"/>
                <a:gd name="T9" fmla="*/ 265 h 318"/>
                <a:gd name="T10" fmla="*/ 427 w 662"/>
                <a:gd name="T11" fmla="*/ 242 h 318"/>
                <a:gd name="T12" fmla="*/ 367 w 662"/>
                <a:gd name="T13" fmla="*/ 195 h 318"/>
                <a:gd name="T14" fmla="*/ 322 w 662"/>
                <a:gd name="T15" fmla="*/ 166 h 318"/>
                <a:gd name="T16" fmla="*/ 262 w 662"/>
                <a:gd name="T17" fmla="*/ 119 h 318"/>
                <a:gd name="T18" fmla="*/ 218 w 662"/>
                <a:gd name="T19" fmla="*/ 79 h 318"/>
                <a:gd name="T20" fmla="*/ 176 w 662"/>
                <a:gd name="T21" fmla="*/ 51 h 318"/>
                <a:gd name="T22" fmla="*/ 108 w 662"/>
                <a:gd name="T23" fmla="*/ 30 h 318"/>
                <a:gd name="T24" fmla="*/ 11 w 662"/>
                <a:gd name="T25" fmla="*/ 3 h 318"/>
                <a:gd name="T26" fmla="*/ 0 w 662"/>
                <a:gd name="T27" fmla="*/ 30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2"/>
                <a:gd name="T43" fmla="*/ 0 h 318"/>
                <a:gd name="T44" fmla="*/ 662 w 662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2" h="318">
                  <a:moveTo>
                    <a:pt x="662" y="222"/>
                  </a:moveTo>
                  <a:cubicBezTo>
                    <a:pt x="651" y="224"/>
                    <a:pt x="640" y="229"/>
                    <a:pt x="629" y="231"/>
                  </a:cubicBezTo>
                  <a:cubicBezTo>
                    <a:pt x="608" y="241"/>
                    <a:pt x="595" y="265"/>
                    <a:pt x="579" y="284"/>
                  </a:cubicBezTo>
                  <a:cubicBezTo>
                    <a:pt x="569" y="296"/>
                    <a:pt x="539" y="311"/>
                    <a:pt x="524" y="318"/>
                  </a:cubicBezTo>
                  <a:cubicBezTo>
                    <a:pt x="505" y="311"/>
                    <a:pt x="477" y="278"/>
                    <a:pt x="461" y="265"/>
                  </a:cubicBezTo>
                  <a:cubicBezTo>
                    <a:pt x="445" y="252"/>
                    <a:pt x="443" y="254"/>
                    <a:pt x="427" y="242"/>
                  </a:cubicBezTo>
                  <a:cubicBezTo>
                    <a:pt x="415" y="227"/>
                    <a:pt x="384" y="207"/>
                    <a:pt x="367" y="195"/>
                  </a:cubicBezTo>
                  <a:cubicBezTo>
                    <a:pt x="357" y="188"/>
                    <a:pt x="331" y="175"/>
                    <a:pt x="322" y="166"/>
                  </a:cubicBezTo>
                  <a:cubicBezTo>
                    <a:pt x="302" y="148"/>
                    <a:pt x="284" y="135"/>
                    <a:pt x="262" y="119"/>
                  </a:cubicBezTo>
                  <a:cubicBezTo>
                    <a:pt x="249" y="109"/>
                    <a:pt x="230" y="90"/>
                    <a:pt x="218" y="79"/>
                  </a:cubicBezTo>
                  <a:cubicBezTo>
                    <a:pt x="204" y="67"/>
                    <a:pt x="193" y="59"/>
                    <a:pt x="176" y="51"/>
                  </a:cubicBezTo>
                  <a:cubicBezTo>
                    <a:pt x="157" y="41"/>
                    <a:pt x="127" y="42"/>
                    <a:pt x="108" y="30"/>
                  </a:cubicBezTo>
                  <a:cubicBezTo>
                    <a:pt x="34" y="27"/>
                    <a:pt x="27" y="0"/>
                    <a:pt x="11" y="3"/>
                  </a:cubicBezTo>
                  <a:lnTo>
                    <a:pt x="0" y="30"/>
                  </a:lnTo>
                </a:path>
              </a:pathLst>
            </a:custGeom>
            <a:noFill/>
            <a:ln w="444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69997" name="AutoShape 10"/>
            <p:cNvSpPr>
              <a:spLocks noChangeArrowheads="1"/>
            </p:cNvSpPr>
            <p:nvPr/>
          </p:nvSpPr>
          <p:spPr bwMode="auto">
            <a:xfrm>
              <a:off x="2682" y="2341"/>
              <a:ext cx="604" cy="172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0195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he-IL" sz="1100" b="1"/>
                <a:t>קו אשכול-סומך</a:t>
              </a:r>
              <a:endParaRPr lang="en-US" sz="1100" b="1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729020" y="3347597"/>
            <a:ext cx="903288" cy="334962"/>
            <a:chOff x="2330" y="2087"/>
            <a:chExt cx="579" cy="215"/>
          </a:xfrm>
        </p:grpSpPr>
        <p:sp>
          <p:nvSpPr>
            <p:cNvPr id="169992" name="Freeform 12"/>
            <p:cNvSpPr>
              <a:spLocks/>
            </p:cNvSpPr>
            <p:nvPr/>
          </p:nvSpPr>
          <p:spPr bwMode="auto">
            <a:xfrm>
              <a:off x="2744" y="2087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30" y="2132"/>
              <a:ext cx="458" cy="170"/>
              <a:chOff x="3061" y="255"/>
              <a:chExt cx="458" cy="170"/>
            </a:xfrm>
          </p:grpSpPr>
          <p:sp>
            <p:nvSpPr>
              <p:cNvPr id="169994" name="AutoShape 14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69995" name="AutoShape 15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מאגר סומך</a:t>
                </a:r>
                <a:endParaRPr lang="en-US" sz="1100" b="1"/>
              </a:p>
            </p:txBody>
          </p:sp>
        </p:grpSp>
      </p:grp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142215" y="80628"/>
            <a:ext cx="65136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התאמת המערכת הארצית</a:t>
            </a:r>
          </a:p>
          <a:p>
            <a:pPr algn="ctr"/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לקליטת כמויות ההתפלה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2607" y="1988840"/>
            <a:ext cx="6078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000099"/>
                </a:solidFill>
              </a:rPr>
              <a:t>צפון</a:t>
            </a:r>
            <a:endParaRPr lang="he-I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1010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5525C7-1407-4C44-AD14-F48C9ABC5D61}" type="slidenum">
              <a:rPr lang="he-IL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71011" name="Picture 2" descr="מערכת-ארצית-אזור-צפון-ירקון---חתוך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1155700"/>
            <a:ext cx="7499350" cy="53689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1012" name="Freeform 3"/>
          <p:cNvSpPr>
            <a:spLocks/>
          </p:cNvSpPr>
          <p:nvPr/>
        </p:nvSpPr>
        <p:spPr bwMode="auto">
          <a:xfrm>
            <a:off x="4243388" y="1150938"/>
            <a:ext cx="950912" cy="3914775"/>
          </a:xfrm>
          <a:custGeom>
            <a:avLst/>
            <a:gdLst>
              <a:gd name="T0" fmla="*/ 950912 w 610"/>
              <a:gd name="T1" fmla="*/ 0 h 2509"/>
              <a:gd name="T2" fmla="*/ 905705 w 610"/>
              <a:gd name="T3" fmla="*/ 241845 h 2509"/>
              <a:gd name="T4" fmla="*/ 812172 w 610"/>
              <a:gd name="T5" fmla="*/ 438442 h 2509"/>
              <a:gd name="T6" fmla="*/ 790348 w 610"/>
              <a:gd name="T7" fmla="*/ 572627 h 2509"/>
              <a:gd name="T8" fmla="*/ 735788 w 610"/>
              <a:gd name="T9" fmla="*/ 1160858 h 2509"/>
              <a:gd name="T10" fmla="*/ 713963 w 610"/>
              <a:gd name="T11" fmla="*/ 1541569 h 2509"/>
              <a:gd name="T12" fmla="*/ 665638 w 610"/>
              <a:gd name="T13" fmla="*/ 1694478 h 2509"/>
              <a:gd name="T14" fmla="*/ 611078 w 610"/>
              <a:gd name="T15" fmla="*/ 1819302 h 2509"/>
              <a:gd name="T16" fmla="*/ 589254 w 610"/>
              <a:gd name="T17" fmla="*/ 1923841 h 2509"/>
              <a:gd name="T18" fmla="*/ 551841 w 610"/>
              <a:gd name="T19" fmla="*/ 2011218 h 2509"/>
              <a:gd name="T20" fmla="*/ 530017 w 610"/>
              <a:gd name="T21" fmla="*/ 2103275 h 2509"/>
              <a:gd name="T22" fmla="*/ 486368 w 610"/>
              <a:gd name="T23" fmla="*/ 2190651 h 2509"/>
              <a:gd name="T24" fmla="*/ 447396 w 610"/>
              <a:gd name="T25" fmla="*/ 2282708 h 2509"/>
              <a:gd name="T26" fmla="*/ 395953 w 610"/>
              <a:gd name="T27" fmla="*/ 2402851 h 2509"/>
              <a:gd name="T28" fmla="*/ 377247 w 610"/>
              <a:gd name="T29" fmla="*/ 2440298 h 2509"/>
              <a:gd name="T30" fmla="*/ 327363 w 610"/>
              <a:gd name="T31" fmla="*/ 2635335 h 2509"/>
              <a:gd name="T32" fmla="*/ 285274 w 610"/>
              <a:gd name="T33" fmla="*/ 2778881 h 2509"/>
              <a:gd name="T34" fmla="*/ 257214 w 610"/>
              <a:gd name="T35" fmla="*/ 2903705 h 2509"/>
              <a:gd name="T36" fmla="*/ 246302 w 610"/>
              <a:gd name="T37" fmla="*/ 2975478 h 2509"/>
              <a:gd name="T38" fmla="*/ 224478 w 610"/>
              <a:gd name="T39" fmla="*/ 3017606 h 2509"/>
              <a:gd name="T40" fmla="*/ 199536 w 610"/>
              <a:gd name="T41" fmla="*/ 3329665 h 2509"/>
              <a:gd name="T42" fmla="*/ 169917 w 610"/>
              <a:gd name="T43" fmla="*/ 3404559 h 2509"/>
              <a:gd name="T44" fmla="*/ 106003 w 610"/>
              <a:gd name="T45" fmla="*/ 3513780 h 2509"/>
              <a:gd name="T46" fmla="*/ 104444 w 610"/>
              <a:gd name="T47" fmla="*/ 3616759 h 2509"/>
              <a:gd name="T48" fmla="*/ 82620 w 610"/>
              <a:gd name="T49" fmla="*/ 3691653 h 2509"/>
              <a:gd name="T50" fmla="*/ 32736 w 610"/>
              <a:gd name="T51" fmla="*/ 3821157 h 2509"/>
              <a:gd name="T52" fmla="*/ 0 w 610"/>
              <a:gd name="T53" fmla="*/ 3914775 h 25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10"/>
              <a:gd name="T82" fmla="*/ 0 h 2509"/>
              <a:gd name="T83" fmla="*/ 610 w 610"/>
              <a:gd name="T84" fmla="*/ 2509 h 25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10" h="2509">
                <a:moveTo>
                  <a:pt x="610" y="0"/>
                </a:moveTo>
                <a:cubicBezTo>
                  <a:pt x="601" y="72"/>
                  <a:pt x="609" y="98"/>
                  <a:pt x="581" y="155"/>
                </a:cubicBezTo>
                <a:cubicBezTo>
                  <a:pt x="572" y="195"/>
                  <a:pt x="543" y="246"/>
                  <a:pt x="521" y="281"/>
                </a:cubicBezTo>
                <a:cubicBezTo>
                  <a:pt x="514" y="377"/>
                  <a:pt x="507" y="329"/>
                  <a:pt x="507" y="367"/>
                </a:cubicBezTo>
                <a:cubicBezTo>
                  <a:pt x="506" y="393"/>
                  <a:pt x="526" y="675"/>
                  <a:pt x="472" y="744"/>
                </a:cubicBezTo>
                <a:cubicBezTo>
                  <a:pt x="458" y="826"/>
                  <a:pt x="464" y="904"/>
                  <a:pt x="458" y="988"/>
                </a:cubicBezTo>
                <a:cubicBezTo>
                  <a:pt x="454" y="1042"/>
                  <a:pt x="452" y="1052"/>
                  <a:pt x="427" y="1086"/>
                </a:cubicBezTo>
                <a:cubicBezTo>
                  <a:pt x="419" y="1114"/>
                  <a:pt x="410" y="1143"/>
                  <a:pt x="392" y="1166"/>
                </a:cubicBezTo>
                <a:cubicBezTo>
                  <a:pt x="389" y="1192"/>
                  <a:pt x="392" y="1212"/>
                  <a:pt x="378" y="1233"/>
                </a:cubicBezTo>
                <a:cubicBezTo>
                  <a:pt x="372" y="1243"/>
                  <a:pt x="354" y="1289"/>
                  <a:pt x="354" y="1289"/>
                </a:cubicBezTo>
                <a:cubicBezTo>
                  <a:pt x="353" y="1298"/>
                  <a:pt x="356" y="1327"/>
                  <a:pt x="340" y="1348"/>
                </a:cubicBezTo>
                <a:cubicBezTo>
                  <a:pt x="330" y="1361"/>
                  <a:pt x="312" y="1404"/>
                  <a:pt x="312" y="1404"/>
                </a:cubicBezTo>
                <a:cubicBezTo>
                  <a:pt x="303" y="1423"/>
                  <a:pt x="300" y="1439"/>
                  <a:pt x="287" y="1463"/>
                </a:cubicBezTo>
                <a:cubicBezTo>
                  <a:pt x="270" y="1492"/>
                  <a:pt x="268" y="1509"/>
                  <a:pt x="254" y="1540"/>
                </a:cubicBezTo>
                <a:cubicBezTo>
                  <a:pt x="252" y="1545"/>
                  <a:pt x="242" y="1559"/>
                  <a:pt x="242" y="1564"/>
                </a:cubicBezTo>
                <a:cubicBezTo>
                  <a:pt x="242" y="1603"/>
                  <a:pt x="228" y="1653"/>
                  <a:pt x="210" y="1689"/>
                </a:cubicBezTo>
                <a:cubicBezTo>
                  <a:pt x="203" y="1720"/>
                  <a:pt x="200" y="1754"/>
                  <a:pt x="183" y="1781"/>
                </a:cubicBezTo>
                <a:cubicBezTo>
                  <a:pt x="178" y="1815"/>
                  <a:pt x="179" y="1833"/>
                  <a:pt x="165" y="1861"/>
                </a:cubicBezTo>
                <a:cubicBezTo>
                  <a:pt x="163" y="1876"/>
                  <a:pt x="162" y="1892"/>
                  <a:pt x="158" y="1907"/>
                </a:cubicBezTo>
                <a:cubicBezTo>
                  <a:pt x="155" y="1917"/>
                  <a:pt x="144" y="1934"/>
                  <a:pt x="144" y="1934"/>
                </a:cubicBezTo>
                <a:cubicBezTo>
                  <a:pt x="142" y="1969"/>
                  <a:pt x="142" y="2079"/>
                  <a:pt x="128" y="2134"/>
                </a:cubicBezTo>
                <a:cubicBezTo>
                  <a:pt x="123" y="2151"/>
                  <a:pt x="114" y="2165"/>
                  <a:pt x="109" y="2182"/>
                </a:cubicBezTo>
                <a:cubicBezTo>
                  <a:pt x="101" y="2207"/>
                  <a:pt x="78" y="2227"/>
                  <a:pt x="68" y="2252"/>
                </a:cubicBezTo>
                <a:cubicBezTo>
                  <a:pt x="61" y="2310"/>
                  <a:pt x="67" y="2293"/>
                  <a:pt x="67" y="2318"/>
                </a:cubicBezTo>
                <a:cubicBezTo>
                  <a:pt x="62" y="2334"/>
                  <a:pt x="61" y="2352"/>
                  <a:pt x="53" y="2366"/>
                </a:cubicBezTo>
                <a:cubicBezTo>
                  <a:pt x="46" y="2401"/>
                  <a:pt x="28" y="2426"/>
                  <a:pt x="21" y="2449"/>
                </a:cubicBezTo>
                <a:lnTo>
                  <a:pt x="0" y="2509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sp>
        <p:nvSpPr>
          <p:cNvPr id="171013" name="Freeform 4"/>
          <p:cNvSpPr>
            <a:spLocks/>
          </p:cNvSpPr>
          <p:nvPr/>
        </p:nvSpPr>
        <p:spPr bwMode="auto">
          <a:xfrm>
            <a:off x="4052888" y="5048250"/>
            <a:ext cx="195262" cy="1477963"/>
          </a:xfrm>
          <a:custGeom>
            <a:avLst/>
            <a:gdLst>
              <a:gd name="T0" fmla="*/ 195262 w 125"/>
              <a:gd name="T1" fmla="*/ 0 h 947"/>
              <a:gd name="T2" fmla="*/ 137464 w 125"/>
              <a:gd name="T3" fmla="*/ 115490 h 947"/>
              <a:gd name="T4" fmla="*/ 145275 w 125"/>
              <a:gd name="T5" fmla="*/ 245027 h 947"/>
              <a:gd name="T6" fmla="*/ 129654 w 125"/>
              <a:gd name="T7" fmla="*/ 355835 h 947"/>
              <a:gd name="T8" fmla="*/ 68732 w 125"/>
              <a:gd name="T9" fmla="*/ 532192 h 947"/>
              <a:gd name="T10" fmla="*/ 10935 w 125"/>
              <a:gd name="T11" fmla="*/ 714791 h 947"/>
              <a:gd name="T12" fmla="*/ 10935 w 125"/>
              <a:gd name="T13" fmla="*/ 780339 h 947"/>
              <a:gd name="T14" fmla="*/ 15621 w 125"/>
              <a:gd name="T15" fmla="*/ 838085 h 947"/>
              <a:gd name="T16" fmla="*/ 15621 w 125"/>
              <a:gd name="T17" fmla="*/ 838085 h 947"/>
              <a:gd name="T18" fmla="*/ 18745 w 125"/>
              <a:gd name="T19" fmla="*/ 1050337 h 947"/>
              <a:gd name="T20" fmla="*/ 48425 w 125"/>
              <a:gd name="T21" fmla="*/ 1242301 h 947"/>
              <a:gd name="T22" fmla="*/ 56235 w 125"/>
              <a:gd name="T23" fmla="*/ 1315652 h 947"/>
              <a:gd name="T24" fmla="*/ 64046 w 125"/>
              <a:gd name="T25" fmla="*/ 1477963 h 9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947"/>
              <a:gd name="T41" fmla="*/ 125 w 125"/>
              <a:gd name="T42" fmla="*/ 947 h 9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947">
                <a:moveTo>
                  <a:pt x="125" y="0"/>
                </a:moveTo>
                <a:cubicBezTo>
                  <a:pt x="113" y="26"/>
                  <a:pt x="107" y="52"/>
                  <a:pt x="88" y="74"/>
                </a:cubicBezTo>
                <a:cubicBezTo>
                  <a:pt x="77" y="114"/>
                  <a:pt x="91" y="84"/>
                  <a:pt x="93" y="157"/>
                </a:cubicBezTo>
                <a:cubicBezTo>
                  <a:pt x="88" y="205"/>
                  <a:pt x="93" y="189"/>
                  <a:pt x="83" y="228"/>
                </a:cubicBezTo>
                <a:cubicBezTo>
                  <a:pt x="65" y="283"/>
                  <a:pt x="59" y="301"/>
                  <a:pt x="44" y="341"/>
                </a:cubicBezTo>
                <a:cubicBezTo>
                  <a:pt x="33" y="383"/>
                  <a:pt x="29" y="423"/>
                  <a:pt x="7" y="458"/>
                </a:cubicBezTo>
                <a:cubicBezTo>
                  <a:pt x="0" y="484"/>
                  <a:pt x="7" y="487"/>
                  <a:pt x="7" y="500"/>
                </a:cubicBezTo>
                <a:cubicBezTo>
                  <a:pt x="7" y="513"/>
                  <a:pt x="10" y="531"/>
                  <a:pt x="10" y="537"/>
                </a:cubicBezTo>
                <a:cubicBezTo>
                  <a:pt x="10" y="543"/>
                  <a:pt x="10" y="514"/>
                  <a:pt x="10" y="537"/>
                </a:cubicBezTo>
                <a:cubicBezTo>
                  <a:pt x="10" y="560"/>
                  <a:pt x="9" y="630"/>
                  <a:pt x="12" y="673"/>
                </a:cubicBezTo>
                <a:cubicBezTo>
                  <a:pt x="13" y="708"/>
                  <a:pt x="12" y="754"/>
                  <a:pt x="31" y="796"/>
                </a:cubicBezTo>
                <a:cubicBezTo>
                  <a:pt x="38" y="820"/>
                  <a:pt x="39" y="805"/>
                  <a:pt x="36" y="843"/>
                </a:cubicBezTo>
                <a:cubicBezTo>
                  <a:pt x="35" y="861"/>
                  <a:pt x="37" y="926"/>
                  <a:pt x="41" y="94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738438" y="6070600"/>
            <a:ext cx="136525" cy="477838"/>
          </a:xfrm>
          <a:custGeom>
            <a:avLst/>
            <a:gdLst>
              <a:gd name="T0" fmla="*/ 136525 w 87"/>
              <a:gd name="T1" fmla="*/ 0 h 306"/>
              <a:gd name="T2" fmla="*/ 78463 w 87"/>
              <a:gd name="T3" fmla="*/ 146787 h 306"/>
              <a:gd name="T4" fmla="*/ 25108 w 87"/>
              <a:gd name="T5" fmla="*/ 477838 h 306"/>
              <a:gd name="T6" fmla="*/ 0 60000 65536"/>
              <a:gd name="T7" fmla="*/ 0 60000 65536"/>
              <a:gd name="T8" fmla="*/ 0 60000 65536"/>
              <a:gd name="T9" fmla="*/ 0 w 87"/>
              <a:gd name="T10" fmla="*/ 0 h 306"/>
              <a:gd name="T11" fmla="*/ 87 w 87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" h="306">
                <a:moveTo>
                  <a:pt x="87" y="0"/>
                </a:moveTo>
                <a:cubicBezTo>
                  <a:pt x="83" y="17"/>
                  <a:pt x="62" y="84"/>
                  <a:pt x="50" y="94"/>
                </a:cubicBezTo>
                <a:cubicBezTo>
                  <a:pt x="0" y="204"/>
                  <a:pt x="16" y="82"/>
                  <a:pt x="16" y="306"/>
                </a:cubicBezTo>
              </a:path>
            </a:pathLst>
          </a:custGeom>
          <a:noFill/>
          <a:ln w="444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73500" y="2332038"/>
            <a:ext cx="1554163" cy="787400"/>
            <a:chOff x="2440" y="1469"/>
            <a:chExt cx="979" cy="496"/>
          </a:xfrm>
        </p:grpSpPr>
        <p:sp>
          <p:nvSpPr>
            <p:cNvPr id="171141" name="Freeform 7"/>
            <p:cNvSpPr>
              <a:spLocks/>
            </p:cNvSpPr>
            <p:nvPr/>
          </p:nvSpPr>
          <p:spPr bwMode="auto">
            <a:xfrm>
              <a:off x="3123" y="1505"/>
              <a:ext cx="296" cy="110"/>
            </a:xfrm>
            <a:custGeom>
              <a:avLst/>
              <a:gdLst>
                <a:gd name="T0" fmla="*/ 296 w 301"/>
                <a:gd name="T1" fmla="*/ 16 h 112"/>
                <a:gd name="T2" fmla="*/ 245 w 301"/>
                <a:gd name="T3" fmla="*/ 18 h 112"/>
                <a:gd name="T4" fmla="*/ 211 w 301"/>
                <a:gd name="T5" fmla="*/ 0 h 112"/>
                <a:gd name="T6" fmla="*/ 75 w 301"/>
                <a:gd name="T7" fmla="*/ 18 h 112"/>
                <a:gd name="T8" fmla="*/ 46 w 301"/>
                <a:gd name="T9" fmla="*/ 13 h 112"/>
                <a:gd name="T10" fmla="*/ 39 w 301"/>
                <a:gd name="T11" fmla="*/ 49 h 112"/>
                <a:gd name="T12" fmla="*/ 0 w 301"/>
                <a:gd name="T13" fmla="*/ 11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112"/>
                <a:gd name="T23" fmla="*/ 301 w 30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112">
                  <a:moveTo>
                    <a:pt x="301" y="16"/>
                  </a:moveTo>
                  <a:cubicBezTo>
                    <a:pt x="278" y="14"/>
                    <a:pt x="270" y="29"/>
                    <a:pt x="249" y="18"/>
                  </a:cubicBezTo>
                  <a:cubicBezTo>
                    <a:pt x="227" y="7"/>
                    <a:pt x="245" y="6"/>
                    <a:pt x="215" y="0"/>
                  </a:cubicBezTo>
                  <a:cubicBezTo>
                    <a:pt x="51" y="2"/>
                    <a:pt x="108" y="13"/>
                    <a:pt x="76" y="18"/>
                  </a:cubicBezTo>
                  <a:cubicBezTo>
                    <a:pt x="76" y="21"/>
                    <a:pt x="53" y="8"/>
                    <a:pt x="47" y="13"/>
                  </a:cubicBezTo>
                  <a:cubicBezTo>
                    <a:pt x="41" y="18"/>
                    <a:pt x="48" y="34"/>
                    <a:pt x="40" y="50"/>
                  </a:cubicBezTo>
                  <a:cubicBezTo>
                    <a:pt x="35" y="69"/>
                    <a:pt x="10" y="95"/>
                    <a:pt x="0" y="112"/>
                  </a:cubicBezTo>
                </a:path>
              </a:pathLst>
            </a:custGeom>
            <a:noFill/>
            <a:ln w="444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40" y="1469"/>
              <a:ext cx="681" cy="496"/>
              <a:chOff x="2440" y="1469"/>
              <a:chExt cx="681" cy="496"/>
            </a:xfrm>
          </p:grpSpPr>
          <p:sp>
            <p:nvSpPr>
              <p:cNvPr id="171143" name="Freeform 9"/>
              <p:cNvSpPr>
                <a:spLocks/>
              </p:cNvSpPr>
              <p:nvPr/>
            </p:nvSpPr>
            <p:spPr bwMode="auto">
              <a:xfrm>
                <a:off x="2485" y="1469"/>
                <a:ext cx="636" cy="234"/>
              </a:xfrm>
              <a:custGeom>
                <a:avLst/>
                <a:gdLst>
                  <a:gd name="T0" fmla="*/ 636 w 647"/>
                  <a:gd name="T1" fmla="*/ 149 h 238"/>
                  <a:gd name="T2" fmla="*/ 587 w 647"/>
                  <a:gd name="T3" fmla="*/ 154 h 238"/>
                  <a:gd name="T4" fmla="*/ 533 w 647"/>
                  <a:gd name="T5" fmla="*/ 183 h 238"/>
                  <a:gd name="T6" fmla="*/ 415 w 647"/>
                  <a:gd name="T7" fmla="*/ 201 h 238"/>
                  <a:gd name="T8" fmla="*/ 355 w 647"/>
                  <a:gd name="T9" fmla="*/ 211 h 238"/>
                  <a:gd name="T10" fmla="*/ 234 w 647"/>
                  <a:gd name="T11" fmla="*/ 234 h 238"/>
                  <a:gd name="T12" fmla="*/ 196 w 647"/>
                  <a:gd name="T13" fmla="*/ 204 h 238"/>
                  <a:gd name="T14" fmla="*/ 183 w 647"/>
                  <a:gd name="T15" fmla="*/ 167 h 238"/>
                  <a:gd name="T16" fmla="*/ 154 w 647"/>
                  <a:gd name="T17" fmla="*/ 119 h 238"/>
                  <a:gd name="T18" fmla="*/ 105 w 647"/>
                  <a:gd name="T19" fmla="*/ 54 h 238"/>
                  <a:gd name="T20" fmla="*/ 87 w 647"/>
                  <a:gd name="T21" fmla="*/ 26 h 238"/>
                  <a:gd name="T22" fmla="*/ 36 w 647"/>
                  <a:gd name="T23" fmla="*/ 0 h 238"/>
                  <a:gd name="T24" fmla="*/ 0 w 647"/>
                  <a:gd name="T25" fmla="*/ 0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38"/>
                  <a:gd name="T41" fmla="*/ 647 w 647"/>
                  <a:gd name="T42" fmla="*/ 238 h 2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38">
                    <a:moveTo>
                      <a:pt x="647" y="152"/>
                    </a:moveTo>
                    <a:cubicBezTo>
                      <a:pt x="633" y="153"/>
                      <a:pt x="611" y="155"/>
                      <a:pt x="597" y="157"/>
                    </a:cubicBezTo>
                    <a:cubicBezTo>
                      <a:pt x="585" y="159"/>
                      <a:pt x="555" y="183"/>
                      <a:pt x="542" y="186"/>
                    </a:cubicBezTo>
                    <a:cubicBezTo>
                      <a:pt x="503" y="207"/>
                      <a:pt x="465" y="203"/>
                      <a:pt x="422" y="204"/>
                    </a:cubicBezTo>
                    <a:cubicBezTo>
                      <a:pt x="397" y="206"/>
                      <a:pt x="383" y="211"/>
                      <a:pt x="361" y="215"/>
                    </a:cubicBezTo>
                    <a:cubicBezTo>
                      <a:pt x="341" y="226"/>
                      <a:pt x="260" y="232"/>
                      <a:pt x="238" y="238"/>
                    </a:cubicBezTo>
                    <a:cubicBezTo>
                      <a:pt x="208" y="236"/>
                      <a:pt x="217" y="228"/>
                      <a:pt x="199" y="207"/>
                    </a:cubicBezTo>
                    <a:cubicBezTo>
                      <a:pt x="199" y="189"/>
                      <a:pt x="194" y="180"/>
                      <a:pt x="186" y="170"/>
                    </a:cubicBezTo>
                    <a:cubicBezTo>
                      <a:pt x="183" y="162"/>
                      <a:pt x="171" y="142"/>
                      <a:pt x="157" y="121"/>
                    </a:cubicBezTo>
                    <a:cubicBezTo>
                      <a:pt x="144" y="102"/>
                      <a:pt x="118" y="71"/>
                      <a:pt x="107" y="55"/>
                    </a:cubicBezTo>
                    <a:cubicBezTo>
                      <a:pt x="98" y="35"/>
                      <a:pt x="106" y="42"/>
                      <a:pt x="89" y="26"/>
                    </a:cubicBezTo>
                    <a:cubicBezTo>
                      <a:pt x="79" y="24"/>
                      <a:pt x="52" y="4"/>
                      <a:pt x="37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444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144" name="AutoShape 10"/>
              <p:cNvSpPr>
                <a:spLocks noChangeArrowheads="1"/>
              </p:cNvSpPr>
              <p:nvPr/>
            </p:nvSpPr>
            <p:spPr bwMode="auto">
              <a:xfrm>
                <a:off x="2440" y="1702"/>
                <a:ext cx="564" cy="263"/>
              </a:xfrm>
              <a:prstGeom prst="roundRect">
                <a:avLst>
                  <a:gd name="adj" fmla="val 16667"/>
                </a:avLst>
              </a:prstGeom>
              <a:solidFill>
                <a:srgbClr val="DDDDDD">
                  <a:alpha val="7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he-IL" sz="1100" b="1" dirty="0">
                    <a:solidFill>
                      <a:schemeClr val="bg2"/>
                    </a:solidFill>
                  </a:rPr>
                  <a:t>קו מחבר חדרה למוביל</a:t>
                </a:r>
                <a:endParaRPr lang="en-US" sz="11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43525" y="2155825"/>
            <a:ext cx="1000125" cy="327025"/>
            <a:chOff x="3418" y="1292"/>
            <a:chExt cx="641" cy="210"/>
          </a:xfrm>
        </p:grpSpPr>
        <p:sp>
          <p:nvSpPr>
            <p:cNvPr id="171137" name="Freeform 12"/>
            <p:cNvSpPr>
              <a:spLocks/>
            </p:cNvSpPr>
            <p:nvPr/>
          </p:nvSpPr>
          <p:spPr bwMode="auto">
            <a:xfrm>
              <a:off x="3418" y="1416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539" y="1292"/>
              <a:ext cx="520" cy="170"/>
              <a:chOff x="3061" y="255"/>
              <a:chExt cx="458" cy="170"/>
            </a:xfrm>
          </p:grpSpPr>
          <p:sp>
            <p:nvSpPr>
              <p:cNvPr id="171139" name="AutoShape 14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140" name="AutoShape 15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מאגר ברקאי</a:t>
                </a:r>
                <a:endParaRPr lang="en-US" sz="1100" b="1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829175" y="2439988"/>
            <a:ext cx="1009650" cy="463550"/>
            <a:chOff x="3089" y="1474"/>
            <a:chExt cx="647" cy="297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089" y="1474"/>
              <a:ext cx="181" cy="143"/>
              <a:chOff x="2959" y="3602"/>
              <a:chExt cx="193" cy="152"/>
            </a:xfrm>
          </p:grpSpPr>
          <p:sp>
            <p:nvSpPr>
              <p:cNvPr id="171116" name="AutoShape 18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117" name="Oval 19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1135" name="Line 21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36" name="Line 22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1119" name="AutoShape 23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120" name="AutoShape 24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133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13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130" name="Line 29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31" name="Line 30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32" name="Line 31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127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128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124" name="Line 36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25" name="Line 37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26" name="Line 38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3216" y="1601"/>
              <a:ext cx="520" cy="170"/>
              <a:chOff x="3061" y="255"/>
              <a:chExt cx="458" cy="170"/>
            </a:xfrm>
          </p:grpSpPr>
          <p:sp>
            <p:nvSpPr>
              <p:cNvPr id="171114" name="AutoShape 40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115" name="AutoShape 41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תחנת ברקאי</a:t>
                </a:r>
                <a:endParaRPr lang="en-US" sz="1100" b="1"/>
              </a:p>
            </p:txBody>
          </p:sp>
        </p:grp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2878138" y="5780088"/>
            <a:ext cx="1785937" cy="538162"/>
            <a:chOff x="1839" y="3615"/>
            <a:chExt cx="1144" cy="344"/>
          </a:xfrm>
        </p:grpSpPr>
        <p:sp>
          <p:nvSpPr>
            <p:cNvPr id="171110" name="Freeform 43"/>
            <p:cNvSpPr>
              <a:spLocks/>
            </p:cNvSpPr>
            <p:nvPr/>
          </p:nvSpPr>
          <p:spPr bwMode="auto">
            <a:xfrm>
              <a:off x="1839" y="3814"/>
              <a:ext cx="1144" cy="145"/>
            </a:xfrm>
            <a:custGeom>
              <a:avLst/>
              <a:gdLst>
                <a:gd name="T0" fmla="*/ 0 w 1144"/>
                <a:gd name="T1" fmla="*/ 0 h 145"/>
                <a:gd name="T2" fmla="*/ 49 w 1144"/>
                <a:gd name="T3" fmla="*/ 10 h 145"/>
                <a:gd name="T4" fmla="*/ 125 w 1144"/>
                <a:gd name="T5" fmla="*/ 21 h 145"/>
                <a:gd name="T6" fmla="*/ 285 w 1144"/>
                <a:gd name="T7" fmla="*/ 47 h 145"/>
                <a:gd name="T8" fmla="*/ 364 w 1144"/>
                <a:gd name="T9" fmla="*/ 47 h 145"/>
                <a:gd name="T10" fmla="*/ 495 w 1144"/>
                <a:gd name="T11" fmla="*/ 52 h 145"/>
                <a:gd name="T12" fmla="*/ 557 w 1144"/>
                <a:gd name="T13" fmla="*/ 60 h 145"/>
                <a:gd name="T14" fmla="*/ 743 w 1144"/>
                <a:gd name="T15" fmla="*/ 76 h 145"/>
                <a:gd name="T16" fmla="*/ 788 w 1144"/>
                <a:gd name="T17" fmla="*/ 81 h 145"/>
                <a:gd name="T18" fmla="*/ 817 w 1144"/>
                <a:gd name="T19" fmla="*/ 89 h 145"/>
                <a:gd name="T20" fmla="*/ 877 w 1144"/>
                <a:gd name="T21" fmla="*/ 92 h 145"/>
                <a:gd name="T22" fmla="*/ 900 w 1144"/>
                <a:gd name="T23" fmla="*/ 99 h 145"/>
                <a:gd name="T24" fmla="*/ 997 w 1144"/>
                <a:gd name="T25" fmla="*/ 128 h 145"/>
                <a:gd name="T26" fmla="*/ 1047 w 1144"/>
                <a:gd name="T27" fmla="*/ 144 h 145"/>
                <a:gd name="T28" fmla="*/ 1144 w 1144"/>
                <a:gd name="T29" fmla="*/ 144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4"/>
                <a:gd name="T46" fmla="*/ 0 h 145"/>
                <a:gd name="T47" fmla="*/ 1144 w 1144"/>
                <a:gd name="T48" fmla="*/ 145 h 1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4" h="145">
                  <a:moveTo>
                    <a:pt x="0" y="0"/>
                  </a:moveTo>
                  <a:cubicBezTo>
                    <a:pt x="15" y="6"/>
                    <a:pt x="33" y="7"/>
                    <a:pt x="49" y="10"/>
                  </a:cubicBezTo>
                  <a:cubicBezTo>
                    <a:pt x="70" y="25"/>
                    <a:pt x="102" y="20"/>
                    <a:pt x="125" y="21"/>
                  </a:cubicBezTo>
                  <a:cubicBezTo>
                    <a:pt x="183" y="35"/>
                    <a:pt x="227" y="46"/>
                    <a:pt x="285" y="47"/>
                  </a:cubicBezTo>
                  <a:cubicBezTo>
                    <a:pt x="304" y="51"/>
                    <a:pt x="345" y="45"/>
                    <a:pt x="364" y="47"/>
                  </a:cubicBezTo>
                  <a:cubicBezTo>
                    <a:pt x="398" y="50"/>
                    <a:pt x="464" y="51"/>
                    <a:pt x="495" y="52"/>
                  </a:cubicBezTo>
                  <a:cubicBezTo>
                    <a:pt x="504" y="53"/>
                    <a:pt x="553" y="57"/>
                    <a:pt x="557" y="60"/>
                  </a:cubicBezTo>
                  <a:cubicBezTo>
                    <a:pt x="600" y="63"/>
                    <a:pt x="708" y="75"/>
                    <a:pt x="743" y="76"/>
                  </a:cubicBezTo>
                  <a:cubicBezTo>
                    <a:pt x="781" y="79"/>
                    <a:pt x="776" y="79"/>
                    <a:pt x="788" y="81"/>
                  </a:cubicBezTo>
                  <a:cubicBezTo>
                    <a:pt x="809" y="87"/>
                    <a:pt x="796" y="85"/>
                    <a:pt x="817" y="89"/>
                  </a:cubicBezTo>
                  <a:cubicBezTo>
                    <a:pt x="833" y="92"/>
                    <a:pt x="863" y="90"/>
                    <a:pt x="877" y="92"/>
                  </a:cubicBezTo>
                  <a:cubicBezTo>
                    <a:pt x="891" y="94"/>
                    <a:pt x="880" y="93"/>
                    <a:pt x="900" y="99"/>
                  </a:cubicBezTo>
                  <a:cubicBezTo>
                    <a:pt x="929" y="115"/>
                    <a:pt x="965" y="122"/>
                    <a:pt x="997" y="128"/>
                  </a:cubicBezTo>
                  <a:cubicBezTo>
                    <a:pt x="1014" y="131"/>
                    <a:pt x="1029" y="144"/>
                    <a:pt x="1047" y="144"/>
                  </a:cubicBezTo>
                  <a:cubicBezTo>
                    <a:pt x="1079" y="145"/>
                    <a:pt x="1112" y="144"/>
                    <a:pt x="1144" y="144"/>
                  </a:cubicBezTo>
                </a:path>
              </a:pathLst>
            </a:cu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1111" name="AutoShape 44"/>
            <p:cNvSpPr>
              <a:spLocks noChangeArrowheads="1"/>
            </p:cNvSpPr>
            <p:nvPr/>
          </p:nvSpPr>
          <p:spPr bwMode="auto">
            <a:xfrm>
              <a:off x="2144" y="3615"/>
              <a:ext cx="384" cy="267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he-IL" sz="1100" b="1"/>
                <a:t>קו שרון דרומי</a:t>
              </a:r>
              <a:endParaRPr lang="en-US" sz="1100" b="1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2578100" y="2317750"/>
            <a:ext cx="1373188" cy="3763963"/>
            <a:chOff x="1646" y="1396"/>
            <a:chExt cx="880" cy="2412"/>
          </a:xfrm>
        </p:grpSpPr>
        <p:sp>
          <p:nvSpPr>
            <p:cNvPr id="171108" name="Freeform 46"/>
            <p:cNvSpPr>
              <a:spLocks/>
            </p:cNvSpPr>
            <p:nvPr/>
          </p:nvSpPr>
          <p:spPr bwMode="auto">
            <a:xfrm>
              <a:off x="1834" y="1396"/>
              <a:ext cx="692" cy="2412"/>
            </a:xfrm>
            <a:custGeom>
              <a:avLst/>
              <a:gdLst>
                <a:gd name="T0" fmla="*/ 692 w 692"/>
                <a:gd name="T1" fmla="*/ 0 h 2412"/>
                <a:gd name="T2" fmla="*/ 639 w 692"/>
                <a:gd name="T3" fmla="*/ 76 h 2412"/>
                <a:gd name="T4" fmla="*/ 651 w 692"/>
                <a:gd name="T5" fmla="*/ 198 h 2412"/>
                <a:gd name="T6" fmla="*/ 628 w 692"/>
                <a:gd name="T7" fmla="*/ 226 h 2412"/>
                <a:gd name="T8" fmla="*/ 597 w 692"/>
                <a:gd name="T9" fmla="*/ 268 h 2412"/>
                <a:gd name="T10" fmla="*/ 583 w 692"/>
                <a:gd name="T11" fmla="*/ 328 h 2412"/>
                <a:gd name="T12" fmla="*/ 547 w 692"/>
                <a:gd name="T13" fmla="*/ 425 h 2412"/>
                <a:gd name="T14" fmla="*/ 531 w 692"/>
                <a:gd name="T15" fmla="*/ 586 h 2412"/>
                <a:gd name="T16" fmla="*/ 507 w 692"/>
                <a:gd name="T17" fmla="*/ 643 h 2412"/>
                <a:gd name="T18" fmla="*/ 524 w 692"/>
                <a:gd name="T19" fmla="*/ 711 h 2412"/>
                <a:gd name="T20" fmla="*/ 486 w 692"/>
                <a:gd name="T21" fmla="*/ 778 h 2412"/>
                <a:gd name="T22" fmla="*/ 481 w 692"/>
                <a:gd name="T23" fmla="*/ 847 h 2412"/>
                <a:gd name="T24" fmla="*/ 468 w 692"/>
                <a:gd name="T25" fmla="*/ 918 h 2412"/>
                <a:gd name="T26" fmla="*/ 431 w 692"/>
                <a:gd name="T27" fmla="*/ 999 h 2412"/>
                <a:gd name="T28" fmla="*/ 416 w 692"/>
                <a:gd name="T29" fmla="*/ 1040 h 2412"/>
                <a:gd name="T30" fmla="*/ 384 w 692"/>
                <a:gd name="T31" fmla="*/ 1134 h 2412"/>
                <a:gd name="T32" fmla="*/ 395 w 692"/>
                <a:gd name="T33" fmla="*/ 1185 h 2412"/>
                <a:gd name="T34" fmla="*/ 395 w 692"/>
                <a:gd name="T35" fmla="*/ 1218 h 2412"/>
                <a:gd name="T36" fmla="*/ 366 w 692"/>
                <a:gd name="T37" fmla="*/ 1347 h 2412"/>
                <a:gd name="T38" fmla="*/ 342 w 692"/>
                <a:gd name="T39" fmla="*/ 1539 h 2412"/>
                <a:gd name="T40" fmla="*/ 332 w 692"/>
                <a:gd name="T41" fmla="*/ 1605 h 2412"/>
                <a:gd name="T42" fmla="*/ 301 w 692"/>
                <a:gd name="T43" fmla="*/ 1687 h 2412"/>
                <a:gd name="T44" fmla="*/ 269 w 692"/>
                <a:gd name="T45" fmla="*/ 1782 h 2412"/>
                <a:gd name="T46" fmla="*/ 259 w 692"/>
                <a:gd name="T47" fmla="*/ 1818 h 2412"/>
                <a:gd name="T48" fmla="*/ 252 w 692"/>
                <a:gd name="T49" fmla="*/ 1839 h 2412"/>
                <a:gd name="T50" fmla="*/ 220 w 692"/>
                <a:gd name="T51" fmla="*/ 1892 h 2412"/>
                <a:gd name="T52" fmla="*/ 213 w 692"/>
                <a:gd name="T53" fmla="*/ 1920 h 2412"/>
                <a:gd name="T54" fmla="*/ 175 w 692"/>
                <a:gd name="T55" fmla="*/ 2020 h 2412"/>
                <a:gd name="T56" fmla="*/ 138 w 692"/>
                <a:gd name="T57" fmla="*/ 2093 h 2412"/>
                <a:gd name="T58" fmla="*/ 107 w 692"/>
                <a:gd name="T59" fmla="*/ 2138 h 2412"/>
                <a:gd name="T60" fmla="*/ 78 w 692"/>
                <a:gd name="T61" fmla="*/ 2227 h 2412"/>
                <a:gd name="T62" fmla="*/ 32 w 692"/>
                <a:gd name="T63" fmla="*/ 2345 h 2412"/>
                <a:gd name="T64" fmla="*/ 10 w 692"/>
                <a:gd name="T65" fmla="*/ 2384 h 2412"/>
                <a:gd name="T66" fmla="*/ 0 w 692"/>
                <a:gd name="T67" fmla="*/ 2412 h 24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2"/>
                <a:gd name="T103" fmla="*/ 0 h 2412"/>
                <a:gd name="T104" fmla="*/ 692 w 692"/>
                <a:gd name="T105" fmla="*/ 2412 h 24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2" h="2412">
                  <a:moveTo>
                    <a:pt x="692" y="0"/>
                  </a:moveTo>
                  <a:cubicBezTo>
                    <a:pt x="668" y="22"/>
                    <a:pt x="653" y="47"/>
                    <a:pt x="639" y="76"/>
                  </a:cubicBezTo>
                  <a:cubicBezTo>
                    <a:pt x="629" y="110"/>
                    <a:pt x="652" y="175"/>
                    <a:pt x="651" y="198"/>
                  </a:cubicBezTo>
                  <a:cubicBezTo>
                    <a:pt x="649" y="223"/>
                    <a:pt x="637" y="214"/>
                    <a:pt x="628" y="226"/>
                  </a:cubicBezTo>
                  <a:cubicBezTo>
                    <a:pt x="625" y="248"/>
                    <a:pt x="597" y="268"/>
                    <a:pt x="597" y="268"/>
                  </a:cubicBezTo>
                  <a:cubicBezTo>
                    <a:pt x="593" y="288"/>
                    <a:pt x="591" y="309"/>
                    <a:pt x="583" y="328"/>
                  </a:cubicBezTo>
                  <a:cubicBezTo>
                    <a:pt x="569" y="361"/>
                    <a:pt x="558" y="391"/>
                    <a:pt x="547" y="425"/>
                  </a:cubicBezTo>
                  <a:cubicBezTo>
                    <a:pt x="545" y="480"/>
                    <a:pt x="535" y="531"/>
                    <a:pt x="531" y="586"/>
                  </a:cubicBezTo>
                  <a:cubicBezTo>
                    <a:pt x="528" y="625"/>
                    <a:pt x="505" y="640"/>
                    <a:pt x="507" y="643"/>
                  </a:cubicBezTo>
                  <a:cubicBezTo>
                    <a:pt x="511" y="654"/>
                    <a:pt x="525" y="699"/>
                    <a:pt x="524" y="711"/>
                  </a:cubicBezTo>
                  <a:cubicBezTo>
                    <a:pt x="523" y="723"/>
                    <a:pt x="496" y="764"/>
                    <a:pt x="486" y="778"/>
                  </a:cubicBezTo>
                  <a:cubicBezTo>
                    <a:pt x="478" y="806"/>
                    <a:pt x="497" y="823"/>
                    <a:pt x="481" y="847"/>
                  </a:cubicBezTo>
                  <a:cubicBezTo>
                    <a:pt x="478" y="859"/>
                    <a:pt x="470" y="906"/>
                    <a:pt x="468" y="918"/>
                  </a:cubicBezTo>
                  <a:cubicBezTo>
                    <a:pt x="460" y="934"/>
                    <a:pt x="447" y="952"/>
                    <a:pt x="431" y="999"/>
                  </a:cubicBezTo>
                  <a:cubicBezTo>
                    <a:pt x="427" y="1018"/>
                    <a:pt x="421" y="1021"/>
                    <a:pt x="416" y="1040"/>
                  </a:cubicBezTo>
                  <a:cubicBezTo>
                    <a:pt x="406" y="1075"/>
                    <a:pt x="384" y="1095"/>
                    <a:pt x="384" y="1134"/>
                  </a:cubicBezTo>
                  <a:cubicBezTo>
                    <a:pt x="385" y="1159"/>
                    <a:pt x="392" y="1160"/>
                    <a:pt x="395" y="1185"/>
                  </a:cubicBezTo>
                  <a:cubicBezTo>
                    <a:pt x="395" y="1189"/>
                    <a:pt x="395" y="1214"/>
                    <a:pt x="395" y="1218"/>
                  </a:cubicBezTo>
                  <a:cubicBezTo>
                    <a:pt x="395" y="1256"/>
                    <a:pt x="383" y="1313"/>
                    <a:pt x="366" y="1347"/>
                  </a:cubicBezTo>
                  <a:cubicBezTo>
                    <a:pt x="361" y="1470"/>
                    <a:pt x="363" y="1465"/>
                    <a:pt x="342" y="1539"/>
                  </a:cubicBezTo>
                  <a:cubicBezTo>
                    <a:pt x="339" y="1561"/>
                    <a:pt x="342" y="1585"/>
                    <a:pt x="332" y="1605"/>
                  </a:cubicBezTo>
                  <a:cubicBezTo>
                    <a:pt x="315" y="1639"/>
                    <a:pt x="310" y="1650"/>
                    <a:pt x="301" y="1687"/>
                  </a:cubicBezTo>
                  <a:cubicBezTo>
                    <a:pt x="288" y="1719"/>
                    <a:pt x="276" y="1760"/>
                    <a:pt x="269" y="1782"/>
                  </a:cubicBezTo>
                  <a:cubicBezTo>
                    <a:pt x="266" y="1788"/>
                    <a:pt x="259" y="1812"/>
                    <a:pt x="259" y="1818"/>
                  </a:cubicBezTo>
                  <a:cubicBezTo>
                    <a:pt x="259" y="1825"/>
                    <a:pt x="255" y="1832"/>
                    <a:pt x="252" y="1839"/>
                  </a:cubicBezTo>
                  <a:cubicBezTo>
                    <a:pt x="244" y="1858"/>
                    <a:pt x="226" y="1873"/>
                    <a:pt x="220" y="1892"/>
                  </a:cubicBezTo>
                  <a:cubicBezTo>
                    <a:pt x="217" y="1901"/>
                    <a:pt x="217" y="1911"/>
                    <a:pt x="213" y="1920"/>
                  </a:cubicBezTo>
                  <a:cubicBezTo>
                    <a:pt x="203" y="1943"/>
                    <a:pt x="186" y="1997"/>
                    <a:pt x="175" y="2020"/>
                  </a:cubicBezTo>
                  <a:cubicBezTo>
                    <a:pt x="157" y="2056"/>
                    <a:pt x="150" y="2055"/>
                    <a:pt x="138" y="2093"/>
                  </a:cubicBezTo>
                  <a:cubicBezTo>
                    <a:pt x="128" y="2106"/>
                    <a:pt x="123" y="2116"/>
                    <a:pt x="107" y="2138"/>
                  </a:cubicBezTo>
                  <a:cubicBezTo>
                    <a:pt x="88" y="2164"/>
                    <a:pt x="96" y="2201"/>
                    <a:pt x="78" y="2227"/>
                  </a:cubicBezTo>
                  <a:cubicBezTo>
                    <a:pt x="41" y="2321"/>
                    <a:pt x="61" y="2288"/>
                    <a:pt x="32" y="2345"/>
                  </a:cubicBezTo>
                  <a:cubicBezTo>
                    <a:pt x="24" y="2360"/>
                    <a:pt x="10" y="2384"/>
                    <a:pt x="10" y="2384"/>
                  </a:cubicBezTo>
                  <a:cubicBezTo>
                    <a:pt x="5" y="2402"/>
                    <a:pt x="1" y="2408"/>
                    <a:pt x="0" y="2412"/>
                  </a:cubicBezTo>
                </a:path>
              </a:pathLst>
            </a:custGeom>
            <a:noFill/>
            <a:ln w="444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1109" name="AutoShape 47"/>
            <p:cNvSpPr>
              <a:spLocks noChangeArrowheads="1"/>
            </p:cNvSpPr>
            <p:nvPr/>
          </p:nvSpPr>
          <p:spPr bwMode="auto">
            <a:xfrm>
              <a:off x="1646" y="2578"/>
              <a:ext cx="594" cy="172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he-IL" sz="1100" b="1"/>
                <a:t>מובל מערבי</a:t>
              </a:r>
              <a:endParaRPr lang="en-US" sz="1100" b="1"/>
            </a:p>
          </p:txBody>
        </p: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4572000" y="6116638"/>
            <a:ext cx="1090613" cy="265112"/>
            <a:chOff x="2880" y="3853"/>
            <a:chExt cx="687" cy="167"/>
          </a:xfrm>
        </p:grpSpPr>
        <p:sp>
          <p:nvSpPr>
            <p:cNvPr id="171104" name="Freeform 49"/>
            <p:cNvSpPr>
              <a:spLocks/>
            </p:cNvSpPr>
            <p:nvPr/>
          </p:nvSpPr>
          <p:spPr bwMode="auto">
            <a:xfrm>
              <a:off x="2880" y="3936"/>
              <a:ext cx="162" cy="84"/>
            </a:xfrm>
            <a:custGeom>
              <a:avLst/>
              <a:gdLst>
                <a:gd name="T0" fmla="*/ 18 w 747"/>
                <a:gd name="T1" fmla="*/ 27 h 301"/>
                <a:gd name="T2" fmla="*/ 54 w 747"/>
                <a:gd name="T3" fmla="*/ 7 h 301"/>
                <a:gd name="T4" fmla="*/ 146 w 747"/>
                <a:gd name="T5" fmla="*/ 9 h 301"/>
                <a:gd name="T6" fmla="*/ 148 w 747"/>
                <a:gd name="T7" fmla="*/ 46 h 301"/>
                <a:gd name="T8" fmla="*/ 133 w 747"/>
                <a:gd name="T9" fmla="*/ 59 h 301"/>
                <a:gd name="T10" fmla="*/ 106 w 747"/>
                <a:gd name="T11" fmla="*/ 74 h 301"/>
                <a:gd name="T12" fmla="*/ 66 w 747"/>
                <a:gd name="T13" fmla="*/ 81 h 301"/>
                <a:gd name="T14" fmla="*/ 8 w 747"/>
                <a:gd name="T15" fmla="*/ 59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3021" y="3853"/>
              <a:ext cx="546" cy="167"/>
              <a:chOff x="3061" y="255"/>
              <a:chExt cx="458" cy="170"/>
            </a:xfrm>
          </p:grpSpPr>
          <p:sp>
            <p:nvSpPr>
              <p:cNvPr id="171106" name="AutoShape 51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107" name="AutoShape 52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מאגר חורשים</a:t>
                </a:r>
                <a:endParaRPr lang="en-US" sz="1100" b="1"/>
              </a:p>
            </p:txBody>
          </p:sp>
        </p:grp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3082925" y="2109788"/>
            <a:ext cx="1136650" cy="622300"/>
            <a:chOff x="1970" y="1262"/>
            <a:chExt cx="728" cy="399"/>
          </a:xfrm>
        </p:grpSpPr>
        <p:sp>
          <p:nvSpPr>
            <p:cNvPr id="171075" name="Freeform 54"/>
            <p:cNvSpPr>
              <a:spLocks/>
            </p:cNvSpPr>
            <p:nvPr/>
          </p:nvSpPr>
          <p:spPr bwMode="auto">
            <a:xfrm>
              <a:off x="2472" y="1380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9" name="Group 55"/>
            <p:cNvGrpSpPr>
              <a:grpSpLocks/>
            </p:cNvGrpSpPr>
            <p:nvPr/>
          </p:nvGrpSpPr>
          <p:grpSpPr bwMode="auto">
            <a:xfrm>
              <a:off x="2517" y="1262"/>
              <a:ext cx="181" cy="143"/>
              <a:chOff x="2959" y="3602"/>
              <a:chExt cx="193" cy="152"/>
            </a:xfrm>
          </p:grpSpPr>
          <p:sp>
            <p:nvSpPr>
              <p:cNvPr id="171083" name="AutoShape 56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84" name="Oval 57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1102" name="Line 59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103" name="Line 60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1086" name="AutoShape 61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87" name="AutoShape 62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21" name="Group 63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22" name="Group 64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100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101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97" name="Line 67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98" name="Line 68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99" name="Line 69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3" name="Group 70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24" name="Group 71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094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095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91" name="Line 74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92" name="Line 75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93" name="Line 76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970" y="1424"/>
              <a:ext cx="520" cy="237"/>
              <a:chOff x="3061" y="255"/>
              <a:chExt cx="458" cy="170"/>
            </a:xfrm>
          </p:grpSpPr>
          <p:sp>
            <p:nvSpPr>
              <p:cNvPr id="171081" name="AutoShape 78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082" name="AutoShape 79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1994" y="1403"/>
              <a:ext cx="520" cy="236"/>
              <a:chOff x="3061" y="255"/>
              <a:chExt cx="458" cy="170"/>
            </a:xfrm>
          </p:grpSpPr>
          <p:sp>
            <p:nvSpPr>
              <p:cNvPr id="171079" name="AutoShape 81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080" name="AutoShape 82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ומאגר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חדרה</a:t>
                </a:r>
                <a:endParaRPr lang="en-US" sz="1100" b="1"/>
              </a:p>
            </p:txBody>
          </p:sp>
        </p:grpSp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2154238" y="5805488"/>
            <a:ext cx="1044575" cy="431800"/>
            <a:chOff x="1357" y="3657"/>
            <a:chExt cx="658" cy="272"/>
          </a:xfrm>
        </p:grpSpPr>
        <p:grpSp>
          <p:nvGrpSpPr>
            <p:cNvPr id="28" name="Group 84"/>
            <p:cNvGrpSpPr>
              <a:grpSpLocks/>
            </p:cNvGrpSpPr>
            <p:nvPr/>
          </p:nvGrpSpPr>
          <p:grpSpPr bwMode="auto">
            <a:xfrm>
              <a:off x="1837" y="3657"/>
              <a:ext cx="178" cy="141"/>
              <a:chOff x="2959" y="3602"/>
              <a:chExt cx="193" cy="152"/>
            </a:xfrm>
          </p:grpSpPr>
          <p:sp>
            <p:nvSpPr>
              <p:cNvPr id="171054" name="AutoShape 85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55" name="Oval 86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29" name="Group 87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1073" name="Line 88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74" name="Line 89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1057" name="AutoShape 90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58" name="AutoShape 91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31" name="Group 93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071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072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68" name="Line 96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69" name="Line 97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70" name="Line 98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1138" name="Group 99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1142" name="Group 100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065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066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62" name="Line 103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63" name="Line 104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64" name="Line 105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1145" name="Group 106"/>
            <p:cNvGrpSpPr>
              <a:grpSpLocks/>
            </p:cNvGrpSpPr>
            <p:nvPr/>
          </p:nvGrpSpPr>
          <p:grpSpPr bwMode="auto">
            <a:xfrm>
              <a:off x="1357" y="3762"/>
              <a:ext cx="511" cy="167"/>
              <a:chOff x="3061" y="255"/>
              <a:chExt cx="458" cy="170"/>
            </a:xfrm>
          </p:grpSpPr>
          <p:sp>
            <p:nvSpPr>
              <p:cNvPr id="171052" name="AutoShape 107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053" name="AutoShape 108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תחנת רעננה</a:t>
                </a:r>
                <a:endParaRPr lang="en-US" sz="1100" b="1"/>
              </a:p>
            </p:txBody>
          </p:sp>
        </p:grpSp>
      </p:grpSp>
      <p:grpSp>
        <p:nvGrpSpPr>
          <p:cNvPr id="171146" name="Group 109"/>
          <p:cNvGrpSpPr>
            <a:grpSpLocks/>
          </p:cNvGrpSpPr>
          <p:nvPr/>
        </p:nvGrpSpPr>
        <p:grpSpPr bwMode="auto">
          <a:xfrm>
            <a:off x="4073525" y="5805488"/>
            <a:ext cx="1003300" cy="417512"/>
            <a:chOff x="2566" y="3657"/>
            <a:chExt cx="632" cy="263"/>
          </a:xfrm>
        </p:grpSpPr>
        <p:grpSp>
          <p:nvGrpSpPr>
            <p:cNvPr id="171147" name="Group 110"/>
            <p:cNvGrpSpPr>
              <a:grpSpLocks/>
            </p:cNvGrpSpPr>
            <p:nvPr/>
          </p:nvGrpSpPr>
          <p:grpSpPr bwMode="auto">
            <a:xfrm>
              <a:off x="2566" y="3779"/>
              <a:ext cx="178" cy="141"/>
              <a:chOff x="2959" y="3602"/>
              <a:chExt cx="193" cy="152"/>
            </a:xfrm>
          </p:grpSpPr>
          <p:sp>
            <p:nvSpPr>
              <p:cNvPr id="171029" name="AutoShape 111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30" name="Oval 112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1148" name="Group 113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1048" name="Line 114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49" name="Line 115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1032" name="AutoShape 116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1033" name="AutoShape 117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1149" name="Group 118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1150" name="Group 119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046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047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43" name="Line 122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44" name="Line 123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45" name="Line 124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1151" name="Group 125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1152" name="Group 126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1040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1041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1037" name="Line 129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38" name="Line 130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1039" name="Line 131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1153" name="Group 132"/>
            <p:cNvGrpSpPr>
              <a:grpSpLocks/>
            </p:cNvGrpSpPr>
            <p:nvPr/>
          </p:nvGrpSpPr>
          <p:grpSpPr bwMode="auto">
            <a:xfrm>
              <a:off x="2596" y="3657"/>
              <a:ext cx="602" cy="167"/>
              <a:chOff x="3061" y="255"/>
              <a:chExt cx="458" cy="170"/>
            </a:xfrm>
          </p:grpSpPr>
          <p:sp>
            <p:nvSpPr>
              <p:cNvPr id="171027" name="AutoShape 133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1028" name="AutoShape 134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תחנת אלישמע</a:t>
                </a:r>
                <a:endParaRPr lang="en-US" sz="1100" b="1"/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1798211" y="1862277"/>
            <a:ext cx="7120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000099"/>
                </a:solidFill>
              </a:rPr>
              <a:t>מרכז</a:t>
            </a:r>
            <a:endParaRPr lang="he-I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2034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E30C71-BBC8-4F60-B77A-AF4F32D83149}" type="slidenum">
              <a:rPr lang="he-IL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72035" name="Picture 2" descr="מערכת-ארצית-אזור-מרכז---חתוך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1154113"/>
            <a:ext cx="7497763" cy="538003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00450" y="4149725"/>
            <a:ext cx="3563938" cy="1187450"/>
            <a:chOff x="2426" y="2643"/>
            <a:chExt cx="1906" cy="717"/>
          </a:xfrm>
        </p:grpSpPr>
        <p:sp>
          <p:nvSpPr>
            <p:cNvPr id="172297" name="Oval 4"/>
            <p:cNvSpPr>
              <a:spLocks noChangeArrowheads="1"/>
            </p:cNvSpPr>
            <p:nvPr/>
          </p:nvSpPr>
          <p:spPr bwMode="auto">
            <a:xfrm rot="720000">
              <a:off x="2426" y="2813"/>
              <a:ext cx="1906" cy="547"/>
            </a:xfrm>
            <a:prstGeom prst="ellipse">
              <a:avLst/>
            </a:prstGeom>
            <a:solidFill>
              <a:srgbClr val="969696">
                <a:alpha val="50195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0" y="2643"/>
              <a:ext cx="453" cy="243"/>
              <a:chOff x="4649" y="323"/>
              <a:chExt cx="831" cy="197"/>
            </a:xfrm>
          </p:grpSpPr>
          <p:sp>
            <p:nvSpPr>
              <p:cNvPr id="172299" name="AutoShape 6"/>
              <p:cNvSpPr>
                <a:spLocks noChangeArrowheads="1"/>
              </p:cNvSpPr>
              <p:nvPr/>
            </p:nvSpPr>
            <p:spPr bwMode="auto">
              <a:xfrm>
                <a:off x="4649" y="323"/>
                <a:ext cx="831" cy="196"/>
              </a:xfrm>
              <a:prstGeom prst="roundRect">
                <a:avLst>
                  <a:gd name="adj" fmla="val 24491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2300" name="AutoShape 7"/>
              <p:cNvSpPr>
                <a:spLocks noChangeArrowheads="1"/>
              </p:cNvSpPr>
              <p:nvPr/>
            </p:nvSpPr>
            <p:spPr bwMode="auto">
              <a:xfrm>
                <a:off x="4649" y="324"/>
                <a:ext cx="831" cy="196"/>
              </a:xfrm>
              <a:prstGeom prst="roundRect">
                <a:avLst>
                  <a:gd name="adj" fmla="val 24491"/>
                </a:avLst>
              </a:prstGeom>
              <a:solidFill>
                <a:srgbClr val="660033">
                  <a:alpha val="70195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rtl="0"/>
                <a:r>
                  <a:rPr lang="he-IL" sz="1100" b="1"/>
                  <a:t>המערכת ה- 5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לירושלים</a:t>
                </a:r>
                <a:endParaRPr lang="en-US" sz="1100" b="1"/>
              </a:p>
            </p:txBody>
          </p:sp>
        </p:grpSp>
      </p:grpSp>
      <p:sp>
        <p:nvSpPr>
          <p:cNvPr id="172037" name="Freeform 8"/>
          <p:cNvSpPr>
            <a:spLocks/>
          </p:cNvSpPr>
          <p:nvPr/>
        </p:nvSpPr>
        <p:spPr bwMode="auto">
          <a:xfrm>
            <a:off x="3875088" y="3713163"/>
            <a:ext cx="39687" cy="128587"/>
          </a:xfrm>
          <a:custGeom>
            <a:avLst/>
            <a:gdLst>
              <a:gd name="T0" fmla="*/ 24423 w 26"/>
              <a:gd name="T1" fmla="*/ 0 h 82"/>
              <a:gd name="T2" fmla="*/ 0 w 26"/>
              <a:gd name="T3" fmla="*/ 81543 h 82"/>
              <a:gd name="T4" fmla="*/ 39687 w 26"/>
              <a:gd name="T5" fmla="*/ 114474 h 82"/>
              <a:gd name="T6" fmla="*/ 0 60000 65536"/>
              <a:gd name="T7" fmla="*/ 0 60000 65536"/>
              <a:gd name="T8" fmla="*/ 0 60000 65536"/>
              <a:gd name="T9" fmla="*/ 0 w 26"/>
              <a:gd name="T10" fmla="*/ 0 h 82"/>
              <a:gd name="T11" fmla="*/ 26 w 2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82">
                <a:moveTo>
                  <a:pt x="16" y="0"/>
                </a:moveTo>
                <a:cubicBezTo>
                  <a:pt x="4" y="16"/>
                  <a:pt x="9" y="35"/>
                  <a:pt x="0" y="52"/>
                </a:cubicBezTo>
                <a:cubicBezTo>
                  <a:pt x="5" y="82"/>
                  <a:pt x="22" y="70"/>
                  <a:pt x="26" y="73"/>
                </a:cubicBezTo>
              </a:path>
            </a:pathLst>
          </a:custGeom>
          <a:noFill/>
          <a:ln w="38100">
            <a:solidFill>
              <a:srgbClr val="0099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sp>
        <p:nvSpPr>
          <p:cNvPr id="172038" name="Freeform 9"/>
          <p:cNvSpPr>
            <a:spLocks/>
          </p:cNvSpPr>
          <p:nvPr/>
        </p:nvSpPr>
        <p:spPr bwMode="auto">
          <a:xfrm>
            <a:off x="4433888" y="2867025"/>
            <a:ext cx="74612" cy="25400"/>
          </a:xfrm>
          <a:custGeom>
            <a:avLst/>
            <a:gdLst>
              <a:gd name="T0" fmla="*/ 74612 w 48"/>
              <a:gd name="T1" fmla="*/ 25400 h 16"/>
              <a:gd name="T2" fmla="*/ 21762 w 48"/>
              <a:gd name="T3" fmla="*/ 0 h 16"/>
              <a:gd name="T4" fmla="*/ 0 w 48"/>
              <a:gd name="T5" fmla="*/ 17462 h 16"/>
              <a:gd name="T6" fmla="*/ 0 60000 65536"/>
              <a:gd name="T7" fmla="*/ 0 60000 65536"/>
              <a:gd name="T8" fmla="*/ 0 60000 65536"/>
              <a:gd name="T9" fmla="*/ 0 w 48"/>
              <a:gd name="T10" fmla="*/ 0 h 16"/>
              <a:gd name="T11" fmla="*/ 48 w 48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6">
                <a:moveTo>
                  <a:pt x="48" y="16"/>
                </a:moveTo>
                <a:cubicBezTo>
                  <a:pt x="34" y="2"/>
                  <a:pt x="33" y="0"/>
                  <a:pt x="14" y="0"/>
                </a:cubicBezTo>
                <a:lnTo>
                  <a:pt x="0" y="11"/>
                </a:lnTo>
              </a:path>
            </a:pathLst>
          </a:cu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98650" y="1154113"/>
            <a:ext cx="4729163" cy="5405437"/>
            <a:chOff x="1212" y="647"/>
            <a:chExt cx="3027" cy="3461"/>
          </a:xfrm>
        </p:grpSpPr>
        <p:sp>
          <p:nvSpPr>
            <p:cNvPr id="172283" name="Freeform 11"/>
            <p:cNvSpPr>
              <a:spLocks/>
            </p:cNvSpPr>
            <p:nvPr/>
          </p:nvSpPr>
          <p:spPr bwMode="auto">
            <a:xfrm>
              <a:off x="2781" y="1563"/>
              <a:ext cx="130" cy="280"/>
            </a:xfrm>
            <a:custGeom>
              <a:avLst/>
              <a:gdLst>
                <a:gd name="T0" fmla="*/ 130 w 130"/>
                <a:gd name="T1" fmla="*/ 0 h 280"/>
                <a:gd name="T2" fmla="*/ 112 w 130"/>
                <a:gd name="T3" fmla="*/ 79 h 280"/>
                <a:gd name="T4" fmla="*/ 94 w 130"/>
                <a:gd name="T5" fmla="*/ 118 h 280"/>
                <a:gd name="T6" fmla="*/ 83 w 130"/>
                <a:gd name="T7" fmla="*/ 157 h 280"/>
                <a:gd name="T8" fmla="*/ 54 w 130"/>
                <a:gd name="T9" fmla="*/ 199 h 280"/>
                <a:gd name="T10" fmla="*/ 0 w 130"/>
                <a:gd name="T11" fmla="*/ 280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280"/>
                <a:gd name="T20" fmla="*/ 130 w 130"/>
                <a:gd name="T21" fmla="*/ 280 h 2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280">
                  <a:moveTo>
                    <a:pt x="130" y="0"/>
                  </a:moveTo>
                  <a:cubicBezTo>
                    <a:pt x="125" y="31"/>
                    <a:pt x="126" y="50"/>
                    <a:pt x="112" y="79"/>
                  </a:cubicBezTo>
                  <a:cubicBezTo>
                    <a:pt x="108" y="87"/>
                    <a:pt x="98" y="110"/>
                    <a:pt x="94" y="118"/>
                  </a:cubicBezTo>
                  <a:cubicBezTo>
                    <a:pt x="90" y="125"/>
                    <a:pt x="83" y="157"/>
                    <a:pt x="83" y="157"/>
                  </a:cubicBezTo>
                  <a:cubicBezTo>
                    <a:pt x="81" y="173"/>
                    <a:pt x="68" y="187"/>
                    <a:pt x="54" y="199"/>
                  </a:cubicBezTo>
                  <a:cubicBezTo>
                    <a:pt x="41" y="216"/>
                    <a:pt x="8" y="270"/>
                    <a:pt x="0" y="28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4" name="Freeform 12"/>
            <p:cNvSpPr>
              <a:spLocks/>
            </p:cNvSpPr>
            <p:nvPr/>
          </p:nvSpPr>
          <p:spPr bwMode="auto">
            <a:xfrm>
              <a:off x="2493" y="1961"/>
              <a:ext cx="233" cy="353"/>
            </a:xfrm>
            <a:custGeom>
              <a:avLst/>
              <a:gdLst>
                <a:gd name="T0" fmla="*/ 233 w 233"/>
                <a:gd name="T1" fmla="*/ 0 h 353"/>
                <a:gd name="T2" fmla="*/ 170 w 233"/>
                <a:gd name="T3" fmla="*/ 68 h 353"/>
                <a:gd name="T4" fmla="*/ 133 w 233"/>
                <a:gd name="T5" fmla="*/ 118 h 353"/>
                <a:gd name="T6" fmla="*/ 115 w 233"/>
                <a:gd name="T7" fmla="*/ 144 h 353"/>
                <a:gd name="T8" fmla="*/ 91 w 233"/>
                <a:gd name="T9" fmla="*/ 152 h 353"/>
                <a:gd name="T10" fmla="*/ 75 w 233"/>
                <a:gd name="T11" fmla="*/ 212 h 353"/>
                <a:gd name="T12" fmla="*/ 70 w 233"/>
                <a:gd name="T13" fmla="*/ 228 h 353"/>
                <a:gd name="T14" fmla="*/ 44 w 233"/>
                <a:gd name="T15" fmla="*/ 230 h 353"/>
                <a:gd name="T16" fmla="*/ 10 w 233"/>
                <a:gd name="T17" fmla="*/ 251 h 353"/>
                <a:gd name="T18" fmla="*/ 0 w 233"/>
                <a:gd name="T19" fmla="*/ 296 h 353"/>
                <a:gd name="T20" fmla="*/ 49 w 233"/>
                <a:gd name="T21" fmla="*/ 353 h 353"/>
                <a:gd name="T22" fmla="*/ 170 w 233"/>
                <a:gd name="T23" fmla="*/ 343 h 3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353"/>
                <a:gd name="T38" fmla="*/ 233 w 233"/>
                <a:gd name="T39" fmla="*/ 353 h 3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353">
                  <a:moveTo>
                    <a:pt x="233" y="0"/>
                  </a:moveTo>
                  <a:cubicBezTo>
                    <a:pt x="212" y="35"/>
                    <a:pt x="219" y="61"/>
                    <a:pt x="170" y="68"/>
                  </a:cubicBezTo>
                  <a:cubicBezTo>
                    <a:pt x="164" y="88"/>
                    <a:pt x="147" y="102"/>
                    <a:pt x="133" y="118"/>
                  </a:cubicBezTo>
                  <a:cubicBezTo>
                    <a:pt x="126" y="126"/>
                    <a:pt x="123" y="137"/>
                    <a:pt x="115" y="144"/>
                  </a:cubicBezTo>
                  <a:cubicBezTo>
                    <a:pt x="108" y="149"/>
                    <a:pt x="99" y="149"/>
                    <a:pt x="91" y="152"/>
                  </a:cubicBezTo>
                  <a:cubicBezTo>
                    <a:pt x="86" y="173"/>
                    <a:pt x="80" y="191"/>
                    <a:pt x="75" y="212"/>
                  </a:cubicBezTo>
                  <a:cubicBezTo>
                    <a:pt x="74" y="217"/>
                    <a:pt x="75" y="225"/>
                    <a:pt x="70" y="228"/>
                  </a:cubicBezTo>
                  <a:cubicBezTo>
                    <a:pt x="62" y="232"/>
                    <a:pt x="53" y="229"/>
                    <a:pt x="44" y="230"/>
                  </a:cubicBezTo>
                  <a:cubicBezTo>
                    <a:pt x="32" y="237"/>
                    <a:pt x="24" y="248"/>
                    <a:pt x="10" y="251"/>
                  </a:cubicBezTo>
                  <a:cubicBezTo>
                    <a:pt x="6" y="266"/>
                    <a:pt x="4" y="281"/>
                    <a:pt x="0" y="296"/>
                  </a:cubicBezTo>
                  <a:cubicBezTo>
                    <a:pt x="3" y="343"/>
                    <a:pt x="4" y="349"/>
                    <a:pt x="49" y="353"/>
                  </a:cubicBezTo>
                  <a:cubicBezTo>
                    <a:pt x="93" y="347"/>
                    <a:pt x="124" y="343"/>
                    <a:pt x="170" y="34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5" name="Freeform 13"/>
            <p:cNvSpPr>
              <a:spLocks/>
            </p:cNvSpPr>
            <p:nvPr/>
          </p:nvSpPr>
          <p:spPr bwMode="auto">
            <a:xfrm>
              <a:off x="3425" y="3100"/>
              <a:ext cx="306" cy="42"/>
            </a:xfrm>
            <a:custGeom>
              <a:avLst/>
              <a:gdLst>
                <a:gd name="T0" fmla="*/ 306 w 306"/>
                <a:gd name="T1" fmla="*/ 5 h 42"/>
                <a:gd name="T2" fmla="*/ 206 w 306"/>
                <a:gd name="T3" fmla="*/ 3 h 42"/>
                <a:gd name="T4" fmla="*/ 188 w 306"/>
                <a:gd name="T5" fmla="*/ 0 h 42"/>
                <a:gd name="T6" fmla="*/ 136 w 306"/>
                <a:gd name="T7" fmla="*/ 5 h 42"/>
                <a:gd name="T8" fmla="*/ 83 w 306"/>
                <a:gd name="T9" fmla="*/ 10 h 42"/>
                <a:gd name="T10" fmla="*/ 28 w 306"/>
                <a:gd name="T11" fmla="*/ 18 h 42"/>
                <a:gd name="T12" fmla="*/ 0 w 306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6"/>
                <a:gd name="T22" fmla="*/ 0 h 42"/>
                <a:gd name="T23" fmla="*/ 306 w 306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6" h="42">
                  <a:moveTo>
                    <a:pt x="306" y="5"/>
                  </a:moveTo>
                  <a:cubicBezTo>
                    <a:pt x="288" y="4"/>
                    <a:pt x="226" y="4"/>
                    <a:pt x="206" y="3"/>
                  </a:cubicBezTo>
                  <a:cubicBezTo>
                    <a:pt x="186" y="2"/>
                    <a:pt x="200" y="0"/>
                    <a:pt x="188" y="0"/>
                  </a:cubicBezTo>
                  <a:cubicBezTo>
                    <a:pt x="172" y="21"/>
                    <a:pt x="159" y="17"/>
                    <a:pt x="136" y="5"/>
                  </a:cubicBezTo>
                  <a:cubicBezTo>
                    <a:pt x="108" y="14"/>
                    <a:pt x="116" y="22"/>
                    <a:pt x="83" y="10"/>
                  </a:cubicBezTo>
                  <a:cubicBezTo>
                    <a:pt x="40" y="14"/>
                    <a:pt x="59" y="10"/>
                    <a:pt x="28" y="18"/>
                  </a:cubicBezTo>
                  <a:cubicBezTo>
                    <a:pt x="14" y="22"/>
                    <a:pt x="5" y="39"/>
                    <a:pt x="0" y="4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6" name="Freeform 14"/>
            <p:cNvSpPr>
              <a:spLocks/>
            </p:cNvSpPr>
            <p:nvPr/>
          </p:nvSpPr>
          <p:spPr bwMode="auto">
            <a:xfrm>
              <a:off x="1835" y="647"/>
              <a:ext cx="1100" cy="2128"/>
            </a:xfrm>
            <a:custGeom>
              <a:avLst/>
              <a:gdLst>
                <a:gd name="T0" fmla="*/ 1100 w 1100"/>
                <a:gd name="T1" fmla="*/ 0 h 2128"/>
                <a:gd name="T2" fmla="*/ 1082 w 1100"/>
                <a:gd name="T3" fmla="*/ 34 h 2128"/>
                <a:gd name="T4" fmla="*/ 1069 w 1100"/>
                <a:gd name="T5" fmla="*/ 65 h 2128"/>
                <a:gd name="T6" fmla="*/ 1042 w 1100"/>
                <a:gd name="T7" fmla="*/ 123 h 2128"/>
                <a:gd name="T8" fmla="*/ 1061 w 1100"/>
                <a:gd name="T9" fmla="*/ 254 h 2128"/>
                <a:gd name="T10" fmla="*/ 1076 w 1100"/>
                <a:gd name="T11" fmla="*/ 379 h 2128"/>
                <a:gd name="T12" fmla="*/ 1069 w 1100"/>
                <a:gd name="T13" fmla="*/ 544 h 2128"/>
                <a:gd name="T14" fmla="*/ 1063 w 1100"/>
                <a:gd name="T15" fmla="*/ 604 h 2128"/>
                <a:gd name="T16" fmla="*/ 1029 w 1100"/>
                <a:gd name="T17" fmla="*/ 599 h 2128"/>
                <a:gd name="T18" fmla="*/ 1000 w 1100"/>
                <a:gd name="T19" fmla="*/ 615 h 2128"/>
                <a:gd name="T20" fmla="*/ 948 w 1100"/>
                <a:gd name="T21" fmla="*/ 639 h 2128"/>
                <a:gd name="T22" fmla="*/ 940 w 1100"/>
                <a:gd name="T23" fmla="*/ 680 h 2128"/>
                <a:gd name="T24" fmla="*/ 925 w 1100"/>
                <a:gd name="T25" fmla="*/ 720 h 2128"/>
                <a:gd name="T26" fmla="*/ 904 w 1100"/>
                <a:gd name="T27" fmla="*/ 735 h 2128"/>
                <a:gd name="T28" fmla="*/ 843 w 1100"/>
                <a:gd name="T29" fmla="*/ 743 h 2128"/>
                <a:gd name="T30" fmla="*/ 796 w 1100"/>
                <a:gd name="T31" fmla="*/ 777 h 2128"/>
                <a:gd name="T32" fmla="*/ 728 w 1100"/>
                <a:gd name="T33" fmla="*/ 788 h 2128"/>
                <a:gd name="T34" fmla="*/ 692 w 1100"/>
                <a:gd name="T35" fmla="*/ 796 h 2128"/>
                <a:gd name="T36" fmla="*/ 576 w 1100"/>
                <a:gd name="T37" fmla="*/ 801 h 2128"/>
                <a:gd name="T38" fmla="*/ 555 w 1100"/>
                <a:gd name="T39" fmla="*/ 788 h 2128"/>
                <a:gd name="T40" fmla="*/ 508 w 1100"/>
                <a:gd name="T41" fmla="*/ 783 h 2128"/>
                <a:gd name="T42" fmla="*/ 419 w 1100"/>
                <a:gd name="T43" fmla="*/ 788 h 2128"/>
                <a:gd name="T44" fmla="*/ 362 w 1100"/>
                <a:gd name="T45" fmla="*/ 777 h 2128"/>
                <a:gd name="T46" fmla="*/ 359 w 1100"/>
                <a:gd name="T47" fmla="*/ 751 h 2128"/>
                <a:gd name="T48" fmla="*/ 390 w 1100"/>
                <a:gd name="T49" fmla="*/ 688 h 2128"/>
                <a:gd name="T50" fmla="*/ 377 w 1100"/>
                <a:gd name="T51" fmla="*/ 628 h 2128"/>
                <a:gd name="T52" fmla="*/ 445 w 1100"/>
                <a:gd name="T53" fmla="*/ 597 h 2128"/>
                <a:gd name="T54" fmla="*/ 516 w 1100"/>
                <a:gd name="T55" fmla="*/ 487 h 2128"/>
                <a:gd name="T56" fmla="*/ 555 w 1100"/>
                <a:gd name="T57" fmla="*/ 458 h 2128"/>
                <a:gd name="T58" fmla="*/ 595 w 1100"/>
                <a:gd name="T59" fmla="*/ 463 h 2128"/>
                <a:gd name="T60" fmla="*/ 616 w 1100"/>
                <a:gd name="T61" fmla="*/ 489 h 2128"/>
                <a:gd name="T62" fmla="*/ 631 w 1100"/>
                <a:gd name="T63" fmla="*/ 557 h 2128"/>
                <a:gd name="T64" fmla="*/ 650 w 1100"/>
                <a:gd name="T65" fmla="*/ 586 h 2128"/>
                <a:gd name="T66" fmla="*/ 631 w 1100"/>
                <a:gd name="T67" fmla="*/ 615 h 2128"/>
                <a:gd name="T68" fmla="*/ 613 w 1100"/>
                <a:gd name="T69" fmla="*/ 780 h 2128"/>
                <a:gd name="T70" fmla="*/ 587 w 1100"/>
                <a:gd name="T71" fmla="*/ 814 h 2128"/>
                <a:gd name="T72" fmla="*/ 582 w 1100"/>
                <a:gd name="T73" fmla="*/ 840 h 2128"/>
                <a:gd name="T74" fmla="*/ 571 w 1100"/>
                <a:gd name="T75" fmla="*/ 861 h 2128"/>
                <a:gd name="T76" fmla="*/ 550 w 1100"/>
                <a:gd name="T77" fmla="*/ 919 h 2128"/>
                <a:gd name="T78" fmla="*/ 550 w 1100"/>
                <a:gd name="T79" fmla="*/ 1034 h 2128"/>
                <a:gd name="T80" fmla="*/ 500 w 1100"/>
                <a:gd name="T81" fmla="*/ 1099 h 2128"/>
                <a:gd name="T82" fmla="*/ 427 w 1100"/>
                <a:gd name="T83" fmla="*/ 1194 h 2128"/>
                <a:gd name="T84" fmla="*/ 393 w 1100"/>
                <a:gd name="T85" fmla="*/ 1241 h 2128"/>
                <a:gd name="T86" fmla="*/ 385 w 1100"/>
                <a:gd name="T87" fmla="*/ 1251 h 2128"/>
                <a:gd name="T88" fmla="*/ 372 w 1100"/>
                <a:gd name="T89" fmla="*/ 1309 h 2128"/>
                <a:gd name="T90" fmla="*/ 362 w 1100"/>
                <a:gd name="T91" fmla="*/ 1330 h 2128"/>
                <a:gd name="T92" fmla="*/ 330 w 1100"/>
                <a:gd name="T93" fmla="*/ 1400 h 2128"/>
                <a:gd name="T94" fmla="*/ 309 w 1100"/>
                <a:gd name="T95" fmla="*/ 1437 h 2128"/>
                <a:gd name="T96" fmla="*/ 278 w 1100"/>
                <a:gd name="T97" fmla="*/ 1482 h 2128"/>
                <a:gd name="T98" fmla="*/ 233 w 1100"/>
                <a:gd name="T99" fmla="*/ 1526 h 2128"/>
                <a:gd name="T100" fmla="*/ 202 w 1100"/>
                <a:gd name="T101" fmla="*/ 1539 h 2128"/>
                <a:gd name="T102" fmla="*/ 181 w 1100"/>
                <a:gd name="T103" fmla="*/ 1612 h 2128"/>
                <a:gd name="T104" fmla="*/ 176 w 1100"/>
                <a:gd name="T105" fmla="*/ 1639 h 2128"/>
                <a:gd name="T106" fmla="*/ 160 w 1100"/>
                <a:gd name="T107" fmla="*/ 1675 h 2128"/>
                <a:gd name="T108" fmla="*/ 147 w 1100"/>
                <a:gd name="T109" fmla="*/ 1702 h 2128"/>
                <a:gd name="T110" fmla="*/ 131 w 1100"/>
                <a:gd name="T111" fmla="*/ 1756 h 2128"/>
                <a:gd name="T112" fmla="*/ 71 w 1100"/>
                <a:gd name="T113" fmla="*/ 1864 h 2128"/>
                <a:gd name="T114" fmla="*/ 58 w 1100"/>
                <a:gd name="T115" fmla="*/ 1953 h 2128"/>
                <a:gd name="T116" fmla="*/ 13 w 1100"/>
                <a:gd name="T117" fmla="*/ 2031 h 2128"/>
                <a:gd name="T118" fmla="*/ 0 w 1100"/>
                <a:gd name="T119" fmla="*/ 2128 h 21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0"/>
                <a:gd name="T181" fmla="*/ 0 h 2128"/>
                <a:gd name="T182" fmla="*/ 1100 w 1100"/>
                <a:gd name="T183" fmla="*/ 2128 h 2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0" h="2128">
                  <a:moveTo>
                    <a:pt x="1100" y="0"/>
                  </a:moveTo>
                  <a:cubicBezTo>
                    <a:pt x="1083" y="9"/>
                    <a:pt x="1090" y="16"/>
                    <a:pt x="1082" y="34"/>
                  </a:cubicBezTo>
                  <a:cubicBezTo>
                    <a:pt x="1079" y="42"/>
                    <a:pt x="1069" y="65"/>
                    <a:pt x="1069" y="65"/>
                  </a:cubicBezTo>
                  <a:cubicBezTo>
                    <a:pt x="1065" y="95"/>
                    <a:pt x="1061" y="100"/>
                    <a:pt x="1042" y="123"/>
                  </a:cubicBezTo>
                  <a:cubicBezTo>
                    <a:pt x="1058" y="152"/>
                    <a:pt x="1041" y="217"/>
                    <a:pt x="1061" y="254"/>
                  </a:cubicBezTo>
                  <a:cubicBezTo>
                    <a:pt x="1066" y="299"/>
                    <a:pt x="1058" y="335"/>
                    <a:pt x="1076" y="379"/>
                  </a:cubicBezTo>
                  <a:cubicBezTo>
                    <a:pt x="1076" y="437"/>
                    <a:pt x="1093" y="497"/>
                    <a:pt x="1069" y="544"/>
                  </a:cubicBezTo>
                  <a:cubicBezTo>
                    <a:pt x="1067" y="564"/>
                    <a:pt x="1068" y="584"/>
                    <a:pt x="1063" y="604"/>
                  </a:cubicBezTo>
                  <a:cubicBezTo>
                    <a:pt x="1060" y="615"/>
                    <a:pt x="1029" y="599"/>
                    <a:pt x="1029" y="599"/>
                  </a:cubicBezTo>
                  <a:cubicBezTo>
                    <a:pt x="1019" y="599"/>
                    <a:pt x="1003" y="612"/>
                    <a:pt x="1000" y="615"/>
                  </a:cubicBezTo>
                  <a:cubicBezTo>
                    <a:pt x="988" y="622"/>
                    <a:pt x="958" y="627"/>
                    <a:pt x="948" y="639"/>
                  </a:cubicBezTo>
                  <a:cubicBezTo>
                    <a:pt x="936" y="645"/>
                    <a:pt x="944" y="669"/>
                    <a:pt x="940" y="680"/>
                  </a:cubicBezTo>
                  <a:cubicBezTo>
                    <a:pt x="935" y="693"/>
                    <a:pt x="934" y="709"/>
                    <a:pt x="925" y="720"/>
                  </a:cubicBezTo>
                  <a:cubicBezTo>
                    <a:pt x="920" y="727"/>
                    <a:pt x="911" y="730"/>
                    <a:pt x="904" y="735"/>
                  </a:cubicBezTo>
                  <a:cubicBezTo>
                    <a:pt x="900" y="738"/>
                    <a:pt x="877" y="762"/>
                    <a:pt x="843" y="743"/>
                  </a:cubicBezTo>
                  <a:cubicBezTo>
                    <a:pt x="832" y="768"/>
                    <a:pt x="822" y="762"/>
                    <a:pt x="796" y="777"/>
                  </a:cubicBezTo>
                  <a:cubicBezTo>
                    <a:pt x="788" y="783"/>
                    <a:pt x="783" y="785"/>
                    <a:pt x="728" y="788"/>
                  </a:cubicBezTo>
                  <a:cubicBezTo>
                    <a:pt x="713" y="803"/>
                    <a:pt x="710" y="809"/>
                    <a:pt x="692" y="796"/>
                  </a:cubicBezTo>
                  <a:cubicBezTo>
                    <a:pt x="629" y="807"/>
                    <a:pt x="744" y="810"/>
                    <a:pt x="576" y="801"/>
                  </a:cubicBezTo>
                  <a:cubicBezTo>
                    <a:pt x="569" y="794"/>
                    <a:pt x="565" y="788"/>
                    <a:pt x="555" y="788"/>
                  </a:cubicBezTo>
                  <a:cubicBezTo>
                    <a:pt x="539" y="786"/>
                    <a:pt x="521" y="794"/>
                    <a:pt x="508" y="783"/>
                  </a:cubicBezTo>
                  <a:cubicBezTo>
                    <a:pt x="487" y="784"/>
                    <a:pt x="443" y="789"/>
                    <a:pt x="419" y="788"/>
                  </a:cubicBezTo>
                  <a:cubicBezTo>
                    <a:pt x="395" y="787"/>
                    <a:pt x="372" y="783"/>
                    <a:pt x="362" y="777"/>
                  </a:cubicBezTo>
                  <a:cubicBezTo>
                    <a:pt x="365" y="767"/>
                    <a:pt x="355" y="761"/>
                    <a:pt x="359" y="751"/>
                  </a:cubicBezTo>
                  <a:cubicBezTo>
                    <a:pt x="365" y="737"/>
                    <a:pt x="386" y="702"/>
                    <a:pt x="390" y="688"/>
                  </a:cubicBezTo>
                  <a:cubicBezTo>
                    <a:pt x="388" y="664"/>
                    <a:pt x="370" y="636"/>
                    <a:pt x="377" y="628"/>
                  </a:cubicBezTo>
                  <a:cubicBezTo>
                    <a:pt x="370" y="607"/>
                    <a:pt x="412" y="602"/>
                    <a:pt x="445" y="597"/>
                  </a:cubicBezTo>
                  <a:cubicBezTo>
                    <a:pt x="485" y="568"/>
                    <a:pt x="475" y="508"/>
                    <a:pt x="516" y="487"/>
                  </a:cubicBezTo>
                  <a:cubicBezTo>
                    <a:pt x="526" y="475"/>
                    <a:pt x="541" y="465"/>
                    <a:pt x="555" y="458"/>
                  </a:cubicBezTo>
                  <a:cubicBezTo>
                    <a:pt x="568" y="460"/>
                    <a:pt x="582" y="458"/>
                    <a:pt x="595" y="463"/>
                  </a:cubicBezTo>
                  <a:cubicBezTo>
                    <a:pt x="605" y="468"/>
                    <a:pt x="610" y="474"/>
                    <a:pt x="616" y="489"/>
                  </a:cubicBezTo>
                  <a:cubicBezTo>
                    <a:pt x="631" y="507"/>
                    <a:pt x="622" y="536"/>
                    <a:pt x="631" y="557"/>
                  </a:cubicBezTo>
                  <a:cubicBezTo>
                    <a:pt x="636" y="568"/>
                    <a:pt x="650" y="586"/>
                    <a:pt x="650" y="586"/>
                  </a:cubicBezTo>
                  <a:cubicBezTo>
                    <a:pt x="637" y="610"/>
                    <a:pt x="645" y="601"/>
                    <a:pt x="631" y="615"/>
                  </a:cubicBezTo>
                  <a:cubicBezTo>
                    <a:pt x="626" y="659"/>
                    <a:pt x="631" y="735"/>
                    <a:pt x="613" y="780"/>
                  </a:cubicBezTo>
                  <a:cubicBezTo>
                    <a:pt x="609" y="805"/>
                    <a:pt x="599" y="795"/>
                    <a:pt x="587" y="814"/>
                  </a:cubicBezTo>
                  <a:cubicBezTo>
                    <a:pt x="585" y="823"/>
                    <a:pt x="585" y="832"/>
                    <a:pt x="582" y="840"/>
                  </a:cubicBezTo>
                  <a:cubicBezTo>
                    <a:pt x="579" y="847"/>
                    <a:pt x="571" y="861"/>
                    <a:pt x="571" y="861"/>
                  </a:cubicBezTo>
                  <a:cubicBezTo>
                    <a:pt x="569" y="881"/>
                    <a:pt x="563" y="903"/>
                    <a:pt x="550" y="919"/>
                  </a:cubicBezTo>
                  <a:cubicBezTo>
                    <a:pt x="545" y="950"/>
                    <a:pt x="558" y="1004"/>
                    <a:pt x="550" y="1034"/>
                  </a:cubicBezTo>
                  <a:cubicBezTo>
                    <a:pt x="542" y="1064"/>
                    <a:pt x="520" y="1072"/>
                    <a:pt x="500" y="1099"/>
                  </a:cubicBezTo>
                  <a:cubicBezTo>
                    <a:pt x="494" y="1130"/>
                    <a:pt x="459" y="1185"/>
                    <a:pt x="427" y="1194"/>
                  </a:cubicBezTo>
                  <a:cubicBezTo>
                    <a:pt x="415" y="1204"/>
                    <a:pt x="403" y="1228"/>
                    <a:pt x="393" y="1241"/>
                  </a:cubicBezTo>
                  <a:cubicBezTo>
                    <a:pt x="390" y="1244"/>
                    <a:pt x="385" y="1251"/>
                    <a:pt x="385" y="1251"/>
                  </a:cubicBezTo>
                  <a:cubicBezTo>
                    <a:pt x="380" y="1269"/>
                    <a:pt x="377" y="1291"/>
                    <a:pt x="372" y="1309"/>
                  </a:cubicBezTo>
                  <a:cubicBezTo>
                    <a:pt x="370" y="1316"/>
                    <a:pt x="362" y="1330"/>
                    <a:pt x="362" y="1330"/>
                  </a:cubicBezTo>
                  <a:cubicBezTo>
                    <a:pt x="351" y="1357"/>
                    <a:pt x="347" y="1377"/>
                    <a:pt x="330" y="1400"/>
                  </a:cubicBezTo>
                  <a:cubicBezTo>
                    <a:pt x="321" y="1412"/>
                    <a:pt x="316" y="1424"/>
                    <a:pt x="309" y="1437"/>
                  </a:cubicBezTo>
                  <a:cubicBezTo>
                    <a:pt x="300" y="1453"/>
                    <a:pt x="289" y="1468"/>
                    <a:pt x="278" y="1482"/>
                  </a:cubicBezTo>
                  <a:cubicBezTo>
                    <a:pt x="266" y="1497"/>
                    <a:pt x="250" y="1517"/>
                    <a:pt x="233" y="1526"/>
                  </a:cubicBezTo>
                  <a:cubicBezTo>
                    <a:pt x="223" y="1531"/>
                    <a:pt x="202" y="1539"/>
                    <a:pt x="202" y="1539"/>
                  </a:cubicBezTo>
                  <a:cubicBezTo>
                    <a:pt x="194" y="1627"/>
                    <a:pt x="197" y="1580"/>
                    <a:pt x="181" y="1612"/>
                  </a:cubicBezTo>
                  <a:cubicBezTo>
                    <a:pt x="176" y="1622"/>
                    <a:pt x="176" y="1639"/>
                    <a:pt x="176" y="1639"/>
                  </a:cubicBezTo>
                  <a:cubicBezTo>
                    <a:pt x="175" y="1645"/>
                    <a:pt x="165" y="1665"/>
                    <a:pt x="160" y="1675"/>
                  </a:cubicBezTo>
                  <a:cubicBezTo>
                    <a:pt x="155" y="1685"/>
                    <a:pt x="152" y="1689"/>
                    <a:pt x="147" y="1702"/>
                  </a:cubicBezTo>
                  <a:cubicBezTo>
                    <a:pt x="143" y="1731"/>
                    <a:pt x="146" y="1737"/>
                    <a:pt x="131" y="1756"/>
                  </a:cubicBezTo>
                  <a:cubicBezTo>
                    <a:pt x="129" y="1769"/>
                    <a:pt x="94" y="1804"/>
                    <a:pt x="71" y="1864"/>
                  </a:cubicBezTo>
                  <a:lnTo>
                    <a:pt x="58" y="1953"/>
                  </a:lnTo>
                  <a:lnTo>
                    <a:pt x="13" y="2031"/>
                  </a:lnTo>
                  <a:lnTo>
                    <a:pt x="0" y="212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7" name="Freeform 15"/>
            <p:cNvSpPr>
              <a:spLocks/>
            </p:cNvSpPr>
            <p:nvPr/>
          </p:nvSpPr>
          <p:spPr bwMode="auto">
            <a:xfrm>
              <a:off x="1678" y="2770"/>
              <a:ext cx="157" cy="1333"/>
            </a:xfrm>
            <a:custGeom>
              <a:avLst/>
              <a:gdLst>
                <a:gd name="T0" fmla="*/ 157 w 157"/>
                <a:gd name="T1" fmla="*/ 0 h 1333"/>
                <a:gd name="T2" fmla="*/ 23 w 157"/>
                <a:gd name="T3" fmla="*/ 1068 h 1333"/>
                <a:gd name="T4" fmla="*/ 21 w 157"/>
                <a:gd name="T5" fmla="*/ 1246 h 1333"/>
                <a:gd name="T6" fmla="*/ 3 w 157"/>
                <a:gd name="T7" fmla="*/ 1312 h 1333"/>
                <a:gd name="T8" fmla="*/ 3 w 157"/>
                <a:gd name="T9" fmla="*/ 1333 h 1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333"/>
                <a:gd name="T17" fmla="*/ 157 w 157"/>
                <a:gd name="T18" fmla="*/ 1333 h 1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333">
                  <a:moveTo>
                    <a:pt x="157" y="0"/>
                  </a:moveTo>
                  <a:lnTo>
                    <a:pt x="23" y="1068"/>
                  </a:lnTo>
                  <a:lnTo>
                    <a:pt x="21" y="1246"/>
                  </a:lnTo>
                  <a:cubicBezTo>
                    <a:pt x="5" y="1301"/>
                    <a:pt x="18" y="1254"/>
                    <a:pt x="3" y="1312"/>
                  </a:cubicBezTo>
                  <a:cubicBezTo>
                    <a:pt x="0" y="1324"/>
                    <a:pt x="3" y="1329"/>
                    <a:pt x="3" y="133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8" name="Freeform 16"/>
            <p:cNvSpPr>
              <a:spLocks/>
            </p:cNvSpPr>
            <p:nvPr/>
          </p:nvSpPr>
          <p:spPr bwMode="auto">
            <a:xfrm>
              <a:off x="1212" y="3541"/>
              <a:ext cx="1003" cy="248"/>
            </a:xfrm>
            <a:custGeom>
              <a:avLst/>
              <a:gdLst>
                <a:gd name="T0" fmla="*/ 1003 w 1003"/>
                <a:gd name="T1" fmla="*/ 242 h 248"/>
                <a:gd name="T2" fmla="*/ 935 w 1003"/>
                <a:gd name="T3" fmla="*/ 245 h 248"/>
                <a:gd name="T4" fmla="*/ 885 w 1003"/>
                <a:gd name="T5" fmla="*/ 219 h 248"/>
                <a:gd name="T6" fmla="*/ 804 w 1003"/>
                <a:gd name="T7" fmla="*/ 213 h 248"/>
                <a:gd name="T8" fmla="*/ 728 w 1003"/>
                <a:gd name="T9" fmla="*/ 200 h 248"/>
                <a:gd name="T10" fmla="*/ 647 w 1003"/>
                <a:gd name="T11" fmla="*/ 161 h 248"/>
                <a:gd name="T12" fmla="*/ 534 w 1003"/>
                <a:gd name="T13" fmla="*/ 148 h 248"/>
                <a:gd name="T14" fmla="*/ 393 w 1003"/>
                <a:gd name="T15" fmla="*/ 130 h 248"/>
                <a:gd name="T16" fmla="*/ 322 w 1003"/>
                <a:gd name="T17" fmla="*/ 101 h 248"/>
                <a:gd name="T18" fmla="*/ 278 w 1003"/>
                <a:gd name="T19" fmla="*/ 85 h 248"/>
                <a:gd name="T20" fmla="*/ 189 w 1003"/>
                <a:gd name="T21" fmla="*/ 1 h 248"/>
                <a:gd name="T22" fmla="*/ 144 w 1003"/>
                <a:gd name="T23" fmla="*/ 4 h 248"/>
                <a:gd name="T24" fmla="*/ 113 w 1003"/>
                <a:gd name="T25" fmla="*/ 41 h 248"/>
                <a:gd name="T26" fmla="*/ 71 w 1003"/>
                <a:gd name="T27" fmla="*/ 101 h 248"/>
                <a:gd name="T28" fmla="*/ 42 w 1003"/>
                <a:gd name="T29" fmla="*/ 124 h 248"/>
                <a:gd name="T30" fmla="*/ 11 w 1003"/>
                <a:gd name="T31" fmla="*/ 148 h 248"/>
                <a:gd name="T32" fmla="*/ 0 w 1003"/>
                <a:gd name="T33" fmla="*/ 19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3"/>
                <a:gd name="T52" fmla="*/ 0 h 248"/>
                <a:gd name="T53" fmla="*/ 1003 w 1003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3" h="248">
                  <a:moveTo>
                    <a:pt x="1003" y="242"/>
                  </a:moveTo>
                  <a:cubicBezTo>
                    <a:pt x="983" y="240"/>
                    <a:pt x="955" y="248"/>
                    <a:pt x="935" y="245"/>
                  </a:cubicBezTo>
                  <a:cubicBezTo>
                    <a:pt x="924" y="243"/>
                    <a:pt x="896" y="220"/>
                    <a:pt x="885" y="219"/>
                  </a:cubicBezTo>
                  <a:cubicBezTo>
                    <a:pt x="850" y="217"/>
                    <a:pt x="839" y="215"/>
                    <a:pt x="804" y="213"/>
                  </a:cubicBezTo>
                  <a:cubicBezTo>
                    <a:pt x="765" y="198"/>
                    <a:pt x="811" y="221"/>
                    <a:pt x="728" y="200"/>
                  </a:cubicBezTo>
                  <a:cubicBezTo>
                    <a:pt x="709" y="195"/>
                    <a:pt x="667" y="165"/>
                    <a:pt x="647" y="161"/>
                  </a:cubicBezTo>
                  <a:cubicBezTo>
                    <a:pt x="589" y="153"/>
                    <a:pt x="575" y="153"/>
                    <a:pt x="534" y="148"/>
                  </a:cubicBezTo>
                  <a:cubicBezTo>
                    <a:pt x="406" y="114"/>
                    <a:pt x="500" y="127"/>
                    <a:pt x="393" y="130"/>
                  </a:cubicBezTo>
                  <a:cubicBezTo>
                    <a:pt x="356" y="111"/>
                    <a:pt x="329" y="103"/>
                    <a:pt x="322" y="101"/>
                  </a:cubicBezTo>
                  <a:cubicBezTo>
                    <a:pt x="304" y="96"/>
                    <a:pt x="294" y="96"/>
                    <a:pt x="278" y="85"/>
                  </a:cubicBezTo>
                  <a:cubicBezTo>
                    <a:pt x="236" y="56"/>
                    <a:pt x="221" y="40"/>
                    <a:pt x="189" y="1"/>
                  </a:cubicBezTo>
                  <a:cubicBezTo>
                    <a:pt x="174" y="2"/>
                    <a:pt x="159" y="0"/>
                    <a:pt x="144" y="4"/>
                  </a:cubicBezTo>
                  <a:cubicBezTo>
                    <a:pt x="141" y="5"/>
                    <a:pt x="120" y="35"/>
                    <a:pt x="113" y="41"/>
                  </a:cubicBezTo>
                  <a:cubicBezTo>
                    <a:pt x="95" y="58"/>
                    <a:pt x="88" y="84"/>
                    <a:pt x="71" y="101"/>
                  </a:cubicBezTo>
                  <a:cubicBezTo>
                    <a:pt x="61" y="111"/>
                    <a:pt x="53" y="114"/>
                    <a:pt x="42" y="124"/>
                  </a:cubicBezTo>
                  <a:cubicBezTo>
                    <a:pt x="32" y="132"/>
                    <a:pt x="18" y="140"/>
                    <a:pt x="11" y="148"/>
                  </a:cubicBezTo>
                  <a:cubicBezTo>
                    <a:pt x="4" y="159"/>
                    <a:pt x="2" y="189"/>
                    <a:pt x="0" y="19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9" name="Freeform 17"/>
            <p:cNvSpPr>
              <a:spLocks/>
            </p:cNvSpPr>
            <p:nvPr/>
          </p:nvSpPr>
          <p:spPr bwMode="auto">
            <a:xfrm>
              <a:off x="2493" y="1183"/>
              <a:ext cx="437" cy="1443"/>
            </a:xfrm>
            <a:custGeom>
              <a:avLst/>
              <a:gdLst>
                <a:gd name="T0" fmla="*/ 0 w 437"/>
                <a:gd name="T1" fmla="*/ 55 h 1443"/>
                <a:gd name="T2" fmla="*/ 94 w 437"/>
                <a:gd name="T3" fmla="*/ 40 h 1443"/>
                <a:gd name="T4" fmla="*/ 144 w 437"/>
                <a:gd name="T5" fmla="*/ 19 h 1443"/>
                <a:gd name="T6" fmla="*/ 230 w 437"/>
                <a:gd name="T7" fmla="*/ 16 h 1443"/>
                <a:gd name="T8" fmla="*/ 332 w 437"/>
                <a:gd name="T9" fmla="*/ 29 h 1443"/>
                <a:gd name="T10" fmla="*/ 361 w 437"/>
                <a:gd name="T11" fmla="*/ 61 h 1443"/>
                <a:gd name="T12" fmla="*/ 387 w 437"/>
                <a:gd name="T13" fmla="*/ 152 h 1443"/>
                <a:gd name="T14" fmla="*/ 397 w 437"/>
                <a:gd name="T15" fmla="*/ 197 h 1443"/>
                <a:gd name="T16" fmla="*/ 416 w 437"/>
                <a:gd name="T17" fmla="*/ 220 h 1443"/>
                <a:gd name="T18" fmla="*/ 437 w 437"/>
                <a:gd name="T19" fmla="*/ 267 h 1443"/>
                <a:gd name="T20" fmla="*/ 416 w 437"/>
                <a:gd name="T21" fmla="*/ 296 h 1443"/>
                <a:gd name="T22" fmla="*/ 426 w 437"/>
                <a:gd name="T23" fmla="*/ 388 h 1443"/>
                <a:gd name="T24" fmla="*/ 429 w 437"/>
                <a:gd name="T25" fmla="*/ 438 h 1443"/>
                <a:gd name="T26" fmla="*/ 432 w 437"/>
                <a:gd name="T27" fmla="*/ 480 h 1443"/>
                <a:gd name="T28" fmla="*/ 411 w 437"/>
                <a:gd name="T29" fmla="*/ 545 h 1443"/>
                <a:gd name="T30" fmla="*/ 371 w 437"/>
                <a:gd name="T31" fmla="*/ 600 h 1443"/>
                <a:gd name="T32" fmla="*/ 371 w 437"/>
                <a:gd name="T33" fmla="*/ 634 h 1443"/>
                <a:gd name="T34" fmla="*/ 332 w 437"/>
                <a:gd name="T35" fmla="*/ 828 h 1443"/>
                <a:gd name="T36" fmla="*/ 329 w 437"/>
                <a:gd name="T37" fmla="*/ 893 h 1443"/>
                <a:gd name="T38" fmla="*/ 314 w 437"/>
                <a:gd name="T39" fmla="*/ 951 h 1443"/>
                <a:gd name="T40" fmla="*/ 308 w 437"/>
                <a:gd name="T41" fmla="*/ 967 h 1443"/>
                <a:gd name="T42" fmla="*/ 298 w 437"/>
                <a:gd name="T43" fmla="*/ 1063 h 1443"/>
                <a:gd name="T44" fmla="*/ 285 w 437"/>
                <a:gd name="T45" fmla="*/ 1124 h 1443"/>
                <a:gd name="T46" fmla="*/ 259 w 437"/>
                <a:gd name="T47" fmla="*/ 1223 h 1443"/>
                <a:gd name="T48" fmla="*/ 256 w 437"/>
                <a:gd name="T49" fmla="*/ 1289 h 1443"/>
                <a:gd name="T50" fmla="*/ 243 w 437"/>
                <a:gd name="T51" fmla="*/ 1443 h 14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7"/>
                <a:gd name="T79" fmla="*/ 0 h 1443"/>
                <a:gd name="T80" fmla="*/ 437 w 437"/>
                <a:gd name="T81" fmla="*/ 1443 h 14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7" h="1443">
                  <a:moveTo>
                    <a:pt x="0" y="55"/>
                  </a:moveTo>
                  <a:cubicBezTo>
                    <a:pt x="35" y="51"/>
                    <a:pt x="59" y="44"/>
                    <a:pt x="94" y="40"/>
                  </a:cubicBezTo>
                  <a:cubicBezTo>
                    <a:pt x="111" y="30"/>
                    <a:pt x="125" y="24"/>
                    <a:pt x="144" y="19"/>
                  </a:cubicBezTo>
                  <a:cubicBezTo>
                    <a:pt x="168" y="0"/>
                    <a:pt x="202" y="11"/>
                    <a:pt x="230" y="16"/>
                  </a:cubicBezTo>
                  <a:cubicBezTo>
                    <a:pt x="264" y="29"/>
                    <a:pt x="303" y="6"/>
                    <a:pt x="332" y="29"/>
                  </a:cubicBezTo>
                  <a:cubicBezTo>
                    <a:pt x="343" y="52"/>
                    <a:pt x="341" y="50"/>
                    <a:pt x="361" y="61"/>
                  </a:cubicBezTo>
                  <a:cubicBezTo>
                    <a:pt x="367" y="91"/>
                    <a:pt x="378" y="122"/>
                    <a:pt x="387" y="152"/>
                  </a:cubicBezTo>
                  <a:cubicBezTo>
                    <a:pt x="389" y="165"/>
                    <a:pt x="391" y="185"/>
                    <a:pt x="397" y="197"/>
                  </a:cubicBezTo>
                  <a:cubicBezTo>
                    <a:pt x="401" y="205"/>
                    <a:pt x="411" y="211"/>
                    <a:pt x="416" y="220"/>
                  </a:cubicBezTo>
                  <a:cubicBezTo>
                    <a:pt x="418" y="239"/>
                    <a:pt x="434" y="250"/>
                    <a:pt x="437" y="267"/>
                  </a:cubicBezTo>
                  <a:cubicBezTo>
                    <a:pt x="430" y="281"/>
                    <a:pt x="417" y="276"/>
                    <a:pt x="416" y="296"/>
                  </a:cubicBezTo>
                  <a:cubicBezTo>
                    <a:pt x="416" y="317"/>
                    <a:pt x="424" y="364"/>
                    <a:pt x="426" y="388"/>
                  </a:cubicBezTo>
                  <a:cubicBezTo>
                    <a:pt x="427" y="405"/>
                    <a:pt x="425" y="422"/>
                    <a:pt x="429" y="438"/>
                  </a:cubicBezTo>
                  <a:cubicBezTo>
                    <a:pt x="429" y="452"/>
                    <a:pt x="435" y="462"/>
                    <a:pt x="432" y="480"/>
                  </a:cubicBezTo>
                  <a:cubicBezTo>
                    <a:pt x="429" y="501"/>
                    <a:pt x="418" y="525"/>
                    <a:pt x="411" y="545"/>
                  </a:cubicBezTo>
                  <a:cubicBezTo>
                    <a:pt x="404" y="563"/>
                    <a:pt x="375" y="578"/>
                    <a:pt x="371" y="600"/>
                  </a:cubicBezTo>
                  <a:cubicBezTo>
                    <a:pt x="369" y="611"/>
                    <a:pt x="371" y="623"/>
                    <a:pt x="371" y="634"/>
                  </a:cubicBezTo>
                  <a:cubicBezTo>
                    <a:pt x="361" y="703"/>
                    <a:pt x="348" y="760"/>
                    <a:pt x="332" y="828"/>
                  </a:cubicBezTo>
                  <a:cubicBezTo>
                    <a:pt x="340" y="843"/>
                    <a:pt x="331" y="884"/>
                    <a:pt x="329" y="893"/>
                  </a:cubicBezTo>
                  <a:cubicBezTo>
                    <a:pt x="321" y="923"/>
                    <a:pt x="317" y="920"/>
                    <a:pt x="314" y="951"/>
                  </a:cubicBezTo>
                  <a:cubicBezTo>
                    <a:pt x="313" y="957"/>
                    <a:pt x="310" y="962"/>
                    <a:pt x="308" y="967"/>
                  </a:cubicBezTo>
                  <a:cubicBezTo>
                    <a:pt x="304" y="999"/>
                    <a:pt x="303" y="1031"/>
                    <a:pt x="298" y="1063"/>
                  </a:cubicBezTo>
                  <a:cubicBezTo>
                    <a:pt x="296" y="1076"/>
                    <a:pt x="285" y="1124"/>
                    <a:pt x="285" y="1124"/>
                  </a:cubicBezTo>
                  <a:cubicBezTo>
                    <a:pt x="283" y="1150"/>
                    <a:pt x="275" y="1186"/>
                    <a:pt x="259" y="1223"/>
                  </a:cubicBezTo>
                  <a:cubicBezTo>
                    <a:pt x="254" y="1246"/>
                    <a:pt x="259" y="1252"/>
                    <a:pt x="256" y="1289"/>
                  </a:cubicBezTo>
                  <a:cubicBezTo>
                    <a:pt x="253" y="1326"/>
                    <a:pt x="246" y="1411"/>
                    <a:pt x="243" y="144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0" name="Freeform 18"/>
            <p:cNvSpPr>
              <a:spLocks/>
            </p:cNvSpPr>
            <p:nvPr/>
          </p:nvSpPr>
          <p:spPr bwMode="auto">
            <a:xfrm>
              <a:off x="2595" y="1435"/>
              <a:ext cx="400" cy="1199"/>
            </a:xfrm>
            <a:custGeom>
              <a:avLst/>
              <a:gdLst>
                <a:gd name="T0" fmla="*/ 0 w 400"/>
                <a:gd name="T1" fmla="*/ 0 h 1199"/>
                <a:gd name="T2" fmla="*/ 13 w 400"/>
                <a:gd name="T3" fmla="*/ 36 h 1199"/>
                <a:gd name="T4" fmla="*/ 34 w 400"/>
                <a:gd name="T5" fmla="*/ 42 h 1199"/>
                <a:gd name="T6" fmla="*/ 151 w 400"/>
                <a:gd name="T7" fmla="*/ 21 h 1199"/>
                <a:gd name="T8" fmla="*/ 290 w 400"/>
                <a:gd name="T9" fmla="*/ 10 h 1199"/>
                <a:gd name="T10" fmla="*/ 261 w 400"/>
                <a:gd name="T11" fmla="*/ 31 h 1199"/>
                <a:gd name="T12" fmla="*/ 248 w 400"/>
                <a:gd name="T13" fmla="*/ 70 h 1199"/>
                <a:gd name="T14" fmla="*/ 243 w 400"/>
                <a:gd name="T15" fmla="*/ 107 h 1199"/>
                <a:gd name="T16" fmla="*/ 227 w 400"/>
                <a:gd name="T17" fmla="*/ 241 h 1199"/>
                <a:gd name="T18" fmla="*/ 204 w 400"/>
                <a:gd name="T19" fmla="*/ 338 h 1199"/>
                <a:gd name="T20" fmla="*/ 167 w 400"/>
                <a:gd name="T21" fmla="*/ 447 h 1199"/>
                <a:gd name="T22" fmla="*/ 149 w 400"/>
                <a:gd name="T23" fmla="*/ 497 h 1199"/>
                <a:gd name="T24" fmla="*/ 138 w 400"/>
                <a:gd name="T25" fmla="*/ 526 h 1199"/>
                <a:gd name="T26" fmla="*/ 115 w 400"/>
                <a:gd name="T27" fmla="*/ 646 h 1199"/>
                <a:gd name="T28" fmla="*/ 78 w 400"/>
                <a:gd name="T29" fmla="*/ 743 h 1199"/>
                <a:gd name="T30" fmla="*/ 60 w 400"/>
                <a:gd name="T31" fmla="*/ 801 h 1199"/>
                <a:gd name="T32" fmla="*/ 68 w 400"/>
                <a:gd name="T33" fmla="*/ 859 h 1199"/>
                <a:gd name="T34" fmla="*/ 81 w 400"/>
                <a:gd name="T35" fmla="*/ 890 h 1199"/>
                <a:gd name="T36" fmla="*/ 110 w 400"/>
                <a:gd name="T37" fmla="*/ 927 h 1199"/>
                <a:gd name="T38" fmla="*/ 149 w 400"/>
                <a:gd name="T39" fmla="*/ 958 h 1199"/>
                <a:gd name="T40" fmla="*/ 178 w 400"/>
                <a:gd name="T41" fmla="*/ 974 h 1199"/>
                <a:gd name="T42" fmla="*/ 204 w 400"/>
                <a:gd name="T43" fmla="*/ 995 h 1199"/>
                <a:gd name="T44" fmla="*/ 225 w 400"/>
                <a:gd name="T45" fmla="*/ 1029 h 1199"/>
                <a:gd name="T46" fmla="*/ 288 w 400"/>
                <a:gd name="T47" fmla="*/ 1058 h 1199"/>
                <a:gd name="T48" fmla="*/ 348 w 400"/>
                <a:gd name="T49" fmla="*/ 1133 h 1199"/>
                <a:gd name="T50" fmla="*/ 400 w 400"/>
                <a:gd name="T51" fmla="*/ 1199 h 1199"/>
                <a:gd name="T52" fmla="*/ 376 w 400"/>
                <a:gd name="T53" fmla="*/ 1179 h 11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0"/>
                <a:gd name="T82" fmla="*/ 0 h 1199"/>
                <a:gd name="T83" fmla="*/ 400 w 400"/>
                <a:gd name="T84" fmla="*/ 1199 h 11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0" h="1199">
                  <a:moveTo>
                    <a:pt x="0" y="0"/>
                  </a:moveTo>
                  <a:cubicBezTo>
                    <a:pt x="8" y="9"/>
                    <a:pt x="11" y="34"/>
                    <a:pt x="13" y="36"/>
                  </a:cubicBezTo>
                  <a:cubicBezTo>
                    <a:pt x="18" y="41"/>
                    <a:pt x="34" y="42"/>
                    <a:pt x="34" y="42"/>
                  </a:cubicBezTo>
                  <a:cubicBezTo>
                    <a:pt x="74" y="33"/>
                    <a:pt x="114" y="39"/>
                    <a:pt x="151" y="21"/>
                  </a:cubicBezTo>
                  <a:cubicBezTo>
                    <a:pt x="190" y="22"/>
                    <a:pt x="243" y="29"/>
                    <a:pt x="290" y="10"/>
                  </a:cubicBezTo>
                  <a:cubicBezTo>
                    <a:pt x="294" y="10"/>
                    <a:pt x="263" y="28"/>
                    <a:pt x="261" y="31"/>
                  </a:cubicBezTo>
                  <a:cubicBezTo>
                    <a:pt x="249" y="58"/>
                    <a:pt x="266" y="55"/>
                    <a:pt x="248" y="70"/>
                  </a:cubicBezTo>
                  <a:cubicBezTo>
                    <a:pt x="249" y="75"/>
                    <a:pt x="243" y="107"/>
                    <a:pt x="243" y="107"/>
                  </a:cubicBezTo>
                  <a:cubicBezTo>
                    <a:pt x="250" y="150"/>
                    <a:pt x="240" y="200"/>
                    <a:pt x="227" y="241"/>
                  </a:cubicBezTo>
                  <a:cubicBezTo>
                    <a:pt x="224" y="280"/>
                    <a:pt x="212" y="301"/>
                    <a:pt x="204" y="338"/>
                  </a:cubicBezTo>
                  <a:cubicBezTo>
                    <a:pt x="200" y="376"/>
                    <a:pt x="192" y="416"/>
                    <a:pt x="167" y="447"/>
                  </a:cubicBezTo>
                  <a:cubicBezTo>
                    <a:pt x="162" y="465"/>
                    <a:pt x="157" y="480"/>
                    <a:pt x="149" y="497"/>
                  </a:cubicBezTo>
                  <a:cubicBezTo>
                    <a:pt x="145" y="506"/>
                    <a:pt x="138" y="526"/>
                    <a:pt x="138" y="526"/>
                  </a:cubicBezTo>
                  <a:cubicBezTo>
                    <a:pt x="137" y="547"/>
                    <a:pt x="144" y="602"/>
                    <a:pt x="115" y="646"/>
                  </a:cubicBezTo>
                  <a:cubicBezTo>
                    <a:pt x="109" y="675"/>
                    <a:pt x="93" y="719"/>
                    <a:pt x="78" y="743"/>
                  </a:cubicBezTo>
                  <a:cubicBezTo>
                    <a:pt x="69" y="769"/>
                    <a:pt x="62" y="782"/>
                    <a:pt x="60" y="801"/>
                  </a:cubicBezTo>
                  <a:cubicBezTo>
                    <a:pt x="58" y="820"/>
                    <a:pt x="65" y="844"/>
                    <a:pt x="68" y="859"/>
                  </a:cubicBezTo>
                  <a:cubicBezTo>
                    <a:pt x="69" y="869"/>
                    <a:pt x="81" y="890"/>
                    <a:pt x="81" y="890"/>
                  </a:cubicBezTo>
                  <a:cubicBezTo>
                    <a:pt x="88" y="901"/>
                    <a:pt x="98" y="915"/>
                    <a:pt x="110" y="927"/>
                  </a:cubicBezTo>
                  <a:cubicBezTo>
                    <a:pt x="125" y="939"/>
                    <a:pt x="130" y="954"/>
                    <a:pt x="149" y="958"/>
                  </a:cubicBezTo>
                  <a:cubicBezTo>
                    <a:pt x="165" y="966"/>
                    <a:pt x="169" y="963"/>
                    <a:pt x="178" y="974"/>
                  </a:cubicBezTo>
                  <a:cubicBezTo>
                    <a:pt x="184" y="981"/>
                    <a:pt x="204" y="995"/>
                    <a:pt x="204" y="995"/>
                  </a:cubicBezTo>
                  <a:cubicBezTo>
                    <a:pt x="207" y="1009"/>
                    <a:pt x="209" y="1025"/>
                    <a:pt x="225" y="1029"/>
                  </a:cubicBezTo>
                  <a:cubicBezTo>
                    <a:pt x="238" y="1033"/>
                    <a:pt x="278" y="1064"/>
                    <a:pt x="288" y="1058"/>
                  </a:cubicBezTo>
                  <a:cubicBezTo>
                    <a:pt x="303" y="1089"/>
                    <a:pt x="319" y="1114"/>
                    <a:pt x="348" y="1133"/>
                  </a:cubicBezTo>
                  <a:cubicBezTo>
                    <a:pt x="365" y="1157"/>
                    <a:pt x="395" y="1191"/>
                    <a:pt x="400" y="1199"/>
                  </a:cubicBezTo>
                  <a:lnTo>
                    <a:pt x="376" y="117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1" name="Freeform 19"/>
            <p:cNvSpPr>
              <a:spLocks/>
            </p:cNvSpPr>
            <p:nvPr/>
          </p:nvSpPr>
          <p:spPr bwMode="auto">
            <a:xfrm>
              <a:off x="2803" y="2181"/>
              <a:ext cx="1436" cy="890"/>
            </a:xfrm>
            <a:custGeom>
              <a:avLst/>
              <a:gdLst>
                <a:gd name="T0" fmla="*/ 4 w 1436"/>
                <a:gd name="T1" fmla="*/ 0 h 890"/>
                <a:gd name="T2" fmla="*/ 17 w 1436"/>
                <a:gd name="T3" fmla="*/ 29 h 890"/>
                <a:gd name="T4" fmla="*/ 72 w 1436"/>
                <a:gd name="T5" fmla="*/ 139 h 890"/>
                <a:gd name="T6" fmla="*/ 82 w 1436"/>
                <a:gd name="T7" fmla="*/ 168 h 890"/>
                <a:gd name="T8" fmla="*/ 106 w 1436"/>
                <a:gd name="T9" fmla="*/ 238 h 890"/>
                <a:gd name="T10" fmla="*/ 122 w 1436"/>
                <a:gd name="T11" fmla="*/ 264 h 890"/>
                <a:gd name="T12" fmla="*/ 142 w 1436"/>
                <a:gd name="T13" fmla="*/ 304 h 890"/>
                <a:gd name="T14" fmla="*/ 208 w 1436"/>
                <a:gd name="T15" fmla="*/ 395 h 890"/>
                <a:gd name="T16" fmla="*/ 252 w 1436"/>
                <a:gd name="T17" fmla="*/ 421 h 890"/>
                <a:gd name="T18" fmla="*/ 284 w 1436"/>
                <a:gd name="T19" fmla="*/ 442 h 890"/>
                <a:gd name="T20" fmla="*/ 305 w 1436"/>
                <a:gd name="T21" fmla="*/ 490 h 890"/>
                <a:gd name="T22" fmla="*/ 320 w 1436"/>
                <a:gd name="T23" fmla="*/ 542 h 890"/>
                <a:gd name="T24" fmla="*/ 355 w 1436"/>
                <a:gd name="T25" fmla="*/ 618 h 890"/>
                <a:gd name="T26" fmla="*/ 365 w 1436"/>
                <a:gd name="T27" fmla="*/ 665 h 890"/>
                <a:gd name="T28" fmla="*/ 436 w 1436"/>
                <a:gd name="T29" fmla="*/ 675 h 890"/>
                <a:gd name="T30" fmla="*/ 509 w 1436"/>
                <a:gd name="T31" fmla="*/ 683 h 890"/>
                <a:gd name="T32" fmla="*/ 546 w 1436"/>
                <a:gd name="T33" fmla="*/ 715 h 890"/>
                <a:gd name="T34" fmla="*/ 608 w 1436"/>
                <a:gd name="T35" fmla="*/ 715 h 890"/>
                <a:gd name="T36" fmla="*/ 632 w 1436"/>
                <a:gd name="T37" fmla="*/ 730 h 890"/>
                <a:gd name="T38" fmla="*/ 658 w 1436"/>
                <a:gd name="T39" fmla="*/ 728 h 890"/>
                <a:gd name="T40" fmla="*/ 674 w 1436"/>
                <a:gd name="T41" fmla="*/ 744 h 890"/>
                <a:gd name="T42" fmla="*/ 703 w 1436"/>
                <a:gd name="T43" fmla="*/ 738 h 890"/>
                <a:gd name="T44" fmla="*/ 768 w 1436"/>
                <a:gd name="T45" fmla="*/ 775 h 890"/>
                <a:gd name="T46" fmla="*/ 789 w 1436"/>
                <a:gd name="T47" fmla="*/ 785 h 890"/>
                <a:gd name="T48" fmla="*/ 823 w 1436"/>
                <a:gd name="T49" fmla="*/ 788 h 890"/>
                <a:gd name="T50" fmla="*/ 865 w 1436"/>
                <a:gd name="T51" fmla="*/ 809 h 890"/>
                <a:gd name="T52" fmla="*/ 899 w 1436"/>
                <a:gd name="T53" fmla="*/ 804 h 890"/>
                <a:gd name="T54" fmla="*/ 928 w 1436"/>
                <a:gd name="T55" fmla="*/ 783 h 890"/>
                <a:gd name="T56" fmla="*/ 954 w 1436"/>
                <a:gd name="T57" fmla="*/ 770 h 890"/>
                <a:gd name="T58" fmla="*/ 1017 w 1436"/>
                <a:gd name="T59" fmla="*/ 819 h 890"/>
                <a:gd name="T60" fmla="*/ 1093 w 1436"/>
                <a:gd name="T61" fmla="*/ 830 h 890"/>
                <a:gd name="T62" fmla="*/ 1132 w 1436"/>
                <a:gd name="T63" fmla="*/ 833 h 890"/>
                <a:gd name="T64" fmla="*/ 1150 w 1436"/>
                <a:gd name="T65" fmla="*/ 848 h 890"/>
                <a:gd name="T66" fmla="*/ 1171 w 1436"/>
                <a:gd name="T67" fmla="*/ 846 h 890"/>
                <a:gd name="T68" fmla="*/ 1195 w 1436"/>
                <a:gd name="T69" fmla="*/ 864 h 890"/>
                <a:gd name="T70" fmla="*/ 1315 w 1436"/>
                <a:gd name="T71" fmla="*/ 848 h 890"/>
                <a:gd name="T72" fmla="*/ 1397 w 1436"/>
                <a:gd name="T73" fmla="*/ 874 h 890"/>
                <a:gd name="T74" fmla="*/ 1404 w 1436"/>
                <a:gd name="T75" fmla="*/ 888 h 890"/>
                <a:gd name="T76" fmla="*/ 1436 w 1436"/>
                <a:gd name="T77" fmla="*/ 885 h 8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36"/>
                <a:gd name="T118" fmla="*/ 0 h 890"/>
                <a:gd name="T119" fmla="*/ 1436 w 1436"/>
                <a:gd name="T120" fmla="*/ 890 h 8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36" h="890">
                  <a:moveTo>
                    <a:pt x="4" y="0"/>
                  </a:moveTo>
                  <a:cubicBezTo>
                    <a:pt x="14" y="10"/>
                    <a:pt x="13" y="16"/>
                    <a:pt x="17" y="29"/>
                  </a:cubicBezTo>
                  <a:cubicBezTo>
                    <a:pt x="19" y="128"/>
                    <a:pt x="0" y="129"/>
                    <a:pt x="72" y="139"/>
                  </a:cubicBezTo>
                  <a:cubicBezTo>
                    <a:pt x="74" y="150"/>
                    <a:pt x="79" y="158"/>
                    <a:pt x="82" y="168"/>
                  </a:cubicBezTo>
                  <a:cubicBezTo>
                    <a:pt x="86" y="199"/>
                    <a:pt x="91" y="212"/>
                    <a:pt x="106" y="238"/>
                  </a:cubicBezTo>
                  <a:cubicBezTo>
                    <a:pt x="122" y="265"/>
                    <a:pt x="108" y="253"/>
                    <a:pt x="122" y="264"/>
                  </a:cubicBezTo>
                  <a:cubicBezTo>
                    <a:pt x="129" y="279"/>
                    <a:pt x="131" y="291"/>
                    <a:pt x="142" y="304"/>
                  </a:cubicBezTo>
                  <a:cubicBezTo>
                    <a:pt x="152" y="338"/>
                    <a:pt x="174" y="380"/>
                    <a:pt x="208" y="395"/>
                  </a:cubicBezTo>
                  <a:cubicBezTo>
                    <a:pt x="220" y="409"/>
                    <a:pt x="235" y="418"/>
                    <a:pt x="252" y="421"/>
                  </a:cubicBezTo>
                  <a:cubicBezTo>
                    <a:pt x="266" y="428"/>
                    <a:pt x="276" y="432"/>
                    <a:pt x="284" y="442"/>
                  </a:cubicBezTo>
                  <a:cubicBezTo>
                    <a:pt x="294" y="453"/>
                    <a:pt x="299" y="473"/>
                    <a:pt x="305" y="490"/>
                  </a:cubicBezTo>
                  <a:cubicBezTo>
                    <a:pt x="317" y="532"/>
                    <a:pt x="314" y="516"/>
                    <a:pt x="320" y="542"/>
                  </a:cubicBezTo>
                  <a:cubicBezTo>
                    <a:pt x="326" y="569"/>
                    <a:pt x="342" y="594"/>
                    <a:pt x="355" y="618"/>
                  </a:cubicBezTo>
                  <a:cubicBezTo>
                    <a:pt x="365" y="639"/>
                    <a:pt x="351" y="656"/>
                    <a:pt x="365" y="665"/>
                  </a:cubicBezTo>
                  <a:cubicBezTo>
                    <a:pt x="383" y="667"/>
                    <a:pt x="436" y="675"/>
                    <a:pt x="436" y="675"/>
                  </a:cubicBezTo>
                  <a:cubicBezTo>
                    <a:pt x="470" y="696"/>
                    <a:pt x="456" y="680"/>
                    <a:pt x="509" y="683"/>
                  </a:cubicBezTo>
                  <a:cubicBezTo>
                    <a:pt x="528" y="687"/>
                    <a:pt x="530" y="710"/>
                    <a:pt x="546" y="715"/>
                  </a:cubicBezTo>
                  <a:cubicBezTo>
                    <a:pt x="562" y="720"/>
                    <a:pt x="594" y="713"/>
                    <a:pt x="608" y="715"/>
                  </a:cubicBezTo>
                  <a:cubicBezTo>
                    <a:pt x="623" y="722"/>
                    <a:pt x="615" y="725"/>
                    <a:pt x="632" y="730"/>
                  </a:cubicBezTo>
                  <a:cubicBezTo>
                    <a:pt x="635" y="728"/>
                    <a:pt x="655" y="727"/>
                    <a:pt x="658" y="728"/>
                  </a:cubicBezTo>
                  <a:cubicBezTo>
                    <a:pt x="665" y="731"/>
                    <a:pt x="666" y="744"/>
                    <a:pt x="674" y="744"/>
                  </a:cubicBezTo>
                  <a:cubicBezTo>
                    <a:pt x="687" y="745"/>
                    <a:pt x="690" y="737"/>
                    <a:pt x="703" y="738"/>
                  </a:cubicBezTo>
                  <a:cubicBezTo>
                    <a:pt x="723" y="752"/>
                    <a:pt x="743" y="770"/>
                    <a:pt x="768" y="775"/>
                  </a:cubicBezTo>
                  <a:cubicBezTo>
                    <a:pt x="775" y="778"/>
                    <a:pt x="781" y="784"/>
                    <a:pt x="789" y="785"/>
                  </a:cubicBezTo>
                  <a:cubicBezTo>
                    <a:pt x="800" y="786"/>
                    <a:pt x="812" y="784"/>
                    <a:pt x="823" y="788"/>
                  </a:cubicBezTo>
                  <a:cubicBezTo>
                    <a:pt x="836" y="792"/>
                    <a:pt x="857" y="804"/>
                    <a:pt x="865" y="809"/>
                  </a:cubicBezTo>
                  <a:cubicBezTo>
                    <a:pt x="878" y="812"/>
                    <a:pt x="889" y="806"/>
                    <a:pt x="899" y="804"/>
                  </a:cubicBezTo>
                  <a:cubicBezTo>
                    <a:pt x="907" y="801"/>
                    <a:pt x="919" y="785"/>
                    <a:pt x="928" y="783"/>
                  </a:cubicBezTo>
                  <a:cubicBezTo>
                    <a:pt x="940" y="773"/>
                    <a:pt x="939" y="775"/>
                    <a:pt x="954" y="770"/>
                  </a:cubicBezTo>
                  <a:cubicBezTo>
                    <a:pt x="979" y="777"/>
                    <a:pt x="992" y="814"/>
                    <a:pt x="1017" y="819"/>
                  </a:cubicBezTo>
                  <a:cubicBezTo>
                    <a:pt x="1045" y="825"/>
                    <a:pt x="1048" y="828"/>
                    <a:pt x="1093" y="830"/>
                  </a:cubicBezTo>
                  <a:cubicBezTo>
                    <a:pt x="1110" y="831"/>
                    <a:pt x="1119" y="830"/>
                    <a:pt x="1132" y="833"/>
                  </a:cubicBezTo>
                  <a:cubicBezTo>
                    <a:pt x="1141" y="836"/>
                    <a:pt x="1144" y="846"/>
                    <a:pt x="1150" y="848"/>
                  </a:cubicBezTo>
                  <a:cubicBezTo>
                    <a:pt x="1156" y="850"/>
                    <a:pt x="1164" y="843"/>
                    <a:pt x="1171" y="846"/>
                  </a:cubicBezTo>
                  <a:cubicBezTo>
                    <a:pt x="1177" y="851"/>
                    <a:pt x="1195" y="864"/>
                    <a:pt x="1195" y="864"/>
                  </a:cubicBezTo>
                  <a:cubicBezTo>
                    <a:pt x="1269" y="860"/>
                    <a:pt x="1245" y="846"/>
                    <a:pt x="1315" y="848"/>
                  </a:cubicBezTo>
                  <a:cubicBezTo>
                    <a:pt x="1335" y="857"/>
                    <a:pt x="1376" y="868"/>
                    <a:pt x="1397" y="874"/>
                  </a:cubicBezTo>
                  <a:cubicBezTo>
                    <a:pt x="1415" y="881"/>
                    <a:pt x="1398" y="886"/>
                    <a:pt x="1404" y="888"/>
                  </a:cubicBezTo>
                  <a:cubicBezTo>
                    <a:pt x="1410" y="890"/>
                    <a:pt x="1429" y="886"/>
                    <a:pt x="1436" y="88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2" name="Freeform 20"/>
            <p:cNvSpPr>
              <a:spLocks/>
            </p:cNvSpPr>
            <p:nvPr/>
          </p:nvSpPr>
          <p:spPr bwMode="auto">
            <a:xfrm>
              <a:off x="3343" y="2893"/>
              <a:ext cx="642" cy="196"/>
            </a:xfrm>
            <a:custGeom>
              <a:avLst/>
              <a:gdLst>
                <a:gd name="T0" fmla="*/ 0 w 642"/>
                <a:gd name="T1" fmla="*/ 0 h 196"/>
                <a:gd name="T2" fmla="*/ 61 w 642"/>
                <a:gd name="T3" fmla="*/ 63 h 196"/>
                <a:gd name="T4" fmla="*/ 87 w 642"/>
                <a:gd name="T5" fmla="*/ 68 h 196"/>
                <a:gd name="T6" fmla="*/ 103 w 642"/>
                <a:gd name="T7" fmla="*/ 84 h 196"/>
                <a:gd name="T8" fmla="*/ 171 w 642"/>
                <a:gd name="T9" fmla="*/ 68 h 196"/>
                <a:gd name="T10" fmla="*/ 239 w 642"/>
                <a:gd name="T11" fmla="*/ 105 h 196"/>
                <a:gd name="T12" fmla="*/ 322 w 642"/>
                <a:gd name="T13" fmla="*/ 110 h 196"/>
                <a:gd name="T14" fmla="*/ 356 w 642"/>
                <a:gd name="T15" fmla="*/ 176 h 196"/>
                <a:gd name="T16" fmla="*/ 404 w 642"/>
                <a:gd name="T17" fmla="*/ 196 h 196"/>
                <a:gd name="T18" fmla="*/ 456 w 642"/>
                <a:gd name="T19" fmla="*/ 183 h 196"/>
                <a:gd name="T20" fmla="*/ 514 w 642"/>
                <a:gd name="T21" fmla="*/ 178 h 196"/>
                <a:gd name="T22" fmla="*/ 563 w 642"/>
                <a:gd name="T23" fmla="*/ 147 h 196"/>
                <a:gd name="T24" fmla="*/ 603 w 642"/>
                <a:gd name="T25" fmla="*/ 165 h 196"/>
                <a:gd name="T26" fmla="*/ 634 w 642"/>
                <a:gd name="T27" fmla="*/ 170 h 196"/>
                <a:gd name="T28" fmla="*/ 642 w 642"/>
                <a:gd name="T29" fmla="*/ 144 h 196"/>
                <a:gd name="T30" fmla="*/ 626 w 642"/>
                <a:gd name="T31" fmla="*/ 129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2"/>
                <a:gd name="T49" fmla="*/ 0 h 196"/>
                <a:gd name="T50" fmla="*/ 642 w 642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2" h="196">
                  <a:moveTo>
                    <a:pt x="0" y="0"/>
                  </a:moveTo>
                  <a:cubicBezTo>
                    <a:pt x="14" y="38"/>
                    <a:pt x="15" y="57"/>
                    <a:pt x="61" y="63"/>
                  </a:cubicBezTo>
                  <a:cubicBezTo>
                    <a:pt x="69" y="66"/>
                    <a:pt x="79" y="64"/>
                    <a:pt x="87" y="68"/>
                  </a:cubicBezTo>
                  <a:cubicBezTo>
                    <a:pt x="94" y="72"/>
                    <a:pt x="103" y="84"/>
                    <a:pt x="103" y="84"/>
                  </a:cubicBezTo>
                  <a:cubicBezTo>
                    <a:pt x="134" y="76"/>
                    <a:pt x="139" y="65"/>
                    <a:pt x="171" y="68"/>
                  </a:cubicBezTo>
                  <a:cubicBezTo>
                    <a:pt x="194" y="71"/>
                    <a:pt x="214" y="98"/>
                    <a:pt x="239" y="105"/>
                  </a:cubicBezTo>
                  <a:cubicBezTo>
                    <a:pt x="264" y="112"/>
                    <a:pt x="303" y="98"/>
                    <a:pt x="322" y="110"/>
                  </a:cubicBezTo>
                  <a:cubicBezTo>
                    <a:pt x="334" y="132"/>
                    <a:pt x="331" y="165"/>
                    <a:pt x="356" y="176"/>
                  </a:cubicBezTo>
                  <a:cubicBezTo>
                    <a:pt x="369" y="191"/>
                    <a:pt x="385" y="193"/>
                    <a:pt x="404" y="196"/>
                  </a:cubicBezTo>
                  <a:cubicBezTo>
                    <a:pt x="426" y="192"/>
                    <a:pt x="435" y="189"/>
                    <a:pt x="456" y="183"/>
                  </a:cubicBezTo>
                  <a:cubicBezTo>
                    <a:pt x="476" y="170"/>
                    <a:pt x="491" y="185"/>
                    <a:pt x="514" y="178"/>
                  </a:cubicBezTo>
                  <a:cubicBezTo>
                    <a:pt x="523" y="166"/>
                    <a:pt x="549" y="151"/>
                    <a:pt x="563" y="147"/>
                  </a:cubicBezTo>
                  <a:cubicBezTo>
                    <a:pt x="580" y="150"/>
                    <a:pt x="586" y="160"/>
                    <a:pt x="603" y="165"/>
                  </a:cubicBezTo>
                  <a:cubicBezTo>
                    <a:pt x="604" y="165"/>
                    <a:pt x="630" y="174"/>
                    <a:pt x="634" y="170"/>
                  </a:cubicBezTo>
                  <a:cubicBezTo>
                    <a:pt x="637" y="167"/>
                    <a:pt x="642" y="144"/>
                    <a:pt x="642" y="144"/>
                  </a:cubicBezTo>
                  <a:lnTo>
                    <a:pt x="626" y="12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3" name="Freeform 21"/>
            <p:cNvSpPr>
              <a:spLocks/>
            </p:cNvSpPr>
            <p:nvPr/>
          </p:nvSpPr>
          <p:spPr bwMode="auto">
            <a:xfrm>
              <a:off x="3786" y="3079"/>
              <a:ext cx="416" cy="136"/>
            </a:xfrm>
            <a:custGeom>
              <a:avLst/>
              <a:gdLst>
                <a:gd name="T0" fmla="*/ 416 w 416"/>
                <a:gd name="T1" fmla="*/ 0 h 136"/>
                <a:gd name="T2" fmla="*/ 374 w 416"/>
                <a:gd name="T3" fmla="*/ 18 h 136"/>
                <a:gd name="T4" fmla="*/ 348 w 416"/>
                <a:gd name="T5" fmla="*/ 63 h 136"/>
                <a:gd name="T6" fmla="*/ 338 w 416"/>
                <a:gd name="T7" fmla="*/ 84 h 136"/>
                <a:gd name="T8" fmla="*/ 340 w 416"/>
                <a:gd name="T9" fmla="*/ 123 h 136"/>
                <a:gd name="T10" fmla="*/ 351 w 416"/>
                <a:gd name="T11" fmla="*/ 131 h 136"/>
                <a:gd name="T12" fmla="*/ 246 w 416"/>
                <a:gd name="T13" fmla="*/ 94 h 136"/>
                <a:gd name="T14" fmla="*/ 167 w 416"/>
                <a:gd name="T15" fmla="*/ 50 h 136"/>
                <a:gd name="T16" fmla="*/ 57 w 416"/>
                <a:gd name="T17" fmla="*/ 31 h 136"/>
                <a:gd name="T18" fmla="*/ 0 w 416"/>
                <a:gd name="T19" fmla="*/ 13 h 136"/>
                <a:gd name="T20" fmla="*/ 8 w 416"/>
                <a:gd name="T21" fmla="*/ 50 h 136"/>
                <a:gd name="T22" fmla="*/ 55 w 416"/>
                <a:gd name="T23" fmla="*/ 44 h 136"/>
                <a:gd name="T24" fmla="*/ 60 w 416"/>
                <a:gd name="T25" fmla="*/ 34 h 136"/>
                <a:gd name="T26" fmla="*/ 73 w 416"/>
                <a:gd name="T27" fmla="*/ 52 h 136"/>
                <a:gd name="T28" fmla="*/ 105 w 416"/>
                <a:gd name="T29" fmla="*/ 65 h 136"/>
                <a:gd name="T30" fmla="*/ 194 w 416"/>
                <a:gd name="T31" fmla="*/ 79 h 136"/>
                <a:gd name="T32" fmla="*/ 217 w 416"/>
                <a:gd name="T33" fmla="*/ 89 h 136"/>
                <a:gd name="T34" fmla="*/ 228 w 416"/>
                <a:gd name="T35" fmla="*/ 79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6"/>
                <a:gd name="T55" fmla="*/ 0 h 136"/>
                <a:gd name="T56" fmla="*/ 416 w 416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6" h="136">
                  <a:moveTo>
                    <a:pt x="416" y="0"/>
                  </a:moveTo>
                  <a:cubicBezTo>
                    <a:pt x="403" y="16"/>
                    <a:pt x="394" y="13"/>
                    <a:pt x="374" y="18"/>
                  </a:cubicBezTo>
                  <a:cubicBezTo>
                    <a:pt x="365" y="29"/>
                    <a:pt x="355" y="50"/>
                    <a:pt x="348" y="63"/>
                  </a:cubicBezTo>
                  <a:cubicBezTo>
                    <a:pt x="344" y="70"/>
                    <a:pt x="338" y="84"/>
                    <a:pt x="338" y="84"/>
                  </a:cubicBezTo>
                  <a:cubicBezTo>
                    <a:pt x="339" y="97"/>
                    <a:pt x="337" y="110"/>
                    <a:pt x="340" y="123"/>
                  </a:cubicBezTo>
                  <a:cubicBezTo>
                    <a:pt x="341" y="127"/>
                    <a:pt x="351" y="136"/>
                    <a:pt x="351" y="131"/>
                  </a:cubicBezTo>
                  <a:cubicBezTo>
                    <a:pt x="351" y="78"/>
                    <a:pt x="258" y="95"/>
                    <a:pt x="246" y="94"/>
                  </a:cubicBezTo>
                  <a:cubicBezTo>
                    <a:pt x="224" y="77"/>
                    <a:pt x="193" y="62"/>
                    <a:pt x="167" y="50"/>
                  </a:cubicBezTo>
                  <a:cubicBezTo>
                    <a:pt x="157" y="39"/>
                    <a:pt x="77" y="34"/>
                    <a:pt x="57" y="31"/>
                  </a:cubicBezTo>
                  <a:cubicBezTo>
                    <a:pt x="42" y="1"/>
                    <a:pt x="44" y="10"/>
                    <a:pt x="0" y="13"/>
                  </a:cubicBezTo>
                  <a:cubicBezTo>
                    <a:pt x="11" y="24"/>
                    <a:pt x="0" y="37"/>
                    <a:pt x="8" y="50"/>
                  </a:cubicBezTo>
                  <a:cubicBezTo>
                    <a:pt x="19" y="48"/>
                    <a:pt x="44" y="48"/>
                    <a:pt x="55" y="44"/>
                  </a:cubicBezTo>
                  <a:cubicBezTo>
                    <a:pt x="58" y="43"/>
                    <a:pt x="56" y="35"/>
                    <a:pt x="60" y="34"/>
                  </a:cubicBezTo>
                  <a:cubicBezTo>
                    <a:pt x="67" y="33"/>
                    <a:pt x="67" y="48"/>
                    <a:pt x="73" y="52"/>
                  </a:cubicBezTo>
                  <a:cubicBezTo>
                    <a:pt x="88" y="63"/>
                    <a:pt x="90" y="62"/>
                    <a:pt x="105" y="65"/>
                  </a:cubicBezTo>
                  <a:cubicBezTo>
                    <a:pt x="143" y="88"/>
                    <a:pt x="133" y="60"/>
                    <a:pt x="194" y="79"/>
                  </a:cubicBezTo>
                  <a:cubicBezTo>
                    <a:pt x="200" y="80"/>
                    <a:pt x="217" y="89"/>
                    <a:pt x="217" y="89"/>
                  </a:cubicBezTo>
                  <a:lnTo>
                    <a:pt x="228" y="7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4" name="Freeform 22"/>
            <p:cNvSpPr>
              <a:spLocks/>
            </p:cNvSpPr>
            <p:nvPr/>
          </p:nvSpPr>
          <p:spPr bwMode="auto">
            <a:xfrm>
              <a:off x="3275" y="3103"/>
              <a:ext cx="500" cy="62"/>
            </a:xfrm>
            <a:custGeom>
              <a:avLst/>
              <a:gdLst>
                <a:gd name="T0" fmla="*/ 500 w 500"/>
                <a:gd name="T1" fmla="*/ 0 h 62"/>
                <a:gd name="T2" fmla="*/ 443 w 500"/>
                <a:gd name="T3" fmla="*/ 10 h 62"/>
                <a:gd name="T4" fmla="*/ 404 w 500"/>
                <a:gd name="T5" fmla="*/ 44 h 62"/>
                <a:gd name="T6" fmla="*/ 372 w 500"/>
                <a:gd name="T7" fmla="*/ 62 h 62"/>
                <a:gd name="T8" fmla="*/ 262 w 500"/>
                <a:gd name="T9" fmla="*/ 28 h 62"/>
                <a:gd name="T10" fmla="*/ 186 w 500"/>
                <a:gd name="T11" fmla="*/ 34 h 62"/>
                <a:gd name="T12" fmla="*/ 152 w 500"/>
                <a:gd name="T13" fmla="*/ 39 h 62"/>
                <a:gd name="T14" fmla="*/ 100 w 500"/>
                <a:gd name="T15" fmla="*/ 55 h 62"/>
                <a:gd name="T16" fmla="*/ 74 w 500"/>
                <a:gd name="T17" fmla="*/ 34 h 62"/>
                <a:gd name="T18" fmla="*/ 66 w 500"/>
                <a:gd name="T19" fmla="*/ 28 h 62"/>
                <a:gd name="T20" fmla="*/ 40 w 500"/>
                <a:gd name="T21" fmla="*/ 41 h 62"/>
                <a:gd name="T22" fmla="*/ 0 w 500"/>
                <a:gd name="T23" fmla="*/ 34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0"/>
                <a:gd name="T37" fmla="*/ 0 h 62"/>
                <a:gd name="T38" fmla="*/ 500 w 50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0" h="62">
                  <a:moveTo>
                    <a:pt x="500" y="0"/>
                  </a:moveTo>
                  <a:cubicBezTo>
                    <a:pt x="481" y="4"/>
                    <a:pt x="462" y="3"/>
                    <a:pt x="443" y="10"/>
                  </a:cubicBezTo>
                  <a:cubicBezTo>
                    <a:pt x="434" y="39"/>
                    <a:pt x="441" y="35"/>
                    <a:pt x="404" y="44"/>
                  </a:cubicBezTo>
                  <a:cubicBezTo>
                    <a:pt x="400" y="45"/>
                    <a:pt x="374" y="59"/>
                    <a:pt x="372" y="62"/>
                  </a:cubicBezTo>
                  <a:cubicBezTo>
                    <a:pt x="332" y="56"/>
                    <a:pt x="303" y="36"/>
                    <a:pt x="262" y="28"/>
                  </a:cubicBezTo>
                  <a:cubicBezTo>
                    <a:pt x="220" y="36"/>
                    <a:pt x="258" y="21"/>
                    <a:pt x="186" y="34"/>
                  </a:cubicBezTo>
                  <a:cubicBezTo>
                    <a:pt x="177" y="36"/>
                    <a:pt x="159" y="34"/>
                    <a:pt x="152" y="39"/>
                  </a:cubicBezTo>
                  <a:cubicBezTo>
                    <a:pt x="139" y="39"/>
                    <a:pt x="113" y="56"/>
                    <a:pt x="100" y="55"/>
                  </a:cubicBezTo>
                  <a:cubicBezTo>
                    <a:pt x="87" y="54"/>
                    <a:pt x="80" y="39"/>
                    <a:pt x="74" y="34"/>
                  </a:cubicBezTo>
                  <a:cubicBezTo>
                    <a:pt x="68" y="29"/>
                    <a:pt x="72" y="27"/>
                    <a:pt x="66" y="28"/>
                  </a:cubicBezTo>
                  <a:cubicBezTo>
                    <a:pt x="60" y="29"/>
                    <a:pt x="51" y="40"/>
                    <a:pt x="40" y="41"/>
                  </a:cubicBezTo>
                  <a:cubicBezTo>
                    <a:pt x="29" y="42"/>
                    <a:pt x="8" y="35"/>
                    <a:pt x="0" y="3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5" name="Freeform 23"/>
            <p:cNvSpPr>
              <a:spLocks/>
            </p:cNvSpPr>
            <p:nvPr/>
          </p:nvSpPr>
          <p:spPr bwMode="auto">
            <a:xfrm>
              <a:off x="1846" y="2694"/>
              <a:ext cx="1495" cy="440"/>
            </a:xfrm>
            <a:custGeom>
              <a:avLst/>
              <a:gdLst>
                <a:gd name="T0" fmla="*/ 1495 w 1495"/>
                <a:gd name="T1" fmla="*/ 223 h 440"/>
                <a:gd name="T2" fmla="*/ 1453 w 1495"/>
                <a:gd name="T3" fmla="*/ 267 h 440"/>
                <a:gd name="T4" fmla="*/ 1440 w 1495"/>
                <a:gd name="T5" fmla="*/ 322 h 440"/>
                <a:gd name="T6" fmla="*/ 1440 w 1495"/>
                <a:gd name="T7" fmla="*/ 367 h 440"/>
                <a:gd name="T8" fmla="*/ 1450 w 1495"/>
                <a:gd name="T9" fmla="*/ 411 h 440"/>
                <a:gd name="T10" fmla="*/ 1429 w 1495"/>
                <a:gd name="T11" fmla="*/ 440 h 440"/>
                <a:gd name="T12" fmla="*/ 1424 w 1495"/>
                <a:gd name="T13" fmla="*/ 414 h 440"/>
                <a:gd name="T14" fmla="*/ 1367 w 1495"/>
                <a:gd name="T15" fmla="*/ 380 h 440"/>
                <a:gd name="T16" fmla="*/ 1319 w 1495"/>
                <a:gd name="T17" fmla="*/ 369 h 440"/>
                <a:gd name="T18" fmla="*/ 1293 w 1495"/>
                <a:gd name="T19" fmla="*/ 343 h 440"/>
                <a:gd name="T20" fmla="*/ 1209 w 1495"/>
                <a:gd name="T21" fmla="*/ 317 h 440"/>
                <a:gd name="T22" fmla="*/ 1123 w 1495"/>
                <a:gd name="T23" fmla="*/ 296 h 440"/>
                <a:gd name="T24" fmla="*/ 1068 w 1495"/>
                <a:gd name="T25" fmla="*/ 244 h 440"/>
                <a:gd name="T26" fmla="*/ 1013 w 1495"/>
                <a:gd name="T27" fmla="*/ 233 h 440"/>
                <a:gd name="T28" fmla="*/ 866 w 1495"/>
                <a:gd name="T29" fmla="*/ 215 h 440"/>
                <a:gd name="T30" fmla="*/ 843 w 1495"/>
                <a:gd name="T31" fmla="*/ 199 h 440"/>
                <a:gd name="T32" fmla="*/ 827 w 1495"/>
                <a:gd name="T33" fmla="*/ 178 h 440"/>
                <a:gd name="T34" fmla="*/ 798 w 1495"/>
                <a:gd name="T35" fmla="*/ 149 h 440"/>
                <a:gd name="T36" fmla="*/ 756 w 1495"/>
                <a:gd name="T37" fmla="*/ 123 h 440"/>
                <a:gd name="T38" fmla="*/ 736 w 1495"/>
                <a:gd name="T39" fmla="*/ 113 h 440"/>
                <a:gd name="T40" fmla="*/ 725 w 1495"/>
                <a:gd name="T41" fmla="*/ 107 h 440"/>
                <a:gd name="T42" fmla="*/ 681 w 1495"/>
                <a:gd name="T43" fmla="*/ 110 h 440"/>
                <a:gd name="T44" fmla="*/ 654 w 1495"/>
                <a:gd name="T45" fmla="*/ 136 h 440"/>
                <a:gd name="T46" fmla="*/ 605 w 1495"/>
                <a:gd name="T47" fmla="*/ 144 h 440"/>
                <a:gd name="T48" fmla="*/ 578 w 1495"/>
                <a:gd name="T49" fmla="*/ 157 h 440"/>
                <a:gd name="T50" fmla="*/ 529 w 1495"/>
                <a:gd name="T51" fmla="*/ 186 h 440"/>
                <a:gd name="T52" fmla="*/ 508 w 1495"/>
                <a:gd name="T53" fmla="*/ 196 h 440"/>
                <a:gd name="T54" fmla="*/ 487 w 1495"/>
                <a:gd name="T55" fmla="*/ 202 h 440"/>
                <a:gd name="T56" fmla="*/ 450 w 1495"/>
                <a:gd name="T57" fmla="*/ 176 h 440"/>
                <a:gd name="T58" fmla="*/ 411 w 1495"/>
                <a:gd name="T59" fmla="*/ 139 h 440"/>
                <a:gd name="T60" fmla="*/ 400 w 1495"/>
                <a:gd name="T61" fmla="*/ 136 h 440"/>
                <a:gd name="T62" fmla="*/ 364 w 1495"/>
                <a:gd name="T63" fmla="*/ 123 h 440"/>
                <a:gd name="T64" fmla="*/ 330 w 1495"/>
                <a:gd name="T65" fmla="*/ 118 h 440"/>
                <a:gd name="T66" fmla="*/ 319 w 1495"/>
                <a:gd name="T67" fmla="*/ 68 h 440"/>
                <a:gd name="T68" fmla="*/ 280 w 1495"/>
                <a:gd name="T69" fmla="*/ 68 h 440"/>
                <a:gd name="T70" fmla="*/ 139 w 1495"/>
                <a:gd name="T71" fmla="*/ 58 h 440"/>
                <a:gd name="T72" fmla="*/ 31 w 1495"/>
                <a:gd name="T73" fmla="*/ 37 h 440"/>
                <a:gd name="T74" fmla="*/ 47 w 1495"/>
                <a:gd name="T75" fmla="*/ 3 h 440"/>
                <a:gd name="T76" fmla="*/ 0 w 1495"/>
                <a:gd name="T77" fmla="*/ 55 h 4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5"/>
                <a:gd name="T118" fmla="*/ 0 h 440"/>
                <a:gd name="T119" fmla="*/ 1495 w 1495"/>
                <a:gd name="T120" fmla="*/ 440 h 4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5" h="440">
                  <a:moveTo>
                    <a:pt x="1495" y="223"/>
                  </a:moveTo>
                  <a:cubicBezTo>
                    <a:pt x="1481" y="237"/>
                    <a:pt x="1466" y="251"/>
                    <a:pt x="1453" y="267"/>
                  </a:cubicBezTo>
                  <a:cubicBezTo>
                    <a:pt x="1450" y="291"/>
                    <a:pt x="1444" y="302"/>
                    <a:pt x="1440" y="322"/>
                  </a:cubicBezTo>
                  <a:cubicBezTo>
                    <a:pt x="1444" y="342"/>
                    <a:pt x="1445" y="344"/>
                    <a:pt x="1440" y="367"/>
                  </a:cubicBezTo>
                  <a:cubicBezTo>
                    <a:pt x="1442" y="386"/>
                    <a:pt x="1447" y="394"/>
                    <a:pt x="1450" y="411"/>
                  </a:cubicBezTo>
                  <a:cubicBezTo>
                    <a:pt x="1441" y="421"/>
                    <a:pt x="1437" y="430"/>
                    <a:pt x="1429" y="440"/>
                  </a:cubicBezTo>
                  <a:cubicBezTo>
                    <a:pt x="1427" y="431"/>
                    <a:pt x="1428" y="422"/>
                    <a:pt x="1424" y="414"/>
                  </a:cubicBezTo>
                  <a:cubicBezTo>
                    <a:pt x="1422" y="411"/>
                    <a:pt x="1372" y="381"/>
                    <a:pt x="1367" y="380"/>
                  </a:cubicBezTo>
                  <a:cubicBezTo>
                    <a:pt x="1351" y="367"/>
                    <a:pt x="1338" y="379"/>
                    <a:pt x="1319" y="369"/>
                  </a:cubicBezTo>
                  <a:cubicBezTo>
                    <a:pt x="1287" y="352"/>
                    <a:pt x="1312" y="360"/>
                    <a:pt x="1293" y="343"/>
                  </a:cubicBezTo>
                  <a:cubicBezTo>
                    <a:pt x="1271" y="323"/>
                    <a:pt x="1237" y="321"/>
                    <a:pt x="1209" y="317"/>
                  </a:cubicBezTo>
                  <a:cubicBezTo>
                    <a:pt x="1188" y="284"/>
                    <a:pt x="1182" y="300"/>
                    <a:pt x="1123" y="296"/>
                  </a:cubicBezTo>
                  <a:cubicBezTo>
                    <a:pt x="1113" y="286"/>
                    <a:pt x="1081" y="246"/>
                    <a:pt x="1068" y="244"/>
                  </a:cubicBezTo>
                  <a:cubicBezTo>
                    <a:pt x="1045" y="241"/>
                    <a:pt x="1036" y="235"/>
                    <a:pt x="1013" y="233"/>
                  </a:cubicBezTo>
                  <a:cubicBezTo>
                    <a:pt x="961" y="212"/>
                    <a:pt x="908" y="217"/>
                    <a:pt x="866" y="215"/>
                  </a:cubicBezTo>
                  <a:cubicBezTo>
                    <a:pt x="853" y="208"/>
                    <a:pt x="851" y="209"/>
                    <a:pt x="843" y="199"/>
                  </a:cubicBezTo>
                  <a:cubicBezTo>
                    <a:pt x="837" y="192"/>
                    <a:pt x="827" y="178"/>
                    <a:pt x="827" y="178"/>
                  </a:cubicBezTo>
                  <a:cubicBezTo>
                    <a:pt x="824" y="164"/>
                    <a:pt x="810" y="156"/>
                    <a:pt x="798" y="149"/>
                  </a:cubicBezTo>
                  <a:cubicBezTo>
                    <a:pt x="787" y="134"/>
                    <a:pt x="772" y="130"/>
                    <a:pt x="756" y="123"/>
                  </a:cubicBezTo>
                  <a:cubicBezTo>
                    <a:pt x="749" y="120"/>
                    <a:pt x="743" y="116"/>
                    <a:pt x="736" y="113"/>
                  </a:cubicBezTo>
                  <a:cubicBezTo>
                    <a:pt x="732" y="111"/>
                    <a:pt x="725" y="107"/>
                    <a:pt x="725" y="107"/>
                  </a:cubicBezTo>
                  <a:cubicBezTo>
                    <a:pt x="710" y="108"/>
                    <a:pt x="696" y="108"/>
                    <a:pt x="681" y="110"/>
                  </a:cubicBezTo>
                  <a:cubicBezTo>
                    <a:pt x="663" y="113"/>
                    <a:pt x="667" y="129"/>
                    <a:pt x="654" y="136"/>
                  </a:cubicBezTo>
                  <a:cubicBezTo>
                    <a:pt x="641" y="143"/>
                    <a:pt x="618" y="143"/>
                    <a:pt x="605" y="144"/>
                  </a:cubicBezTo>
                  <a:cubicBezTo>
                    <a:pt x="593" y="149"/>
                    <a:pt x="591" y="155"/>
                    <a:pt x="578" y="157"/>
                  </a:cubicBezTo>
                  <a:cubicBezTo>
                    <a:pt x="564" y="169"/>
                    <a:pt x="546" y="177"/>
                    <a:pt x="529" y="186"/>
                  </a:cubicBezTo>
                  <a:cubicBezTo>
                    <a:pt x="522" y="190"/>
                    <a:pt x="515" y="194"/>
                    <a:pt x="508" y="196"/>
                  </a:cubicBezTo>
                  <a:cubicBezTo>
                    <a:pt x="501" y="198"/>
                    <a:pt x="487" y="202"/>
                    <a:pt x="487" y="202"/>
                  </a:cubicBezTo>
                  <a:cubicBezTo>
                    <a:pt x="461" y="194"/>
                    <a:pt x="478" y="184"/>
                    <a:pt x="450" y="176"/>
                  </a:cubicBezTo>
                  <a:cubicBezTo>
                    <a:pt x="447" y="167"/>
                    <a:pt x="421" y="142"/>
                    <a:pt x="411" y="139"/>
                  </a:cubicBezTo>
                  <a:cubicBezTo>
                    <a:pt x="407" y="138"/>
                    <a:pt x="400" y="136"/>
                    <a:pt x="400" y="136"/>
                  </a:cubicBezTo>
                  <a:cubicBezTo>
                    <a:pt x="392" y="133"/>
                    <a:pt x="376" y="126"/>
                    <a:pt x="364" y="123"/>
                  </a:cubicBezTo>
                  <a:cubicBezTo>
                    <a:pt x="355" y="130"/>
                    <a:pt x="341" y="120"/>
                    <a:pt x="330" y="118"/>
                  </a:cubicBezTo>
                  <a:cubicBezTo>
                    <a:pt x="310" y="102"/>
                    <a:pt x="336" y="126"/>
                    <a:pt x="319" y="68"/>
                  </a:cubicBezTo>
                  <a:cubicBezTo>
                    <a:pt x="318" y="64"/>
                    <a:pt x="284" y="68"/>
                    <a:pt x="280" y="68"/>
                  </a:cubicBezTo>
                  <a:cubicBezTo>
                    <a:pt x="223" y="65"/>
                    <a:pt x="196" y="60"/>
                    <a:pt x="139" y="58"/>
                  </a:cubicBezTo>
                  <a:cubicBezTo>
                    <a:pt x="108" y="49"/>
                    <a:pt x="68" y="66"/>
                    <a:pt x="31" y="37"/>
                  </a:cubicBezTo>
                  <a:cubicBezTo>
                    <a:pt x="31" y="34"/>
                    <a:pt x="59" y="0"/>
                    <a:pt x="47" y="3"/>
                  </a:cubicBezTo>
                  <a:cubicBezTo>
                    <a:pt x="34" y="7"/>
                    <a:pt x="0" y="44"/>
                    <a:pt x="0" y="5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96" name="Freeform 24"/>
            <p:cNvSpPr>
              <a:spLocks/>
            </p:cNvSpPr>
            <p:nvPr/>
          </p:nvSpPr>
          <p:spPr bwMode="auto">
            <a:xfrm>
              <a:off x="1613" y="2440"/>
              <a:ext cx="1291" cy="1668"/>
            </a:xfrm>
            <a:custGeom>
              <a:avLst/>
              <a:gdLst>
                <a:gd name="T0" fmla="*/ 1291 w 1291"/>
                <a:gd name="T1" fmla="*/ 0 h 1668"/>
                <a:gd name="T2" fmla="*/ 1220 w 1291"/>
                <a:gd name="T3" fmla="*/ 58 h 1668"/>
                <a:gd name="T4" fmla="*/ 1199 w 1291"/>
                <a:gd name="T5" fmla="*/ 89 h 1668"/>
                <a:gd name="T6" fmla="*/ 1188 w 1291"/>
                <a:gd name="T7" fmla="*/ 118 h 1668"/>
                <a:gd name="T8" fmla="*/ 1178 w 1291"/>
                <a:gd name="T9" fmla="*/ 147 h 1668"/>
                <a:gd name="T10" fmla="*/ 1133 w 1291"/>
                <a:gd name="T11" fmla="*/ 183 h 1668"/>
                <a:gd name="T12" fmla="*/ 1065 w 1291"/>
                <a:gd name="T13" fmla="*/ 278 h 1668"/>
                <a:gd name="T14" fmla="*/ 1026 w 1291"/>
                <a:gd name="T15" fmla="*/ 314 h 1668"/>
                <a:gd name="T16" fmla="*/ 813 w 1291"/>
                <a:gd name="T17" fmla="*/ 536 h 1668"/>
                <a:gd name="T18" fmla="*/ 793 w 1291"/>
                <a:gd name="T19" fmla="*/ 571 h 1668"/>
                <a:gd name="T20" fmla="*/ 783 w 1291"/>
                <a:gd name="T21" fmla="*/ 631 h 1668"/>
                <a:gd name="T22" fmla="*/ 749 w 1291"/>
                <a:gd name="T23" fmla="*/ 678 h 1668"/>
                <a:gd name="T24" fmla="*/ 704 w 1291"/>
                <a:gd name="T25" fmla="*/ 812 h 1668"/>
                <a:gd name="T26" fmla="*/ 675 w 1291"/>
                <a:gd name="T27" fmla="*/ 859 h 1668"/>
                <a:gd name="T28" fmla="*/ 654 w 1291"/>
                <a:gd name="T29" fmla="*/ 914 h 1668"/>
                <a:gd name="T30" fmla="*/ 633 w 1291"/>
                <a:gd name="T31" fmla="*/ 958 h 1668"/>
                <a:gd name="T32" fmla="*/ 618 w 1291"/>
                <a:gd name="T33" fmla="*/ 979 h 1668"/>
                <a:gd name="T34" fmla="*/ 594 w 1291"/>
                <a:gd name="T35" fmla="*/ 1021 h 1668"/>
                <a:gd name="T36" fmla="*/ 578 w 1291"/>
                <a:gd name="T37" fmla="*/ 1045 h 1668"/>
                <a:gd name="T38" fmla="*/ 557 w 1291"/>
                <a:gd name="T39" fmla="*/ 1079 h 1668"/>
                <a:gd name="T40" fmla="*/ 526 w 1291"/>
                <a:gd name="T41" fmla="*/ 1139 h 1668"/>
                <a:gd name="T42" fmla="*/ 455 w 1291"/>
                <a:gd name="T43" fmla="*/ 1273 h 1668"/>
                <a:gd name="T44" fmla="*/ 424 w 1291"/>
                <a:gd name="T45" fmla="*/ 1320 h 1668"/>
                <a:gd name="T46" fmla="*/ 351 w 1291"/>
                <a:gd name="T47" fmla="*/ 1414 h 1668"/>
                <a:gd name="T48" fmla="*/ 298 w 1291"/>
                <a:gd name="T49" fmla="*/ 1474 h 1668"/>
                <a:gd name="T50" fmla="*/ 264 w 1291"/>
                <a:gd name="T51" fmla="*/ 1508 h 1668"/>
                <a:gd name="T52" fmla="*/ 233 w 1291"/>
                <a:gd name="T53" fmla="*/ 1521 h 1668"/>
                <a:gd name="T54" fmla="*/ 183 w 1291"/>
                <a:gd name="T55" fmla="*/ 1553 h 1668"/>
                <a:gd name="T56" fmla="*/ 86 w 1291"/>
                <a:gd name="T57" fmla="*/ 1602 h 1668"/>
                <a:gd name="T58" fmla="*/ 0 w 1291"/>
                <a:gd name="T59" fmla="*/ 1668 h 16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91"/>
                <a:gd name="T91" fmla="*/ 0 h 1668"/>
                <a:gd name="T92" fmla="*/ 1291 w 1291"/>
                <a:gd name="T93" fmla="*/ 1668 h 16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91" h="1668">
                  <a:moveTo>
                    <a:pt x="1291" y="0"/>
                  </a:moveTo>
                  <a:cubicBezTo>
                    <a:pt x="1274" y="6"/>
                    <a:pt x="1229" y="44"/>
                    <a:pt x="1220" y="58"/>
                  </a:cubicBezTo>
                  <a:cubicBezTo>
                    <a:pt x="1204" y="73"/>
                    <a:pt x="1204" y="80"/>
                    <a:pt x="1199" y="89"/>
                  </a:cubicBezTo>
                  <a:cubicBezTo>
                    <a:pt x="1197" y="90"/>
                    <a:pt x="1189" y="117"/>
                    <a:pt x="1188" y="118"/>
                  </a:cubicBezTo>
                  <a:cubicBezTo>
                    <a:pt x="1186" y="131"/>
                    <a:pt x="1182" y="134"/>
                    <a:pt x="1178" y="147"/>
                  </a:cubicBezTo>
                  <a:cubicBezTo>
                    <a:pt x="1174" y="163"/>
                    <a:pt x="1144" y="170"/>
                    <a:pt x="1133" y="183"/>
                  </a:cubicBezTo>
                  <a:cubicBezTo>
                    <a:pt x="1113" y="208"/>
                    <a:pt x="1090" y="260"/>
                    <a:pt x="1065" y="278"/>
                  </a:cubicBezTo>
                  <a:cubicBezTo>
                    <a:pt x="1053" y="287"/>
                    <a:pt x="1033" y="301"/>
                    <a:pt x="1026" y="314"/>
                  </a:cubicBezTo>
                  <a:cubicBezTo>
                    <a:pt x="953" y="393"/>
                    <a:pt x="884" y="456"/>
                    <a:pt x="813" y="536"/>
                  </a:cubicBezTo>
                  <a:cubicBezTo>
                    <a:pt x="792" y="560"/>
                    <a:pt x="815" y="553"/>
                    <a:pt x="793" y="571"/>
                  </a:cubicBezTo>
                  <a:cubicBezTo>
                    <a:pt x="788" y="580"/>
                    <a:pt x="787" y="621"/>
                    <a:pt x="783" y="631"/>
                  </a:cubicBezTo>
                  <a:cubicBezTo>
                    <a:pt x="781" y="633"/>
                    <a:pt x="755" y="665"/>
                    <a:pt x="749" y="678"/>
                  </a:cubicBezTo>
                  <a:cubicBezTo>
                    <a:pt x="741" y="725"/>
                    <a:pt x="728" y="767"/>
                    <a:pt x="704" y="812"/>
                  </a:cubicBezTo>
                  <a:cubicBezTo>
                    <a:pt x="701" y="822"/>
                    <a:pt x="675" y="859"/>
                    <a:pt x="675" y="859"/>
                  </a:cubicBezTo>
                  <a:cubicBezTo>
                    <a:pt x="671" y="877"/>
                    <a:pt x="669" y="901"/>
                    <a:pt x="654" y="914"/>
                  </a:cubicBezTo>
                  <a:cubicBezTo>
                    <a:pt x="650" y="930"/>
                    <a:pt x="646" y="947"/>
                    <a:pt x="633" y="958"/>
                  </a:cubicBezTo>
                  <a:cubicBezTo>
                    <a:pt x="619" y="989"/>
                    <a:pt x="639" y="948"/>
                    <a:pt x="618" y="979"/>
                  </a:cubicBezTo>
                  <a:cubicBezTo>
                    <a:pt x="609" y="993"/>
                    <a:pt x="604" y="1007"/>
                    <a:pt x="594" y="1021"/>
                  </a:cubicBezTo>
                  <a:cubicBezTo>
                    <a:pt x="587" y="1032"/>
                    <a:pt x="584" y="1035"/>
                    <a:pt x="578" y="1045"/>
                  </a:cubicBezTo>
                  <a:cubicBezTo>
                    <a:pt x="573" y="1052"/>
                    <a:pt x="566" y="1063"/>
                    <a:pt x="557" y="1079"/>
                  </a:cubicBezTo>
                  <a:cubicBezTo>
                    <a:pt x="565" y="1092"/>
                    <a:pt x="532" y="1128"/>
                    <a:pt x="526" y="1139"/>
                  </a:cubicBezTo>
                  <a:cubicBezTo>
                    <a:pt x="502" y="1184"/>
                    <a:pt x="482" y="1229"/>
                    <a:pt x="455" y="1273"/>
                  </a:cubicBezTo>
                  <a:cubicBezTo>
                    <a:pt x="445" y="1289"/>
                    <a:pt x="432" y="1303"/>
                    <a:pt x="424" y="1320"/>
                  </a:cubicBezTo>
                  <a:cubicBezTo>
                    <a:pt x="409" y="1352"/>
                    <a:pt x="379" y="1390"/>
                    <a:pt x="351" y="1414"/>
                  </a:cubicBezTo>
                  <a:cubicBezTo>
                    <a:pt x="327" y="1456"/>
                    <a:pt x="328" y="1452"/>
                    <a:pt x="298" y="1474"/>
                  </a:cubicBezTo>
                  <a:cubicBezTo>
                    <a:pt x="291" y="1479"/>
                    <a:pt x="272" y="1506"/>
                    <a:pt x="264" y="1508"/>
                  </a:cubicBezTo>
                  <a:cubicBezTo>
                    <a:pt x="255" y="1511"/>
                    <a:pt x="239" y="1515"/>
                    <a:pt x="233" y="1521"/>
                  </a:cubicBezTo>
                  <a:cubicBezTo>
                    <a:pt x="218" y="1536"/>
                    <a:pt x="201" y="1543"/>
                    <a:pt x="183" y="1553"/>
                  </a:cubicBezTo>
                  <a:cubicBezTo>
                    <a:pt x="151" y="1570"/>
                    <a:pt x="123" y="1595"/>
                    <a:pt x="86" y="1602"/>
                  </a:cubicBezTo>
                  <a:cubicBezTo>
                    <a:pt x="57" y="1624"/>
                    <a:pt x="25" y="1643"/>
                    <a:pt x="0" y="166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</p:grpSp>
      <p:sp>
        <p:nvSpPr>
          <p:cNvPr id="172040" name="Freeform 25"/>
          <p:cNvSpPr>
            <a:spLocks/>
          </p:cNvSpPr>
          <p:nvPr/>
        </p:nvSpPr>
        <p:spPr bwMode="auto">
          <a:xfrm>
            <a:off x="4002088" y="4489450"/>
            <a:ext cx="11112" cy="41275"/>
          </a:xfrm>
          <a:custGeom>
            <a:avLst/>
            <a:gdLst>
              <a:gd name="T0" fmla="*/ 11112 w 8"/>
              <a:gd name="T1" fmla="*/ 0 h 26"/>
              <a:gd name="T2" fmla="*/ 6945 w 8"/>
              <a:gd name="T3" fmla="*/ 41275 h 26"/>
              <a:gd name="T4" fmla="*/ 11112 w 8"/>
              <a:gd name="T5" fmla="*/ 0 h 26"/>
              <a:gd name="T6" fmla="*/ 0 60000 65536"/>
              <a:gd name="T7" fmla="*/ 0 60000 65536"/>
              <a:gd name="T8" fmla="*/ 0 60000 65536"/>
              <a:gd name="T9" fmla="*/ 0 w 8"/>
              <a:gd name="T10" fmla="*/ 0 h 26"/>
              <a:gd name="T11" fmla="*/ 8 w 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6">
                <a:moveTo>
                  <a:pt x="8" y="0"/>
                </a:moveTo>
                <a:cubicBezTo>
                  <a:pt x="3" y="23"/>
                  <a:pt x="0" y="14"/>
                  <a:pt x="5" y="26"/>
                </a:cubicBez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99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he-IL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59113" y="3162300"/>
            <a:ext cx="1192212" cy="638175"/>
            <a:chOff x="1955" y="1933"/>
            <a:chExt cx="763" cy="408"/>
          </a:xfrm>
        </p:grpSpPr>
        <p:sp>
          <p:nvSpPr>
            <p:cNvPr id="172281" name="Freeform 27"/>
            <p:cNvSpPr>
              <a:spLocks/>
            </p:cNvSpPr>
            <p:nvPr/>
          </p:nvSpPr>
          <p:spPr bwMode="auto">
            <a:xfrm>
              <a:off x="1955" y="2081"/>
              <a:ext cx="171" cy="260"/>
            </a:xfrm>
            <a:custGeom>
              <a:avLst/>
              <a:gdLst>
                <a:gd name="T0" fmla="*/ 171 w 171"/>
                <a:gd name="T1" fmla="*/ 0 h 260"/>
                <a:gd name="T2" fmla="*/ 134 w 171"/>
                <a:gd name="T3" fmla="*/ 8 h 260"/>
                <a:gd name="T4" fmla="*/ 113 w 171"/>
                <a:gd name="T5" fmla="*/ 24 h 260"/>
                <a:gd name="T6" fmla="*/ 43 w 171"/>
                <a:gd name="T7" fmla="*/ 89 h 260"/>
                <a:gd name="T8" fmla="*/ 3 w 171"/>
                <a:gd name="T9" fmla="*/ 152 h 260"/>
                <a:gd name="T10" fmla="*/ 22 w 171"/>
                <a:gd name="T11" fmla="*/ 26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260"/>
                <a:gd name="T20" fmla="*/ 171 w 171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260">
                  <a:moveTo>
                    <a:pt x="171" y="0"/>
                  </a:moveTo>
                  <a:cubicBezTo>
                    <a:pt x="158" y="2"/>
                    <a:pt x="147" y="6"/>
                    <a:pt x="134" y="8"/>
                  </a:cubicBezTo>
                  <a:cubicBezTo>
                    <a:pt x="128" y="15"/>
                    <a:pt x="119" y="17"/>
                    <a:pt x="113" y="24"/>
                  </a:cubicBezTo>
                  <a:cubicBezTo>
                    <a:pt x="92" y="48"/>
                    <a:pt x="64" y="64"/>
                    <a:pt x="43" y="89"/>
                  </a:cubicBezTo>
                  <a:cubicBezTo>
                    <a:pt x="27" y="108"/>
                    <a:pt x="22" y="136"/>
                    <a:pt x="3" y="152"/>
                  </a:cubicBezTo>
                  <a:cubicBezTo>
                    <a:pt x="6" y="221"/>
                    <a:pt x="0" y="217"/>
                    <a:pt x="22" y="260"/>
                  </a:cubicBezTo>
                </a:path>
              </a:pathLst>
            </a:custGeom>
            <a:solidFill>
              <a:srgbClr val="808080"/>
            </a:solidFill>
            <a:ln w="571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82" name="AutoShape 28"/>
            <p:cNvSpPr>
              <a:spLocks noChangeArrowheads="1"/>
            </p:cNvSpPr>
            <p:nvPr/>
          </p:nvSpPr>
          <p:spPr bwMode="auto">
            <a:xfrm>
              <a:off x="2094" y="1933"/>
              <a:ext cx="624" cy="159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he-IL" sz="1100" b="1"/>
                <a:t>קו ירקון מערבי</a:t>
              </a:r>
              <a:endParaRPr lang="en-US" sz="1100" b="1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503738" y="3092450"/>
            <a:ext cx="930275" cy="312738"/>
            <a:chOff x="2880" y="1888"/>
            <a:chExt cx="595" cy="200"/>
          </a:xfrm>
        </p:grpSpPr>
        <p:sp>
          <p:nvSpPr>
            <p:cNvPr id="172277" name="Freeform 30"/>
            <p:cNvSpPr>
              <a:spLocks/>
            </p:cNvSpPr>
            <p:nvPr/>
          </p:nvSpPr>
          <p:spPr bwMode="auto">
            <a:xfrm>
              <a:off x="2880" y="1888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004" y="1918"/>
              <a:ext cx="471" cy="170"/>
              <a:chOff x="3061" y="255"/>
              <a:chExt cx="458" cy="170"/>
            </a:xfrm>
          </p:grpSpPr>
          <p:sp>
            <p:nvSpPr>
              <p:cNvPr id="172279" name="AutoShape 32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80" name="AutoShape 33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מאגר קולה</a:t>
                </a:r>
                <a:endParaRPr lang="en-US" sz="1100" b="1"/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092325" y="2613025"/>
            <a:ext cx="1066800" cy="855663"/>
            <a:chOff x="1336" y="1581"/>
            <a:chExt cx="683" cy="548"/>
          </a:xfrm>
        </p:grpSpPr>
        <p:sp>
          <p:nvSpPr>
            <p:cNvPr id="172275" name="Freeform 35"/>
            <p:cNvSpPr>
              <a:spLocks/>
            </p:cNvSpPr>
            <p:nvPr/>
          </p:nvSpPr>
          <p:spPr bwMode="auto">
            <a:xfrm>
              <a:off x="1922" y="1822"/>
              <a:ext cx="97" cy="307"/>
            </a:xfrm>
            <a:custGeom>
              <a:avLst/>
              <a:gdLst>
                <a:gd name="T0" fmla="*/ 57 w 97"/>
                <a:gd name="T1" fmla="*/ 0 h 307"/>
                <a:gd name="T2" fmla="*/ 55 w 97"/>
                <a:gd name="T3" fmla="*/ 142 h 307"/>
                <a:gd name="T4" fmla="*/ 18 w 97"/>
                <a:gd name="T5" fmla="*/ 212 h 307"/>
                <a:gd name="T6" fmla="*/ 0 w 97"/>
                <a:gd name="T7" fmla="*/ 223 h 307"/>
                <a:gd name="T8" fmla="*/ 60 w 97"/>
                <a:gd name="T9" fmla="*/ 273 h 307"/>
                <a:gd name="T10" fmla="*/ 91 w 97"/>
                <a:gd name="T11" fmla="*/ 293 h 307"/>
                <a:gd name="T12" fmla="*/ 97 w 97"/>
                <a:gd name="T13" fmla="*/ 307 h 307"/>
                <a:gd name="T14" fmla="*/ 96 w 97"/>
                <a:gd name="T15" fmla="*/ 293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307"/>
                <a:gd name="T26" fmla="*/ 97 w 97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307">
                  <a:moveTo>
                    <a:pt x="57" y="0"/>
                  </a:moveTo>
                  <a:cubicBezTo>
                    <a:pt x="75" y="48"/>
                    <a:pt x="68" y="27"/>
                    <a:pt x="55" y="142"/>
                  </a:cubicBezTo>
                  <a:cubicBezTo>
                    <a:pt x="54" y="148"/>
                    <a:pt x="22" y="205"/>
                    <a:pt x="18" y="212"/>
                  </a:cubicBezTo>
                  <a:cubicBezTo>
                    <a:pt x="13" y="221"/>
                    <a:pt x="9" y="220"/>
                    <a:pt x="0" y="223"/>
                  </a:cubicBezTo>
                  <a:cubicBezTo>
                    <a:pt x="24" y="232"/>
                    <a:pt x="41" y="256"/>
                    <a:pt x="60" y="273"/>
                  </a:cubicBezTo>
                  <a:cubicBezTo>
                    <a:pt x="69" y="281"/>
                    <a:pt x="81" y="286"/>
                    <a:pt x="91" y="293"/>
                  </a:cubicBezTo>
                  <a:cubicBezTo>
                    <a:pt x="97" y="305"/>
                    <a:pt x="97" y="300"/>
                    <a:pt x="97" y="307"/>
                  </a:cubicBezTo>
                  <a:lnTo>
                    <a:pt x="96" y="293"/>
                  </a:lnTo>
                </a:path>
              </a:pathLst>
            </a:custGeom>
            <a:solidFill>
              <a:srgbClr val="808080"/>
            </a:solidFill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76" name="AutoShape 36"/>
            <p:cNvSpPr>
              <a:spLocks noChangeArrowheads="1"/>
            </p:cNvSpPr>
            <p:nvPr/>
          </p:nvSpPr>
          <p:spPr bwMode="auto">
            <a:xfrm>
              <a:off x="1336" y="1581"/>
              <a:ext cx="658" cy="267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he-IL" sz="1100" b="1"/>
                <a:t>קו לדרום גוש דן</a:t>
              </a:r>
              <a:r>
                <a:rPr lang="en-US" sz="1100" b="1"/>
                <a:t/>
              </a:r>
              <a:br>
                <a:rPr lang="en-US" sz="1100" b="1"/>
              </a:br>
              <a:r>
                <a:rPr lang="he-IL" sz="1100" b="1"/>
                <a:t>(חולון ובת-ים)</a:t>
              </a:r>
              <a:endParaRPr lang="en-US" sz="1100" b="1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619250" y="6210300"/>
            <a:ext cx="1049338" cy="350838"/>
            <a:chOff x="1020" y="3912"/>
            <a:chExt cx="661" cy="221"/>
          </a:xfrm>
        </p:grpSpPr>
        <p:sp>
          <p:nvSpPr>
            <p:cNvPr id="172271" name="Freeform 38"/>
            <p:cNvSpPr>
              <a:spLocks/>
            </p:cNvSpPr>
            <p:nvPr/>
          </p:nvSpPr>
          <p:spPr bwMode="auto">
            <a:xfrm>
              <a:off x="1519" y="4049"/>
              <a:ext cx="162" cy="84"/>
            </a:xfrm>
            <a:custGeom>
              <a:avLst/>
              <a:gdLst>
                <a:gd name="T0" fmla="*/ 18 w 747"/>
                <a:gd name="T1" fmla="*/ 27 h 301"/>
                <a:gd name="T2" fmla="*/ 54 w 747"/>
                <a:gd name="T3" fmla="*/ 7 h 301"/>
                <a:gd name="T4" fmla="*/ 146 w 747"/>
                <a:gd name="T5" fmla="*/ 9 h 301"/>
                <a:gd name="T6" fmla="*/ 148 w 747"/>
                <a:gd name="T7" fmla="*/ 46 h 301"/>
                <a:gd name="T8" fmla="*/ 133 w 747"/>
                <a:gd name="T9" fmla="*/ 59 h 301"/>
                <a:gd name="T10" fmla="*/ 106 w 747"/>
                <a:gd name="T11" fmla="*/ 74 h 301"/>
                <a:gd name="T12" fmla="*/ 66 w 747"/>
                <a:gd name="T13" fmla="*/ 81 h 301"/>
                <a:gd name="T14" fmla="*/ 8 w 747"/>
                <a:gd name="T15" fmla="*/ 59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020" y="3912"/>
              <a:ext cx="569" cy="167"/>
              <a:chOff x="3061" y="255"/>
              <a:chExt cx="458" cy="170"/>
            </a:xfrm>
          </p:grpSpPr>
          <p:sp>
            <p:nvSpPr>
              <p:cNvPr id="172273" name="AutoShape 40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74" name="AutoShape 41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r>
                  <a:rPr lang="he-IL" sz="1100" b="1"/>
                  <a:t>מאגר נהורה ב'</a:t>
                </a:r>
                <a:endParaRPr lang="en-US" sz="1100" b="1"/>
              </a:p>
            </p:txBody>
          </p:sp>
        </p:grp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741488" y="3871913"/>
            <a:ext cx="1149350" cy="595312"/>
            <a:chOff x="1111" y="2387"/>
            <a:chExt cx="736" cy="381"/>
          </a:xfrm>
        </p:grpSpPr>
        <p:sp>
          <p:nvSpPr>
            <p:cNvPr id="172268" name="Freeform 43"/>
            <p:cNvSpPr>
              <a:spLocks/>
            </p:cNvSpPr>
            <p:nvPr/>
          </p:nvSpPr>
          <p:spPr bwMode="auto">
            <a:xfrm>
              <a:off x="1534" y="2699"/>
              <a:ext cx="313" cy="69"/>
            </a:xfrm>
            <a:custGeom>
              <a:avLst/>
              <a:gdLst>
                <a:gd name="T0" fmla="*/ 313 w 313"/>
                <a:gd name="T1" fmla="*/ 48 h 69"/>
                <a:gd name="T2" fmla="*/ 264 w 313"/>
                <a:gd name="T3" fmla="*/ 25 h 69"/>
                <a:gd name="T4" fmla="*/ 136 w 313"/>
                <a:gd name="T5" fmla="*/ 17 h 69"/>
                <a:gd name="T6" fmla="*/ 75 w 313"/>
                <a:gd name="T7" fmla="*/ 35 h 69"/>
                <a:gd name="T8" fmla="*/ 15 w 313"/>
                <a:gd name="T9" fmla="*/ 59 h 69"/>
                <a:gd name="T10" fmla="*/ 0 w 313"/>
                <a:gd name="T11" fmla="*/ 64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69"/>
                <a:gd name="T20" fmla="*/ 313 w 313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69">
                  <a:moveTo>
                    <a:pt x="313" y="48"/>
                  </a:moveTo>
                  <a:cubicBezTo>
                    <a:pt x="302" y="43"/>
                    <a:pt x="276" y="27"/>
                    <a:pt x="264" y="25"/>
                  </a:cubicBezTo>
                  <a:cubicBezTo>
                    <a:pt x="222" y="0"/>
                    <a:pt x="197" y="15"/>
                    <a:pt x="136" y="17"/>
                  </a:cubicBezTo>
                  <a:cubicBezTo>
                    <a:pt x="115" y="22"/>
                    <a:pt x="96" y="31"/>
                    <a:pt x="75" y="35"/>
                  </a:cubicBezTo>
                  <a:cubicBezTo>
                    <a:pt x="59" y="46"/>
                    <a:pt x="34" y="54"/>
                    <a:pt x="15" y="59"/>
                  </a:cubicBezTo>
                  <a:cubicBezTo>
                    <a:pt x="3" y="68"/>
                    <a:pt x="9" y="69"/>
                    <a:pt x="0" y="64"/>
                  </a:cubicBezTo>
                </a:path>
              </a:pathLst>
            </a:custGeom>
            <a:solidFill>
              <a:srgbClr val="808080"/>
            </a:solidFill>
            <a:ln w="444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269" name="AutoShape 44"/>
            <p:cNvSpPr>
              <a:spLocks noChangeArrowheads="1"/>
            </p:cNvSpPr>
            <p:nvPr/>
          </p:nvSpPr>
          <p:spPr bwMode="auto">
            <a:xfrm>
              <a:off x="1111" y="2387"/>
              <a:ext cx="709" cy="160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he-IL" sz="1100" b="1"/>
                <a:t>קו מחבר מאשדוד</a:t>
              </a:r>
              <a:endParaRPr lang="en-US" sz="1100" b="1"/>
            </a:p>
          </p:txBody>
        </p:sp>
        <p:sp>
          <p:nvSpPr>
            <p:cNvPr id="172270" name="Line 45"/>
            <p:cNvSpPr>
              <a:spLocks noChangeShapeType="1"/>
            </p:cNvSpPr>
            <p:nvPr/>
          </p:nvSpPr>
          <p:spPr bwMode="auto">
            <a:xfrm>
              <a:off x="1714" y="2541"/>
              <a:ext cx="32" cy="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1811338" y="3092450"/>
            <a:ext cx="1381125" cy="647700"/>
            <a:chOff x="1156" y="1888"/>
            <a:chExt cx="884" cy="415"/>
          </a:xfrm>
        </p:grpSpPr>
        <p:sp>
          <p:nvSpPr>
            <p:cNvPr id="172236" name="Freeform 47"/>
            <p:cNvSpPr>
              <a:spLocks/>
            </p:cNvSpPr>
            <p:nvPr/>
          </p:nvSpPr>
          <p:spPr bwMode="auto">
            <a:xfrm>
              <a:off x="1814" y="2006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1859" y="1888"/>
              <a:ext cx="181" cy="143"/>
              <a:chOff x="2959" y="3602"/>
              <a:chExt cx="193" cy="152"/>
            </a:xfrm>
          </p:grpSpPr>
          <p:sp>
            <p:nvSpPr>
              <p:cNvPr id="172247" name="AutoShape 49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48" name="Oval 50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266" name="Line 52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67" name="Line 53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250" name="AutoShape 54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51" name="AutoShape 55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5" name="Group 56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6" name="Group 57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264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265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261" name="Line 60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62" name="Line 61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63" name="Line 62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8" name="Group 64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258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259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255" name="Line 67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56" name="Line 68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57" name="Line 69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1156" y="2066"/>
              <a:ext cx="642" cy="237"/>
              <a:chOff x="3061" y="255"/>
              <a:chExt cx="458" cy="170"/>
            </a:xfrm>
          </p:grpSpPr>
          <p:sp>
            <p:nvSpPr>
              <p:cNvPr id="172245" name="AutoShape 71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DDDDDD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46" name="AutoShape 72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DDDDDD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20" name="Group 73"/>
            <p:cNvGrpSpPr>
              <a:grpSpLocks/>
            </p:cNvGrpSpPr>
            <p:nvPr/>
          </p:nvGrpSpPr>
          <p:grpSpPr bwMode="auto">
            <a:xfrm>
              <a:off x="1181" y="2043"/>
              <a:ext cx="642" cy="237"/>
              <a:chOff x="3061" y="255"/>
              <a:chExt cx="458" cy="170"/>
            </a:xfrm>
          </p:grpSpPr>
          <p:sp>
            <p:nvSpPr>
              <p:cNvPr id="172243" name="AutoShape 74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44" name="AutoShape 75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1205" y="2020"/>
              <a:ext cx="642" cy="236"/>
              <a:chOff x="3061" y="255"/>
              <a:chExt cx="458" cy="170"/>
            </a:xfrm>
          </p:grpSpPr>
          <p:sp>
            <p:nvSpPr>
              <p:cNvPr id="172241" name="AutoShape 77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42" name="AutoShape 78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קו, תחנה ומאגר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התפלה שורק</a:t>
                </a:r>
                <a:endParaRPr lang="en-US" sz="1100" b="1"/>
              </a:p>
            </p:txBody>
          </p:sp>
        </p:grpSp>
      </p:grpSp>
      <p:grpSp>
        <p:nvGrpSpPr>
          <p:cNvPr id="22" name="Group 79"/>
          <p:cNvGrpSpPr>
            <a:grpSpLocks/>
          </p:cNvGrpSpPr>
          <p:nvPr/>
        </p:nvGrpSpPr>
        <p:grpSpPr bwMode="auto">
          <a:xfrm>
            <a:off x="2879725" y="3941763"/>
            <a:ext cx="3582988" cy="1198562"/>
            <a:chOff x="1814" y="2483"/>
            <a:chExt cx="2257" cy="755"/>
          </a:xfrm>
        </p:grpSpPr>
        <p:grpSp>
          <p:nvGrpSpPr>
            <p:cNvPr id="23" name="Group 80"/>
            <p:cNvGrpSpPr>
              <a:grpSpLocks/>
            </p:cNvGrpSpPr>
            <p:nvPr/>
          </p:nvGrpSpPr>
          <p:grpSpPr bwMode="auto">
            <a:xfrm>
              <a:off x="1814" y="2483"/>
              <a:ext cx="1470" cy="714"/>
              <a:chOff x="1840" y="2432"/>
              <a:chExt cx="1494" cy="726"/>
            </a:xfrm>
          </p:grpSpPr>
          <p:sp>
            <p:nvSpPr>
              <p:cNvPr id="172230" name="Freeform 81"/>
              <p:cNvSpPr>
                <a:spLocks/>
              </p:cNvSpPr>
              <p:nvPr/>
            </p:nvSpPr>
            <p:spPr bwMode="auto">
              <a:xfrm>
                <a:off x="2184" y="2801"/>
                <a:ext cx="403" cy="100"/>
              </a:xfrm>
              <a:custGeom>
                <a:avLst/>
                <a:gdLst>
                  <a:gd name="T0" fmla="*/ 403 w 403"/>
                  <a:gd name="T1" fmla="*/ 8 h 100"/>
                  <a:gd name="T2" fmla="*/ 353 w 403"/>
                  <a:gd name="T3" fmla="*/ 3 h 100"/>
                  <a:gd name="T4" fmla="*/ 316 w 403"/>
                  <a:gd name="T5" fmla="*/ 27 h 100"/>
                  <a:gd name="T6" fmla="*/ 272 w 403"/>
                  <a:gd name="T7" fmla="*/ 29 h 100"/>
                  <a:gd name="T8" fmla="*/ 222 w 403"/>
                  <a:gd name="T9" fmla="*/ 53 h 100"/>
                  <a:gd name="T10" fmla="*/ 157 w 403"/>
                  <a:gd name="T11" fmla="*/ 100 h 100"/>
                  <a:gd name="T12" fmla="*/ 99 w 403"/>
                  <a:gd name="T13" fmla="*/ 48 h 100"/>
                  <a:gd name="T14" fmla="*/ 62 w 403"/>
                  <a:gd name="T15" fmla="*/ 24 h 100"/>
                  <a:gd name="T16" fmla="*/ 49 w 403"/>
                  <a:gd name="T17" fmla="*/ 16 h 100"/>
                  <a:gd name="T18" fmla="*/ 0 w 403"/>
                  <a:gd name="T19" fmla="*/ 19 h 100"/>
                  <a:gd name="T20" fmla="*/ 16 w 403"/>
                  <a:gd name="T21" fmla="*/ 39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3"/>
                  <a:gd name="T34" fmla="*/ 0 h 100"/>
                  <a:gd name="T35" fmla="*/ 403 w 403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3" h="100">
                    <a:moveTo>
                      <a:pt x="403" y="8"/>
                    </a:moveTo>
                    <a:cubicBezTo>
                      <a:pt x="398" y="8"/>
                      <a:pt x="367" y="0"/>
                      <a:pt x="353" y="3"/>
                    </a:cubicBezTo>
                    <a:cubicBezTo>
                      <a:pt x="339" y="6"/>
                      <a:pt x="329" y="23"/>
                      <a:pt x="316" y="27"/>
                    </a:cubicBezTo>
                    <a:cubicBezTo>
                      <a:pt x="278" y="42"/>
                      <a:pt x="296" y="24"/>
                      <a:pt x="272" y="29"/>
                    </a:cubicBezTo>
                    <a:cubicBezTo>
                      <a:pt x="260" y="37"/>
                      <a:pt x="236" y="50"/>
                      <a:pt x="222" y="53"/>
                    </a:cubicBezTo>
                    <a:cubicBezTo>
                      <a:pt x="199" y="76"/>
                      <a:pt x="183" y="81"/>
                      <a:pt x="157" y="100"/>
                    </a:cubicBezTo>
                    <a:cubicBezTo>
                      <a:pt x="133" y="92"/>
                      <a:pt x="115" y="64"/>
                      <a:pt x="99" y="48"/>
                    </a:cubicBezTo>
                    <a:cubicBezTo>
                      <a:pt x="86" y="35"/>
                      <a:pt x="79" y="29"/>
                      <a:pt x="62" y="24"/>
                    </a:cubicBezTo>
                    <a:cubicBezTo>
                      <a:pt x="55" y="19"/>
                      <a:pt x="59" y="17"/>
                      <a:pt x="49" y="16"/>
                    </a:cubicBezTo>
                    <a:cubicBezTo>
                      <a:pt x="39" y="15"/>
                      <a:pt x="5" y="15"/>
                      <a:pt x="0" y="19"/>
                    </a:cubicBezTo>
                    <a:lnTo>
                      <a:pt x="16" y="39"/>
                    </a:lnTo>
                  </a:path>
                </a:pathLst>
              </a:custGeom>
              <a:solidFill>
                <a:srgbClr val="808080"/>
              </a:solidFill>
              <a:ln w="571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31" name="Freeform 82"/>
              <p:cNvSpPr>
                <a:spLocks/>
              </p:cNvSpPr>
              <p:nvPr/>
            </p:nvSpPr>
            <p:spPr bwMode="auto">
              <a:xfrm>
                <a:off x="2597" y="2807"/>
                <a:ext cx="257" cy="112"/>
              </a:xfrm>
              <a:custGeom>
                <a:avLst/>
                <a:gdLst>
                  <a:gd name="T0" fmla="*/ 0 w 257"/>
                  <a:gd name="T1" fmla="*/ 0 h 112"/>
                  <a:gd name="T2" fmla="*/ 84 w 257"/>
                  <a:gd name="T3" fmla="*/ 86 h 112"/>
                  <a:gd name="T4" fmla="*/ 168 w 257"/>
                  <a:gd name="T5" fmla="*/ 110 h 112"/>
                  <a:gd name="T6" fmla="*/ 218 w 257"/>
                  <a:gd name="T7" fmla="*/ 110 h 112"/>
                  <a:gd name="T8" fmla="*/ 257 w 257"/>
                  <a:gd name="T9" fmla="*/ 11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7"/>
                  <a:gd name="T16" fmla="*/ 0 h 112"/>
                  <a:gd name="T17" fmla="*/ 257 w 25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7" h="112">
                    <a:moveTo>
                      <a:pt x="0" y="0"/>
                    </a:moveTo>
                    <a:cubicBezTo>
                      <a:pt x="45" y="28"/>
                      <a:pt x="60" y="65"/>
                      <a:pt x="84" y="86"/>
                    </a:cubicBezTo>
                    <a:cubicBezTo>
                      <a:pt x="102" y="97"/>
                      <a:pt x="147" y="108"/>
                      <a:pt x="168" y="110"/>
                    </a:cubicBezTo>
                    <a:cubicBezTo>
                      <a:pt x="184" y="112"/>
                      <a:pt x="205" y="111"/>
                      <a:pt x="218" y="110"/>
                    </a:cubicBezTo>
                    <a:lnTo>
                      <a:pt x="257" y="110"/>
                    </a:lnTo>
                  </a:path>
                </a:pathLst>
              </a:custGeom>
              <a:solidFill>
                <a:srgbClr val="808080"/>
              </a:solidFill>
              <a:ln w="571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32" name="Freeform 83"/>
              <p:cNvSpPr>
                <a:spLocks/>
              </p:cNvSpPr>
              <p:nvPr/>
            </p:nvSpPr>
            <p:spPr bwMode="auto">
              <a:xfrm>
                <a:off x="2859" y="2914"/>
                <a:ext cx="475" cy="244"/>
              </a:xfrm>
              <a:custGeom>
                <a:avLst/>
                <a:gdLst>
                  <a:gd name="T0" fmla="*/ 0 w 475"/>
                  <a:gd name="T1" fmla="*/ 0 h 244"/>
                  <a:gd name="T2" fmla="*/ 47 w 475"/>
                  <a:gd name="T3" fmla="*/ 26 h 244"/>
                  <a:gd name="T4" fmla="*/ 118 w 475"/>
                  <a:gd name="T5" fmla="*/ 71 h 244"/>
                  <a:gd name="T6" fmla="*/ 173 w 475"/>
                  <a:gd name="T7" fmla="*/ 76 h 244"/>
                  <a:gd name="T8" fmla="*/ 212 w 475"/>
                  <a:gd name="T9" fmla="*/ 105 h 244"/>
                  <a:gd name="T10" fmla="*/ 257 w 475"/>
                  <a:gd name="T11" fmla="*/ 110 h 244"/>
                  <a:gd name="T12" fmla="*/ 304 w 475"/>
                  <a:gd name="T13" fmla="*/ 144 h 244"/>
                  <a:gd name="T14" fmla="*/ 361 w 475"/>
                  <a:gd name="T15" fmla="*/ 157 h 244"/>
                  <a:gd name="T16" fmla="*/ 398 w 475"/>
                  <a:gd name="T17" fmla="*/ 189 h 244"/>
                  <a:gd name="T18" fmla="*/ 432 w 475"/>
                  <a:gd name="T19" fmla="*/ 220 h 244"/>
                  <a:gd name="T20" fmla="*/ 475 w 475"/>
                  <a:gd name="T21" fmla="*/ 244 h 2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5"/>
                  <a:gd name="T34" fmla="*/ 0 h 244"/>
                  <a:gd name="T35" fmla="*/ 475 w 475"/>
                  <a:gd name="T36" fmla="*/ 244 h 2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5" h="244">
                    <a:moveTo>
                      <a:pt x="0" y="0"/>
                    </a:moveTo>
                    <a:cubicBezTo>
                      <a:pt x="13" y="5"/>
                      <a:pt x="34" y="23"/>
                      <a:pt x="47" y="26"/>
                    </a:cubicBezTo>
                    <a:cubicBezTo>
                      <a:pt x="66" y="35"/>
                      <a:pt x="97" y="63"/>
                      <a:pt x="118" y="71"/>
                    </a:cubicBezTo>
                    <a:cubicBezTo>
                      <a:pt x="139" y="79"/>
                      <a:pt x="157" y="70"/>
                      <a:pt x="173" y="76"/>
                    </a:cubicBezTo>
                    <a:cubicBezTo>
                      <a:pt x="183" y="81"/>
                      <a:pt x="201" y="103"/>
                      <a:pt x="212" y="105"/>
                    </a:cubicBezTo>
                    <a:cubicBezTo>
                      <a:pt x="229" y="114"/>
                      <a:pt x="241" y="99"/>
                      <a:pt x="257" y="110"/>
                    </a:cubicBezTo>
                    <a:cubicBezTo>
                      <a:pt x="275" y="122"/>
                      <a:pt x="289" y="130"/>
                      <a:pt x="304" y="144"/>
                    </a:cubicBezTo>
                    <a:cubicBezTo>
                      <a:pt x="315" y="153"/>
                      <a:pt x="347" y="154"/>
                      <a:pt x="361" y="157"/>
                    </a:cubicBezTo>
                    <a:cubicBezTo>
                      <a:pt x="379" y="168"/>
                      <a:pt x="378" y="183"/>
                      <a:pt x="398" y="189"/>
                    </a:cubicBezTo>
                    <a:cubicBezTo>
                      <a:pt x="414" y="202"/>
                      <a:pt x="413" y="213"/>
                      <a:pt x="432" y="220"/>
                    </a:cubicBezTo>
                    <a:cubicBezTo>
                      <a:pt x="445" y="229"/>
                      <a:pt x="470" y="240"/>
                      <a:pt x="475" y="244"/>
                    </a:cubicBezTo>
                  </a:path>
                </a:pathLst>
              </a:custGeom>
              <a:solidFill>
                <a:srgbClr val="808080"/>
              </a:solidFill>
              <a:ln w="571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33" name="Freeform 84"/>
              <p:cNvSpPr>
                <a:spLocks/>
              </p:cNvSpPr>
              <p:nvPr/>
            </p:nvSpPr>
            <p:spPr bwMode="auto">
              <a:xfrm>
                <a:off x="1840" y="2733"/>
                <a:ext cx="341" cy="89"/>
              </a:xfrm>
              <a:custGeom>
                <a:avLst/>
                <a:gdLst>
                  <a:gd name="T0" fmla="*/ 341 w 341"/>
                  <a:gd name="T1" fmla="*/ 89 h 89"/>
                  <a:gd name="T2" fmla="*/ 307 w 341"/>
                  <a:gd name="T3" fmla="*/ 32 h 89"/>
                  <a:gd name="T4" fmla="*/ 77 w 341"/>
                  <a:gd name="T5" fmla="*/ 8 h 89"/>
                  <a:gd name="T6" fmla="*/ 0 w 341"/>
                  <a:gd name="T7" fmla="*/ 11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1"/>
                  <a:gd name="T13" fmla="*/ 0 h 89"/>
                  <a:gd name="T14" fmla="*/ 341 w 341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1" h="89">
                    <a:moveTo>
                      <a:pt x="341" y="89"/>
                    </a:moveTo>
                    <a:cubicBezTo>
                      <a:pt x="337" y="65"/>
                      <a:pt x="335" y="38"/>
                      <a:pt x="307" y="32"/>
                    </a:cubicBezTo>
                    <a:cubicBezTo>
                      <a:pt x="236" y="0"/>
                      <a:pt x="148" y="44"/>
                      <a:pt x="77" y="8"/>
                    </a:cubicBezTo>
                    <a:cubicBezTo>
                      <a:pt x="58" y="9"/>
                      <a:pt x="19" y="8"/>
                      <a:pt x="0" y="11"/>
                    </a:cubicBezTo>
                  </a:path>
                </a:pathLst>
              </a:custGeom>
              <a:solidFill>
                <a:srgbClr val="808080"/>
              </a:solidFill>
              <a:ln w="571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34" name="AutoShape 85"/>
              <p:cNvSpPr>
                <a:spLocks noChangeArrowheads="1"/>
              </p:cNvSpPr>
              <p:nvPr/>
            </p:nvSpPr>
            <p:spPr bwMode="auto">
              <a:xfrm>
                <a:off x="1927" y="2432"/>
                <a:ext cx="534" cy="160"/>
              </a:xfrm>
              <a:prstGeom prst="roundRect">
                <a:avLst>
                  <a:gd name="adj" fmla="val 16667"/>
                </a:avLst>
              </a:prstGeom>
              <a:solidFill>
                <a:srgbClr val="808080">
                  <a:alpha val="7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he-IL" sz="1100" b="1"/>
                  <a:t>קו חפץ חיים</a:t>
                </a:r>
                <a:endParaRPr lang="en-US" sz="1100" b="1"/>
              </a:p>
            </p:txBody>
          </p:sp>
          <p:sp>
            <p:nvSpPr>
              <p:cNvPr id="172235" name="Line 86"/>
              <p:cNvSpPr>
                <a:spLocks noChangeShapeType="1"/>
              </p:cNvSpPr>
              <p:nvPr/>
            </p:nvSpPr>
            <p:spPr bwMode="auto">
              <a:xfrm flipH="1">
                <a:off x="2001" y="2586"/>
                <a:ext cx="32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72229" name="Freeform 87"/>
            <p:cNvSpPr>
              <a:spLocks/>
            </p:cNvSpPr>
            <p:nvPr/>
          </p:nvSpPr>
          <p:spPr bwMode="auto">
            <a:xfrm>
              <a:off x="3288" y="3164"/>
              <a:ext cx="783" cy="74"/>
            </a:xfrm>
            <a:custGeom>
              <a:avLst/>
              <a:gdLst>
                <a:gd name="T0" fmla="*/ 0 w 796"/>
                <a:gd name="T1" fmla="*/ 43 h 75"/>
                <a:gd name="T2" fmla="*/ 108 w 796"/>
                <a:gd name="T3" fmla="*/ 48 h 75"/>
                <a:gd name="T4" fmla="*/ 201 w 796"/>
                <a:gd name="T5" fmla="*/ 23 h 75"/>
                <a:gd name="T6" fmla="*/ 307 w 796"/>
                <a:gd name="T7" fmla="*/ 40 h 75"/>
                <a:gd name="T8" fmla="*/ 404 w 796"/>
                <a:gd name="T9" fmla="*/ 34 h 75"/>
                <a:gd name="T10" fmla="*/ 523 w 796"/>
                <a:gd name="T11" fmla="*/ 7 h 75"/>
                <a:gd name="T12" fmla="*/ 600 w 796"/>
                <a:gd name="T13" fmla="*/ 48 h 75"/>
                <a:gd name="T14" fmla="*/ 644 w 796"/>
                <a:gd name="T15" fmla="*/ 56 h 75"/>
                <a:gd name="T16" fmla="*/ 680 w 796"/>
                <a:gd name="T17" fmla="*/ 56 h 75"/>
                <a:gd name="T18" fmla="*/ 783 w 796"/>
                <a:gd name="T19" fmla="*/ 74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75"/>
                <a:gd name="T32" fmla="*/ 796 w 79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75">
                  <a:moveTo>
                    <a:pt x="0" y="44"/>
                  </a:moveTo>
                  <a:cubicBezTo>
                    <a:pt x="18" y="43"/>
                    <a:pt x="76" y="52"/>
                    <a:pt x="110" y="49"/>
                  </a:cubicBezTo>
                  <a:cubicBezTo>
                    <a:pt x="144" y="46"/>
                    <a:pt x="170" y="24"/>
                    <a:pt x="204" y="23"/>
                  </a:cubicBezTo>
                  <a:cubicBezTo>
                    <a:pt x="238" y="22"/>
                    <a:pt x="278" y="39"/>
                    <a:pt x="312" y="41"/>
                  </a:cubicBezTo>
                  <a:cubicBezTo>
                    <a:pt x="346" y="43"/>
                    <a:pt x="374" y="40"/>
                    <a:pt x="411" y="34"/>
                  </a:cubicBezTo>
                  <a:cubicBezTo>
                    <a:pt x="455" y="35"/>
                    <a:pt x="488" y="0"/>
                    <a:pt x="532" y="7"/>
                  </a:cubicBezTo>
                  <a:cubicBezTo>
                    <a:pt x="551" y="10"/>
                    <a:pt x="590" y="46"/>
                    <a:pt x="610" y="49"/>
                  </a:cubicBezTo>
                  <a:cubicBezTo>
                    <a:pt x="624" y="54"/>
                    <a:pt x="641" y="52"/>
                    <a:pt x="655" y="57"/>
                  </a:cubicBezTo>
                  <a:cubicBezTo>
                    <a:pt x="658" y="69"/>
                    <a:pt x="671" y="57"/>
                    <a:pt x="691" y="57"/>
                  </a:cubicBezTo>
                  <a:lnTo>
                    <a:pt x="796" y="75"/>
                  </a:lnTo>
                </a:path>
              </a:pathLst>
            </a:custGeom>
            <a:solidFill>
              <a:srgbClr val="808080"/>
            </a:solidFill>
            <a:ln w="571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</p:grpSp>
      <p:grpSp>
        <p:nvGrpSpPr>
          <p:cNvPr id="24" name="Group 88"/>
          <p:cNvGrpSpPr>
            <a:grpSpLocks/>
          </p:cNvGrpSpPr>
          <p:nvPr/>
        </p:nvGrpSpPr>
        <p:grpSpPr bwMode="auto">
          <a:xfrm>
            <a:off x="1385888" y="4187825"/>
            <a:ext cx="1276350" cy="608013"/>
            <a:chOff x="884" y="2589"/>
            <a:chExt cx="817" cy="390"/>
          </a:xfrm>
        </p:grpSpPr>
        <p:sp>
          <p:nvSpPr>
            <p:cNvPr id="172199" name="Freeform 89"/>
            <p:cNvSpPr>
              <a:spLocks/>
            </p:cNvSpPr>
            <p:nvPr/>
          </p:nvSpPr>
          <p:spPr bwMode="auto">
            <a:xfrm>
              <a:off x="1475" y="2707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25" name="Group 90"/>
            <p:cNvGrpSpPr>
              <a:grpSpLocks/>
            </p:cNvGrpSpPr>
            <p:nvPr/>
          </p:nvGrpSpPr>
          <p:grpSpPr bwMode="auto">
            <a:xfrm>
              <a:off x="1520" y="2589"/>
              <a:ext cx="181" cy="143"/>
              <a:chOff x="2959" y="3602"/>
              <a:chExt cx="193" cy="152"/>
            </a:xfrm>
          </p:grpSpPr>
          <p:sp>
            <p:nvSpPr>
              <p:cNvPr id="172207" name="AutoShape 91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08" name="Oval 92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26" name="Group 93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226" name="Line 94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27" name="Line 95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210" name="AutoShape 96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211" name="AutoShape 97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27" name="Group 98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28" name="Group 99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224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225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221" name="Line 102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22" name="Line 103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23" name="Line 104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9" name="Group 105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30" name="Group 106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218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219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215" name="Line 109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16" name="Line 110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217" name="Line 111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31" name="Group 112"/>
            <p:cNvGrpSpPr>
              <a:grpSpLocks/>
            </p:cNvGrpSpPr>
            <p:nvPr/>
          </p:nvGrpSpPr>
          <p:grpSpPr bwMode="auto">
            <a:xfrm>
              <a:off x="884" y="2742"/>
              <a:ext cx="600" cy="237"/>
              <a:chOff x="3061" y="255"/>
              <a:chExt cx="458" cy="170"/>
            </a:xfrm>
          </p:grpSpPr>
          <p:sp>
            <p:nvSpPr>
              <p:cNvPr id="172205" name="AutoShape 113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06" name="AutoShape 114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172260" name="Group 115"/>
            <p:cNvGrpSpPr>
              <a:grpSpLocks/>
            </p:cNvGrpSpPr>
            <p:nvPr/>
          </p:nvGrpSpPr>
          <p:grpSpPr bwMode="auto">
            <a:xfrm>
              <a:off x="908" y="2721"/>
              <a:ext cx="600" cy="236"/>
              <a:chOff x="3061" y="255"/>
              <a:chExt cx="458" cy="170"/>
            </a:xfrm>
          </p:grpSpPr>
          <p:sp>
            <p:nvSpPr>
              <p:cNvPr id="172203" name="AutoShape 116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204" name="AutoShape 117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ומאגר </a:t>
                </a:r>
                <a:br>
                  <a:rPr lang="he-IL" sz="1100" b="1"/>
                </a:br>
                <a:r>
                  <a:rPr lang="he-IL" sz="1100" b="1"/>
                  <a:t>התפלה אשדוד</a:t>
                </a:r>
                <a:endParaRPr lang="en-US" sz="1100" b="1"/>
              </a:p>
            </p:txBody>
          </p:sp>
        </p:grpSp>
      </p:grpSp>
      <p:grpSp>
        <p:nvGrpSpPr>
          <p:cNvPr id="172272" name="Group 118"/>
          <p:cNvGrpSpPr>
            <a:grpSpLocks/>
          </p:cNvGrpSpPr>
          <p:nvPr/>
        </p:nvGrpSpPr>
        <p:grpSpPr bwMode="auto">
          <a:xfrm>
            <a:off x="2522538" y="4295775"/>
            <a:ext cx="1131887" cy="642938"/>
            <a:chOff x="1611" y="2659"/>
            <a:chExt cx="725" cy="411"/>
          </a:xfrm>
        </p:grpSpPr>
        <p:sp>
          <p:nvSpPr>
            <p:cNvPr id="172170" name="Freeform 119"/>
            <p:cNvSpPr>
              <a:spLocks/>
            </p:cNvSpPr>
            <p:nvPr/>
          </p:nvSpPr>
          <p:spPr bwMode="auto">
            <a:xfrm>
              <a:off x="2110" y="2777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72278" name="Group 120"/>
            <p:cNvGrpSpPr>
              <a:grpSpLocks/>
            </p:cNvGrpSpPr>
            <p:nvPr/>
          </p:nvGrpSpPr>
          <p:grpSpPr bwMode="auto">
            <a:xfrm>
              <a:off x="2155" y="2659"/>
              <a:ext cx="181" cy="143"/>
              <a:chOff x="2959" y="3602"/>
              <a:chExt cx="193" cy="152"/>
            </a:xfrm>
          </p:grpSpPr>
          <p:sp>
            <p:nvSpPr>
              <p:cNvPr id="172178" name="AutoShape 121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79" name="Oval 122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32" name="Group 123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197" name="Line 124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98" name="Line 125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181" name="AutoShape 126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82" name="AutoShape 127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36" name="Group 128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2039" name="Group 129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95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96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92" name="Line 132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93" name="Line 133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94" name="Line 134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2041" name="Group 135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2042" name="Group 136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89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90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86" name="Line 139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87" name="Line 140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88" name="Line 141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2043" name="Group 142"/>
            <p:cNvGrpSpPr>
              <a:grpSpLocks/>
            </p:cNvGrpSpPr>
            <p:nvPr/>
          </p:nvGrpSpPr>
          <p:grpSpPr bwMode="auto">
            <a:xfrm>
              <a:off x="1611" y="2833"/>
              <a:ext cx="520" cy="237"/>
              <a:chOff x="3061" y="255"/>
              <a:chExt cx="458" cy="170"/>
            </a:xfrm>
          </p:grpSpPr>
          <p:sp>
            <p:nvSpPr>
              <p:cNvPr id="172176" name="AutoShape 143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177" name="AutoShape 144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172044" name="Group 145"/>
            <p:cNvGrpSpPr>
              <a:grpSpLocks/>
            </p:cNvGrpSpPr>
            <p:nvPr/>
          </p:nvGrpSpPr>
          <p:grpSpPr bwMode="auto">
            <a:xfrm>
              <a:off x="1635" y="2812"/>
              <a:ext cx="520" cy="236"/>
              <a:chOff x="3061" y="255"/>
              <a:chExt cx="458" cy="170"/>
            </a:xfrm>
          </p:grpSpPr>
          <p:sp>
            <p:nvSpPr>
              <p:cNvPr id="172174" name="AutoShape 146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175" name="AutoShape 147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ומאגר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חפץ חיים</a:t>
                </a:r>
                <a:endParaRPr lang="en-US" sz="1100" b="1"/>
              </a:p>
            </p:txBody>
          </p:sp>
        </p:grpSp>
      </p:grpSp>
      <p:grpSp>
        <p:nvGrpSpPr>
          <p:cNvPr id="172045" name="Group 148"/>
          <p:cNvGrpSpPr>
            <a:grpSpLocks/>
          </p:cNvGrpSpPr>
          <p:nvPr/>
        </p:nvGrpSpPr>
        <p:grpSpPr bwMode="auto">
          <a:xfrm>
            <a:off x="2771775" y="1147763"/>
            <a:ext cx="971550" cy="714375"/>
            <a:chOff x="1746" y="723"/>
            <a:chExt cx="612" cy="450"/>
          </a:xfrm>
        </p:grpSpPr>
        <p:sp>
          <p:nvSpPr>
            <p:cNvPr id="172168" name="Freeform 149"/>
            <p:cNvSpPr>
              <a:spLocks/>
            </p:cNvSpPr>
            <p:nvPr/>
          </p:nvSpPr>
          <p:spPr bwMode="auto">
            <a:xfrm>
              <a:off x="2259" y="723"/>
              <a:ext cx="99" cy="450"/>
            </a:xfrm>
            <a:custGeom>
              <a:avLst/>
              <a:gdLst>
                <a:gd name="T0" fmla="*/ 96 w 99"/>
                <a:gd name="T1" fmla="*/ 0 h 450"/>
                <a:gd name="T2" fmla="*/ 75 w 99"/>
                <a:gd name="T3" fmla="*/ 48 h 450"/>
                <a:gd name="T4" fmla="*/ 45 w 99"/>
                <a:gd name="T5" fmla="*/ 123 h 450"/>
                <a:gd name="T6" fmla="*/ 0 w 99"/>
                <a:gd name="T7" fmla="*/ 339 h 450"/>
                <a:gd name="T8" fmla="*/ 99 w 99"/>
                <a:gd name="T9" fmla="*/ 45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50"/>
                <a:gd name="T17" fmla="*/ 99 w 99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50">
                  <a:moveTo>
                    <a:pt x="96" y="0"/>
                  </a:moveTo>
                  <a:cubicBezTo>
                    <a:pt x="89" y="14"/>
                    <a:pt x="84" y="36"/>
                    <a:pt x="75" y="48"/>
                  </a:cubicBezTo>
                  <a:cubicBezTo>
                    <a:pt x="68" y="72"/>
                    <a:pt x="60" y="103"/>
                    <a:pt x="45" y="123"/>
                  </a:cubicBezTo>
                  <a:cubicBezTo>
                    <a:pt x="36" y="149"/>
                    <a:pt x="6" y="303"/>
                    <a:pt x="0" y="339"/>
                  </a:cubicBezTo>
                  <a:cubicBezTo>
                    <a:pt x="18" y="411"/>
                    <a:pt x="78" y="426"/>
                    <a:pt x="99" y="450"/>
                  </a:cubicBezTo>
                </a:path>
              </a:pathLst>
            </a:custGeom>
            <a:solidFill>
              <a:srgbClr val="808080"/>
            </a:solidFill>
            <a:ln w="444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sp>
          <p:nvSpPr>
            <p:cNvPr id="172169" name="AutoShape 150"/>
            <p:cNvSpPr>
              <a:spLocks noChangeArrowheads="1"/>
            </p:cNvSpPr>
            <p:nvPr/>
          </p:nvSpPr>
          <p:spPr bwMode="auto">
            <a:xfrm>
              <a:off x="1746" y="845"/>
              <a:ext cx="584" cy="169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he-IL" sz="1100" b="1"/>
                <a:t>מובל מערבי</a:t>
              </a:r>
              <a:endParaRPr lang="en-US" sz="1100" b="1"/>
            </a:p>
          </p:txBody>
        </p:sp>
      </p:grpSp>
      <p:grpSp>
        <p:nvGrpSpPr>
          <p:cNvPr id="172046" name="Group 151"/>
          <p:cNvGrpSpPr>
            <a:grpSpLocks/>
          </p:cNvGrpSpPr>
          <p:nvPr/>
        </p:nvGrpSpPr>
        <p:grpSpPr bwMode="auto">
          <a:xfrm>
            <a:off x="3724275" y="4494213"/>
            <a:ext cx="981075" cy="700087"/>
            <a:chOff x="2381" y="2786"/>
            <a:chExt cx="628" cy="448"/>
          </a:xfrm>
        </p:grpSpPr>
        <p:sp>
          <p:nvSpPr>
            <p:cNvPr id="172139" name="Freeform 152"/>
            <p:cNvSpPr>
              <a:spLocks/>
            </p:cNvSpPr>
            <p:nvPr/>
          </p:nvSpPr>
          <p:spPr bwMode="auto">
            <a:xfrm>
              <a:off x="2783" y="2904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72047" name="Group 153"/>
            <p:cNvGrpSpPr>
              <a:grpSpLocks/>
            </p:cNvGrpSpPr>
            <p:nvPr/>
          </p:nvGrpSpPr>
          <p:grpSpPr bwMode="auto">
            <a:xfrm>
              <a:off x="2828" y="2786"/>
              <a:ext cx="181" cy="143"/>
              <a:chOff x="2959" y="3602"/>
              <a:chExt cx="193" cy="152"/>
            </a:xfrm>
          </p:grpSpPr>
          <p:sp>
            <p:nvSpPr>
              <p:cNvPr id="172147" name="AutoShape 154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48" name="Oval 155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48" name="Group 156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166" name="Line 157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67" name="Line 158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150" name="AutoShape 159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51" name="AutoShape 160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49" name="Group 161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2050" name="Group 162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64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65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61" name="Line 165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62" name="Line 166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63" name="Line 167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2051" name="Group 168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2052" name="Group 169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58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59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55" name="Line 172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56" name="Line 173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57" name="Line 174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2053" name="Group 175"/>
            <p:cNvGrpSpPr>
              <a:grpSpLocks/>
            </p:cNvGrpSpPr>
            <p:nvPr/>
          </p:nvGrpSpPr>
          <p:grpSpPr bwMode="auto">
            <a:xfrm>
              <a:off x="2381" y="2997"/>
              <a:ext cx="520" cy="237"/>
              <a:chOff x="3061" y="255"/>
              <a:chExt cx="458" cy="170"/>
            </a:xfrm>
          </p:grpSpPr>
          <p:sp>
            <p:nvSpPr>
              <p:cNvPr id="172145" name="AutoShape 176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146" name="AutoShape 177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172054" name="Group 178"/>
            <p:cNvGrpSpPr>
              <a:grpSpLocks/>
            </p:cNvGrpSpPr>
            <p:nvPr/>
          </p:nvGrpSpPr>
          <p:grpSpPr bwMode="auto">
            <a:xfrm>
              <a:off x="2405" y="2976"/>
              <a:ext cx="520" cy="236"/>
              <a:chOff x="3061" y="255"/>
              <a:chExt cx="458" cy="170"/>
            </a:xfrm>
          </p:grpSpPr>
          <p:sp>
            <p:nvSpPr>
              <p:cNvPr id="172143" name="AutoShape 179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144" name="AutoShape 180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ובריכת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כפר אוריה</a:t>
                </a:r>
                <a:endParaRPr lang="en-US" sz="1100" b="1"/>
              </a:p>
            </p:txBody>
          </p:sp>
        </p:grpSp>
      </p:grpSp>
      <p:grpSp>
        <p:nvGrpSpPr>
          <p:cNvPr id="172057" name="Group 181"/>
          <p:cNvGrpSpPr>
            <a:grpSpLocks/>
          </p:cNvGrpSpPr>
          <p:nvPr/>
        </p:nvGrpSpPr>
        <p:grpSpPr bwMode="auto">
          <a:xfrm>
            <a:off x="3937000" y="4125913"/>
            <a:ext cx="473075" cy="536575"/>
            <a:chOff x="2517" y="2550"/>
            <a:chExt cx="303" cy="343"/>
          </a:xfrm>
        </p:grpSpPr>
        <p:grpSp>
          <p:nvGrpSpPr>
            <p:cNvPr id="172058" name="Group 182"/>
            <p:cNvGrpSpPr>
              <a:grpSpLocks/>
            </p:cNvGrpSpPr>
            <p:nvPr/>
          </p:nvGrpSpPr>
          <p:grpSpPr bwMode="auto">
            <a:xfrm>
              <a:off x="2517" y="2750"/>
              <a:ext cx="181" cy="143"/>
              <a:chOff x="2959" y="3602"/>
              <a:chExt cx="193" cy="152"/>
            </a:xfrm>
          </p:grpSpPr>
          <p:sp>
            <p:nvSpPr>
              <p:cNvPr id="172118" name="AutoShape 183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19" name="Oval 184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59" name="Group 185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137" name="Line 186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38" name="Line 187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121" name="AutoShape 188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122" name="AutoShape 189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66" name="Group 190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2069" name="Group 191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35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36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32" name="Line 194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33" name="Line 195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34" name="Line 196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2070" name="Group 197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2071" name="Group 198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29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30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26" name="Line 201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27" name="Line 202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28" name="Line 203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2077" name="Group 204"/>
            <p:cNvGrpSpPr>
              <a:grpSpLocks/>
            </p:cNvGrpSpPr>
            <p:nvPr/>
          </p:nvGrpSpPr>
          <p:grpSpPr bwMode="auto">
            <a:xfrm>
              <a:off x="2527" y="2550"/>
              <a:ext cx="293" cy="227"/>
              <a:chOff x="3379" y="2364"/>
              <a:chExt cx="520" cy="236"/>
            </a:xfrm>
          </p:grpSpPr>
          <p:sp>
            <p:nvSpPr>
              <p:cNvPr id="172116" name="AutoShape 205"/>
              <p:cNvSpPr>
                <a:spLocks noChangeArrowheads="1"/>
              </p:cNvSpPr>
              <p:nvPr/>
            </p:nvSpPr>
            <p:spPr bwMode="auto">
              <a:xfrm>
                <a:off x="3379" y="2365"/>
                <a:ext cx="520" cy="23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117" name="AutoShape 206"/>
              <p:cNvSpPr>
                <a:spLocks noChangeArrowheads="1"/>
              </p:cNvSpPr>
              <p:nvPr/>
            </p:nvSpPr>
            <p:spPr bwMode="auto">
              <a:xfrm>
                <a:off x="3379" y="2364"/>
                <a:ext cx="520" cy="235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תחנת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חולדה</a:t>
                </a:r>
                <a:endParaRPr lang="en-US" sz="1100" b="1"/>
              </a:p>
            </p:txBody>
          </p:sp>
        </p:grpSp>
      </p:grpSp>
      <p:grpSp>
        <p:nvGrpSpPr>
          <p:cNvPr id="172086" name="Group 207"/>
          <p:cNvGrpSpPr>
            <a:grpSpLocks/>
          </p:cNvGrpSpPr>
          <p:nvPr/>
        </p:nvGrpSpPr>
        <p:grpSpPr bwMode="auto">
          <a:xfrm>
            <a:off x="5535613" y="4960938"/>
            <a:ext cx="1185862" cy="692150"/>
            <a:chOff x="3487" y="3125"/>
            <a:chExt cx="747" cy="436"/>
          </a:xfrm>
        </p:grpSpPr>
        <p:sp>
          <p:nvSpPr>
            <p:cNvPr id="172085" name="Freeform 208"/>
            <p:cNvSpPr>
              <a:spLocks/>
            </p:cNvSpPr>
            <p:nvPr/>
          </p:nvSpPr>
          <p:spPr bwMode="auto">
            <a:xfrm>
              <a:off x="4011" y="3241"/>
              <a:ext cx="163" cy="84"/>
            </a:xfrm>
            <a:custGeom>
              <a:avLst/>
              <a:gdLst>
                <a:gd name="T0" fmla="*/ 18 w 747"/>
                <a:gd name="T1" fmla="*/ 27 h 301"/>
                <a:gd name="T2" fmla="*/ 54 w 747"/>
                <a:gd name="T3" fmla="*/ 7 h 301"/>
                <a:gd name="T4" fmla="*/ 147 w 747"/>
                <a:gd name="T5" fmla="*/ 9 h 301"/>
                <a:gd name="T6" fmla="*/ 149 w 747"/>
                <a:gd name="T7" fmla="*/ 46 h 301"/>
                <a:gd name="T8" fmla="*/ 134 w 747"/>
                <a:gd name="T9" fmla="*/ 59 h 301"/>
                <a:gd name="T10" fmla="*/ 107 w 747"/>
                <a:gd name="T11" fmla="*/ 74 h 301"/>
                <a:gd name="T12" fmla="*/ 66 w 747"/>
                <a:gd name="T13" fmla="*/ 81 h 301"/>
                <a:gd name="T14" fmla="*/ 8 w 747"/>
                <a:gd name="T15" fmla="*/ 59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72087" name="Group 209"/>
            <p:cNvGrpSpPr>
              <a:grpSpLocks/>
            </p:cNvGrpSpPr>
            <p:nvPr/>
          </p:nvGrpSpPr>
          <p:grpSpPr bwMode="auto">
            <a:xfrm>
              <a:off x="4056" y="3125"/>
              <a:ext cx="178" cy="140"/>
              <a:chOff x="2959" y="3602"/>
              <a:chExt cx="193" cy="152"/>
            </a:xfrm>
          </p:grpSpPr>
          <p:sp>
            <p:nvSpPr>
              <p:cNvPr id="172093" name="AutoShape 210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094" name="Oval 211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88" name="Group 212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112" name="Line 213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13" name="Line 214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096" name="AutoShape 215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097" name="AutoShape 216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095" name="Group 217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2298" name="Group 218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10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11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07" name="Line 221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08" name="Line 222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09" name="Line 223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2301" name="Group 224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2302" name="Group 225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104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105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101" name="Line 228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02" name="Line 229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103" name="Line 230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2303" name="Group 231"/>
            <p:cNvGrpSpPr>
              <a:grpSpLocks/>
            </p:cNvGrpSpPr>
            <p:nvPr/>
          </p:nvGrpSpPr>
          <p:grpSpPr bwMode="auto">
            <a:xfrm>
              <a:off x="3487" y="3294"/>
              <a:ext cx="546" cy="267"/>
              <a:chOff x="3061" y="255"/>
              <a:chExt cx="458" cy="170"/>
            </a:xfrm>
          </p:grpSpPr>
          <p:sp>
            <p:nvSpPr>
              <p:cNvPr id="172091" name="AutoShape 232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092" name="AutoShape 233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172304" name="Group 234"/>
            <p:cNvGrpSpPr>
              <a:grpSpLocks/>
            </p:cNvGrpSpPr>
            <p:nvPr/>
          </p:nvGrpSpPr>
          <p:grpSpPr bwMode="auto">
            <a:xfrm>
              <a:off x="3515" y="3273"/>
              <a:ext cx="546" cy="267"/>
              <a:chOff x="3061" y="255"/>
              <a:chExt cx="458" cy="170"/>
            </a:xfrm>
          </p:grpSpPr>
          <p:sp>
            <p:nvSpPr>
              <p:cNvPr id="172089" name="AutoShape 235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090" name="AutoShape 236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ובריכת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בית-זית</a:t>
                </a:r>
                <a:endParaRPr lang="en-US" sz="1100" b="1"/>
              </a:p>
            </p:txBody>
          </p:sp>
        </p:grpSp>
      </p:grpSp>
      <p:grpSp>
        <p:nvGrpSpPr>
          <p:cNvPr id="172305" name="Group 237"/>
          <p:cNvGrpSpPr>
            <a:grpSpLocks/>
          </p:cNvGrpSpPr>
          <p:nvPr/>
        </p:nvGrpSpPr>
        <p:grpSpPr bwMode="auto">
          <a:xfrm>
            <a:off x="4422775" y="4797425"/>
            <a:ext cx="981075" cy="700088"/>
            <a:chOff x="2381" y="2786"/>
            <a:chExt cx="628" cy="448"/>
          </a:xfrm>
        </p:grpSpPr>
        <p:sp>
          <p:nvSpPr>
            <p:cNvPr id="172056" name="Freeform 238"/>
            <p:cNvSpPr>
              <a:spLocks/>
            </p:cNvSpPr>
            <p:nvPr/>
          </p:nvSpPr>
          <p:spPr bwMode="auto">
            <a:xfrm>
              <a:off x="2783" y="2904"/>
              <a:ext cx="165" cy="86"/>
            </a:xfrm>
            <a:custGeom>
              <a:avLst/>
              <a:gdLst>
                <a:gd name="T0" fmla="*/ 18 w 747"/>
                <a:gd name="T1" fmla="*/ 27 h 301"/>
                <a:gd name="T2" fmla="*/ 55 w 747"/>
                <a:gd name="T3" fmla="*/ 7 h 301"/>
                <a:gd name="T4" fmla="*/ 149 w 747"/>
                <a:gd name="T5" fmla="*/ 9 h 301"/>
                <a:gd name="T6" fmla="*/ 151 w 747"/>
                <a:gd name="T7" fmla="*/ 47 h 301"/>
                <a:gd name="T8" fmla="*/ 135 w 747"/>
                <a:gd name="T9" fmla="*/ 60 h 301"/>
                <a:gd name="T10" fmla="*/ 108 w 747"/>
                <a:gd name="T11" fmla="*/ 75 h 301"/>
                <a:gd name="T12" fmla="*/ 67 w 747"/>
                <a:gd name="T13" fmla="*/ 83 h 301"/>
                <a:gd name="T14" fmla="*/ 8 w 747"/>
                <a:gd name="T15" fmla="*/ 60 h 301"/>
                <a:gd name="T16" fmla="*/ 18 w 747"/>
                <a:gd name="T17" fmla="*/ 27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301"/>
                <a:gd name="T29" fmla="*/ 747 w 747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301">
                  <a:moveTo>
                    <a:pt x="81" y="95"/>
                  </a:moveTo>
                  <a:cubicBezTo>
                    <a:pt x="115" y="62"/>
                    <a:pt x="86" y="18"/>
                    <a:pt x="249" y="24"/>
                  </a:cubicBezTo>
                  <a:cubicBezTo>
                    <a:pt x="412" y="30"/>
                    <a:pt x="516" y="0"/>
                    <a:pt x="675" y="33"/>
                  </a:cubicBezTo>
                  <a:cubicBezTo>
                    <a:pt x="747" y="57"/>
                    <a:pt x="694" y="136"/>
                    <a:pt x="684" y="166"/>
                  </a:cubicBezTo>
                  <a:cubicBezTo>
                    <a:pt x="674" y="196"/>
                    <a:pt x="645" y="195"/>
                    <a:pt x="613" y="211"/>
                  </a:cubicBezTo>
                  <a:cubicBezTo>
                    <a:pt x="551" y="249"/>
                    <a:pt x="554" y="236"/>
                    <a:pt x="489" y="264"/>
                  </a:cubicBezTo>
                  <a:cubicBezTo>
                    <a:pt x="449" y="281"/>
                    <a:pt x="442" y="301"/>
                    <a:pt x="303" y="290"/>
                  </a:cubicBezTo>
                  <a:cubicBezTo>
                    <a:pt x="164" y="279"/>
                    <a:pt x="74" y="243"/>
                    <a:pt x="37" y="211"/>
                  </a:cubicBezTo>
                  <a:cubicBezTo>
                    <a:pt x="0" y="179"/>
                    <a:pt x="47" y="128"/>
                    <a:pt x="81" y="95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he-IL"/>
            </a:p>
          </p:txBody>
        </p:sp>
        <p:grpSp>
          <p:nvGrpSpPr>
            <p:cNvPr id="172306" name="Group 239"/>
            <p:cNvGrpSpPr>
              <a:grpSpLocks/>
            </p:cNvGrpSpPr>
            <p:nvPr/>
          </p:nvGrpSpPr>
          <p:grpSpPr bwMode="auto">
            <a:xfrm>
              <a:off x="2828" y="2786"/>
              <a:ext cx="181" cy="143"/>
              <a:chOff x="2959" y="3602"/>
              <a:chExt cx="193" cy="152"/>
            </a:xfrm>
          </p:grpSpPr>
          <p:sp>
            <p:nvSpPr>
              <p:cNvPr id="172064" name="AutoShape 240"/>
              <p:cNvSpPr>
                <a:spLocks noChangeArrowheads="1"/>
              </p:cNvSpPr>
              <p:nvPr/>
            </p:nvSpPr>
            <p:spPr bwMode="auto">
              <a:xfrm>
                <a:off x="3016" y="3663"/>
                <a:ext cx="136" cy="9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9999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065" name="Oval 241"/>
              <p:cNvSpPr>
                <a:spLocks noChangeArrowheads="1"/>
              </p:cNvSpPr>
              <p:nvPr/>
            </p:nvSpPr>
            <p:spPr bwMode="auto">
              <a:xfrm>
                <a:off x="3016" y="3641"/>
                <a:ext cx="136" cy="45"/>
              </a:xfrm>
              <a:prstGeom prst="ellipse">
                <a:avLst/>
              </a:prstGeom>
              <a:noFill/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307" name="Group 242"/>
              <p:cNvGrpSpPr>
                <a:grpSpLocks/>
              </p:cNvGrpSpPr>
              <p:nvPr/>
            </p:nvGrpSpPr>
            <p:grpSpPr bwMode="auto">
              <a:xfrm flipV="1">
                <a:off x="3016" y="3657"/>
                <a:ext cx="136" cy="44"/>
                <a:chOff x="3016" y="3657"/>
                <a:chExt cx="136" cy="45"/>
              </a:xfrm>
            </p:grpSpPr>
            <p:sp>
              <p:nvSpPr>
                <p:cNvPr id="172083" name="Line 243"/>
                <p:cNvSpPr>
                  <a:spLocks noChangeShapeType="1"/>
                </p:cNvSpPr>
                <p:nvPr/>
              </p:nvSpPr>
              <p:spPr bwMode="auto">
                <a:xfrm>
                  <a:off x="3016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084" name="Line 244"/>
                <p:cNvSpPr>
                  <a:spLocks noChangeShapeType="1"/>
                </p:cNvSpPr>
                <p:nvPr/>
              </p:nvSpPr>
              <p:spPr bwMode="auto">
                <a:xfrm>
                  <a:off x="3152" y="3657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72067" name="AutoShape 245"/>
              <p:cNvSpPr>
                <a:spLocks noChangeArrowheads="1"/>
              </p:cNvSpPr>
              <p:nvPr/>
            </p:nvSpPr>
            <p:spPr bwMode="auto">
              <a:xfrm>
                <a:off x="2959" y="3602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sp>
            <p:nvSpPr>
              <p:cNvPr id="172068" name="AutoShape 246"/>
              <p:cNvSpPr>
                <a:spLocks noChangeArrowheads="1"/>
              </p:cNvSpPr>
              <p:nvPr/>
            </p:nvSpPr>
            <p:spPr bwMode="auto">
              <a:xfrm>
                <a:off x="2985" y="3618"/>
                <a:ext cx="45" cy="136"/>
              </a:xfrm>
              <a:prstGeom prst="can">
                <a:avLst>
                  <a:gd name="adj" fmla="val 44438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eaLnBrk="0" hangingPunct="0"/>
                <a:endParaRPr lang="he-IL"/>
              </a:p>
            </p:txBody>
          </p:sp>
          <p:grpSp>
            <p:nvGrpSpPr>
              <p:cNvPr id="172308" name="Group 247"/>
              <p:cNvGrpSpPr>
                <a:grpSpLocks/>
              </p:cNvGrpSpPr>
              <p:nvPr/>
            </p:nvGrpSpPr>
            <p:grpSpPr bwMode="auto">
              <a:xfrm>
                <a:off x="3051" y="3679"/>
                <a:ext cx="85" cy="31"/>
                <a:chOff x="3051" y="3679"/>
                <a:chExt cx="85" cy="31"/>
              </a:xfrm>
            </p:grpSpPr>
            <p:grpSp>
              <p:nvGrpSpPr>
                <p:cNvPr id="172309" name="Group 248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081" name="Line 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082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078" name="Line 251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079" name="Line 252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080" name="Line 253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72310" name="Group 254"/>
              <p:cNvGrpSpPr>
                <a:grpSpLocks/>
              </p:cNvGrpSpPr>
              <p:nvPr/>
            </p:nvGrpSpPr>
            <p:grpSpPr bwMode="auto">
              <a:xfrm flipV="1">
                <a:off x="3051" y="3641"/>
                <a:ext cx="85" cy="31"/>
                <a:chOff x="3051" y="3679"/>
                <a:chExt cx="85" cy="31"/>
              </a:xfrm>
            </p:grpSpPr>
            <p:grpSp>
              <p:nvGrpSpPr>
                <p:cNvPr id="172311" name="Group 255"/>
                <p:cNvGrpSpPr>
                  <a:grpSpLocks/>
                </p:cNvGrpSpPr>
                <p:nvPr/>
              </p:nvGrpSpPr>
              <p:grpSpPr bwMode="auto">
                <a:xfrm flipV="1">
                  <a:off x="3071" y="3687"/>
                  <a:ext cx="23" cy="23"/>
                  <a:chOff x="3061" y="3657"/>
                  <a:chExt cx="46" cy="44"/>
                </a:xfrm>
              </p:grpSpPr>
              <p:sp>
                <p:nvSpPr>
                  <p:cNvPr id="172075" name="Line 2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72076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657"/>
                    <a:ext cx="0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72072" name="Line 258"/>
                <p:cNvSpPr>
                  <a:spLocks noChangeShapeType="1"/>
                </p:cNvSpPr>
                <p:nvPr/>
              </p:nvSpPr>
              <p:spPr bwMode="auto">
                <a:xfrm>
                  <a:off x="3136" y="3679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073" name="Line 259"/>
                <p:cNvSpPr>
                  <a:spLocks noChangeShapeType="1"/>
                </p:cNvSpPr>
                <p:nvPr/>
              </p:nvSpPr>
              <p:spPr bwMode="auto">
                <a:xfrm>
                  <a:off x="3115" y="3683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72074" name="Line 260"/>
                <p:cNvSpPr>
                  <a:spLocks noChangeShapeType="1"/>
                </p:cNvSpPr>
                <p:nvPr/>
              </p:nvSpPr>
              <p:spPr bwMode="auto">
                <a:xfrm>
                  <a:off x="3051" y="3686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72312" name="Group 261"/>
            <p:cNvGrpSpPr>
              <a:grpSpLocks/>
            </p:cNvGrpSpPr>
            <p:nvPr/>
          </p:nvGrpSpPr>
          <p:grpSpPr bwMode="auto">
            <a:xfrm>
              <a:off x="2381" y="2997"/>
              <a:ext cx="520" cy="237"/>
              <a:chOff x="3061" y="255"/>
              <a:chExt cx="458" cy="170"/>
            </a:xfrm>
          </p:grpSpPr>
          <p:sp>
            <p:nvSpPr>
              <p:cNvPr id="172062" name="AutoShape 262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063" name="AutoShape 263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99FF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</p:grpSp>
        <p:grpSp>
          <p:nvGrpSpPr>
            <p:cNvPr id="172313" name="Group 264"/>
            <p:cNvGrpSpPr>
              <a:grpSpLocks/>
            </p:cNvGrpSpPr>
            <p:nvPr/>
          </p:nvGrpSpPr>
          <p:grpSpPr bwMode="auto">
            <a:xfrm>
              <a:off x="2405" y="2976"/>
              <a:ext cx="520" cy="236"/>
              <a:chOff x="3061" y="255"/>
              <a:chExt cx="458" cy="170"/>
            </a:xfrm>
          </p:grpSpPr>
          <p:sp>
            <p:nvSpPr>
              <p:cNvPr id="172060" name="AutoShape 265"/>
              <p:cNvSpPr>
                <a:spLocks noChangeArrowheads="1"/>
              </p:cNvSpPr>
              <p:nvPr/>
            </p:nvSpPr>
            <p:spPr bwMode="auto">
              <a:xfrm>
                <a:off x="3061" y="256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rtl="0"/>
                <a:endParaRPr lang="en-US" sz="1100" b="1"/>
              </a:p>
            </p:txBody>
          </p:sp>
          <p:sp>
            <p:nvSpPr>
              <p:cNvPr id="172061" name="AutoShape 266"/>
              <p:cNvSpPr>
                <a:spLocks noChangeArrowheads="1"/>
              </p:cNvSpPr>
              <p:nvPr/>
            </p:nvSpPr>
            <p:spPr bwMode="auto">
              <a:xfrm>
                <a:off x="3061" y="255"/>
                <a:ext cx="458" cy="169"/>
              </a:xfrm>
              <a:prstGeom prst="roundRect">
                <a:avLst>
                  <a:gd name="adj" fmla="val 16667"/>
                </a:avLst>
              </a:prstGeom>
              <a:solidFill>
                <a:srgbClr val="00C5C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>
                  <a:lnSpc>
                    <a:spcPct val="85000"/>
                  </a:lnSpc>
                </a:pPr>
                <a:r>
                  <a:rPr lang="he-IL" sz="1100" b="1"/>
                  <a:t>תחנה ובריכת </a:t>
                </a:r>
                <a:r>
                  <a:rPr lang="en-US" sz="1100" b="1"/>
                  <a:t/>
                </a:r>
                <a:br>
                  <a:rPr lang="en-US" sz="1100" b="1"/>
                </a:br>
                <a:r>
                  <a:rPr lang="he-IL" sz="1100" b="1"/>
                  <a:t>כיסלון</a:t>
                </a:r>
                <a:endParaRPr lang="en-US" sz="1100" b="1"/>
              </a:p>
            </p:txBody>
          </p:sp>
        </p:grpSp>
      </p:grpSp>
      <p:sp>
        <p:nvSpPr>
          <p:cNvPr id="269" name="TextBox 268"/>
          <p:cNvSpPr txBox="1"/>
          <p:nvPr/>
        </p:nvSpPr>
        <p:spPr>
          <a:xfrm>
            <a:off x="1772607" y="1988840"/>
            <a:ext cx="6078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000099"/>
                </a:solidFill>
              </a:rPr>
              <a:t>צפון</a:t>
            </a:r>
            <a:endParaRPr lang="he-I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4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DBC46F-FE47-4CAE-9B70-DE9CA49001E0}" type="slidenum">
              <a:rPr lang="he-IL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8456" name="Text Box 2760"/>
          <p:cNvSpPr txBox="1">
            <a:spLocks noChangeArrowheads="1"/>
          </p:cNvSpPr>
          <p:nvPr/>
        </p:nvSpPr>
        <p:spPr bwMode="auto">
          <a:xfrm>
            <a:off x="2087563" y="225425"/>
            <a:ext cx="5292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הגברת הפקה (קידוחי בצורת)</a:t>
            </a:r>
            <a:endParaRPr lang="en-US" sz="3200" b="1" i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90116" name="Picture 2761" descr="קידוחי בצורת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873125"/>
            <a:ext cx="6696075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7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217299-9049-4E02-9533-EF69603A5362}" type="slidenum">
              <a:rPr lang="he-IL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783909" y="260648"/>
            <a:ext cx="3852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התפלת מים מליחים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3971" name="Group 89"/>
          <p:cNvGrpSpPr>
            <a:grpSpLocks/>
          </p:cNvGrpSpPr>
          <p:nvPr/>
        </p:nvGrpSpPr>
        <p:grpSpPr bwMode="auto">
          <a:xfrm>
            <a:off x="323850" y="1052513"/>
            <a:ext cx="4217988" cy="4370387"/>
            <a:chOff x="249" y="822"/>
            <a:chExt cx="2657" cy="2753"/>
          </a:xfrm>
        </p:grpSpPr>
        <p:grpSp>
          <p:nvGrpSpPr>
            <p:cNvPr id="84005" name="Group 88"/>
            <p:cNvGrpSpPr>
              <a:grpSpLocks/>
            </p:cNvGrpSpPr>
            <p:nvPr/>
          </p:nvGrpSpPr>
          <p:grpSpPr bwMode="auto">
            <a:xfrm>
              <a:off x="249" y="913"/>
              <a:ext cx="2657" cy="2662"/>
              <a:chOff x="839" y="711"/>
              <a:chExt cx="2657" cy="2662"/>
            </a:xfrm>
          </p:grpSpPr>
          <p:pic>
            <p:nvPicPr>
              <p:cNvPr id="84007" name="Picture 21" descr="pre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9" y="711"/>
                <a:ext cx="2143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95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1638" y="1642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1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1845" y="1131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3" name="Rectangle 25"/>
              <p:cNvSpPr>
                <a:spLocks noChangeArrowheads="1"/>
              </p:cNvSpPr>
              <p:nvPr/>
            </p:nvSpPr>
            <p:spPr bwMode="auto">
              <a:xfrm>
                <a:off x="1346" y="859"/>
                <a:ext cx="521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עתלית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54" name="Rectangle 26"/>
              <p:cNvSpPr>
                <a:spLocks noChangeArrowheads="1"/>
              </p:cNvSpPr>
              <p:nvPr/>
            </p:nvSpPr>
            <p:spPr bwMode="auto">
              <a:xfrm>
                <a:off x="839" y="1343"/>
                <a:ext cx="907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מעגן מיכאל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2140" y="791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823" y="1245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7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2163" y="950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8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2616" y="1607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59" name="Rectangle 31"/>
              <p:cNvSpPr>
                <a:spLocks noChangeArrowheads="1"/>
              </p:cNvSpPr>
              <p:nvPr/>
            </p:nvSpPr>
            <p:spPr bwMode="auto">
              <a:xfrm>
                <a:off x="2276" y="1313"/>
                <a:ext cx="794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עמק חרוד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60" name="Rectangle 32"/>
              <p:cNvSpPr>
                <a:spLocks noChangeArrowheads="1"/>
              </p:cNvSpPr>
              <p:nvPr/>
            </p:nvSpPr>
            <p:spPr bwMode="auto">
              <a:xfrm>
                <a:off x="1278" y="1063"/>
                <a:ext cx="521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נווה ים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61" name="Rectangle 33"/>
              <p:cNvSpPr>
                <a:spLocks noChangeArrowheads="1"/>
              </p:cNvSpPr>
              <p:nvPr/>
            </p:nvSpPr>
            <p:spPr bwMode="auto">
              <a:xfrm>
                <a:off x="2027" y="768"/>
                <a:ext cx="975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נעמן-כורדני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63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46" y="1570"/>
                <a:ext cx="57" cy="5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64" name="Rectangle 36"/>
              <p:cNvSpPr>
                <a:spLocks noChangeArrowheads="1"/>
              </p:cNvSpPr>
              <p:nvPr/>
            </p:nvSpPr>
            <p:spPr bwMode="auto">
              <a:xfrm>
                <a:off x="1383" y="1252"/>
                <a:ext cx="907" cy="3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מעיין צבי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pic>
            <p:nvPicPr>
              <p:cNvPr id="84021" name="Picture 40" descr="pre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" y="1933"/>
                <a:ext cx="2326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970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678" y="2331"/>
                <a:ext cx="57" cy="4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81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542" y="2412"/>
                <a:ext cx="57" cy="51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hangingPunct="0">
                  <a:defRPr/>
                </a:pPr>
                <a:endParaRPr lang="he-I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84" name="Rectangle 56"/>
              <p:cNvSpPr>
                <a:spLocks noChangeArrowheads="1"/>
              </p:cNvSpPr>
              <p:nvPr/>
            </p:nvSpPr>
            <p:spPr bwMode="auto">
              <a:xfrm>
                <a:off x="1088" y="2354"/>
                <a:ext cx="521" cy="3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חלץ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4985" name="Rectangle 57"/>
              <p:cNvSpPr>
                <a:spLocks noChangeArrowheads="1"/>
              </p:cNvSpPr>
              <p:nvPr/>
            </p:nvSpPr>
            <p:spPr bwMode="auto">
              <a:xfrm>
                <a:off x="1565" y="2263"/>
                <a:ext cx="521" cy="3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pPr eaLnBrk="0" hangingPunct="0">
                  <a:defRPr/>
                </a:pPr>
                <a:r>
                  <a:rPr lang="he-IL"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נגבה</a:t>
                </a:r>
                <a:endParaRPr lang="en-US" sz="1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24962" name="Rectangle 34"/>
            <p:cNvSpPr>
              <a:spLocks noChangeArrowheads="1"/>
            </p:cNvSpPr>
            <p:nvPr/>
          </p:nvSpPr>
          <p:spPr bwMode="auto">
            <a:xfrm>
              <a:off x="1519" y="822"/>
              <a:ext cx="771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eaLnBrk="0" hangingPunct="0">
                <a:defRPr/>
              </a:pPr>
              <a:r>
                <a:rPr lang="he-IL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מטה אשר</a:t>
              </a:r>
              <a:endPara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25018" name="Rectangle 90"/>
          <p:cNvSpPr>
            <a:spLocks noChangeArrowheads="1"/>
          </p:cNvSpPr>
          <p:nvPr/>
        </p:nvSpPr>
        <p:spPr bwMode="auto">
          <a:xfrm>
            <a:off x="468313" y="5265738"/>
            <a:ext cx="1609725" cy="396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defRPr/>
            </a:pPr>
            <a:r>
              <a:rPr lang="he-IL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יזמים פרטים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973" name="Group 92"/>
          <p:cNvGrpSpPr>
            <a:grpSpLocks/>
          </p:cNvGrpSpPr>
          <p:nvPr/>
        </p:nvGrpSpPr>
        <p:grpSpPr bwMode="auto">
          <a:xfrm>
            <a:off x="4716463" y="1016000"/>
            <a:ext cx="4427537" cy="5364163"/>
            <a:chOff x="1306" y="482"/>
            <a:chExt cx="2802" cy="3838"/>
          </a:xfrm>
        </p:grpSpPr>
        <p:sp>
          <p:nvSpPr>
            <p:cNvPr id="83975" name="Rectangle 93"/>
            <p:cNvSpPr>
              <a:spLocks noChangeArrowheads="1"/>
            </p:cNvSpPr>
            <p:nvPr/>
          </p:nvSpPr>
          <p:spPr bwMode="auto">
            <a:xfrm>
              <a:off x="3165" y="2869"/>
              <a:ext cx="318" cy="145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pic>
          <p:nvPicPr>
            <p:cNvPr id="83976" name="Picture 94" descr="התפלה_בלי_כתובית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482"/>
              <a:ext cx="2802" cy="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7" name="Text Box 95"/>
            <p:cNvSpPr txBox="1">
              <a:spLocks noChangeArrowheads="1"/>
            </p:cNvSpPr>
            <p:nvPr/>
          </p:nvSpPr>
          <p:spPr bwMode="auto">
            <a:xfrm>
              <a:off x="2837" y="981"/>
              <a:ext cx="42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900" b="1">
                  <a:solidFill>
                    <a:schemeClr val="bg2"/>
                  </a:solidFill>
                </a:rPr>
                <a:t>פוליה</a:t>
              </a:r>
              <a:endParaRPr lang="en-US" sz="900" b="1">
                <a:solidFill>
                  <a:schemeClr val="bg2"/>
                </a:solidFill>
              </a:endParaRPr>
            </a:p>
          </p:txBody>
        </p:sp>
        <p:sp>
          <p:nvSpPr>
            <p:cNvPr id="83978" name="Text Box 96"/>
            <p:cNvSpPr txBox="1">
              <a:spLocks noChangeArrowheads="1"/>
            </p:cNvSpPr>
            <p:nvPr/>
          </p:nvSpPr>
          <p:spPr bwMode="auto">
            <a:xfrm>
              <a:off x="2121" y="1207"/>
              <a:ext cx="42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900" b="1">
                  <a:solidFill>
                    <a:schemeClr val="bg2"/>
                  </a:solidFill>
                </a:rPr>
                <a:t>מעגן מיכאל</a:t>
              </a:r>
              <a:endParaRPr lang="en-US" sz="900" b="1">
                <a:solidFill>
                  <a:schemeClr val="bg2"/>
                </a:solidFill>
              </a:endParaRPr>
            </a:p>
          </p:txBody>
        </p:sp>
        <p:sp>
          <p:nvSpPr>
            <p:cNvPr id="83979" name="Text Box 97"/>
            <p:cNvSpPr txBox="1">
              <a:spLocks noChangeArrowheads="1"/>
            </p:cNvSpPr>
            <p:nvPr/>
          </p:nvSpPr>
          <p:spPr bwMode="auto">
            <a:xfrm>
              <a:off x="2031" y="1888"/>
              <a:ext cx="33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גת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80" name="Text Box 98"/>
            <p:cNvSpPr txBox="1">
              <a:spLocks noChangeArrowheads="1"/>
            </p:cNvSpPr>
            <p:nvPr/>
          </p:nvSpPr>
          <p:spPr bwMode="auto">
            <a:xfrm>
              <a:off x="1805" y="1979"/>
              <a:ext cx="49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גרנות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81" name="Text Box 99"/>
            <p:cNvSpPr txBox="1">
              <a:spLocks noChangeArrowheads="1"/>
            </p:cNvSpPr>
            <p:nvPr/>
          </p:nvSpPr>
          <p:spPr bwMode="auto">
            <a:xfrm>
              <a:off x="2589" y="2068"/>
              <a:ext cx="33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900" b="1">
                  <a:solidFill>
                    <a:schemeClr val="bg2"/>
                  </a:solidFill>
                </a:rPr>
                <a:t>מצפה שלם</a:t>
              </a:r>
              <a:endParaRPr lang="en-US" sz="900" b="1">
                <a:solidFill>
                  <a:schemeClr val="bg2"/>
                </a:solidFill>
              </a:endParaRPr>
            </a:p>
          </p:txBody>
        </p:sp>
        <p:sp>
          <p:nvSpPr>
            <p:cNvPr id="83982" name="Text Box 100"/>
            <p:cNvSpPr txBox="1">
              <a:spLocks noChangeArrowheads="1"/>
            </p:cNvSpPr>
            <p:nvPr/>
          </p:nvSpPr>
          <p:spPr bwMode="auto">
            <a:xfrm>
              <a:off x="1895" y="2115"/>
              <a:ext cx="33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400" b="1">
                  <a:solidFill>
                    <a:srgbClr val="FF0000"/>
                  </a:solidFill>
                </a:rPr>
                <a:t>להט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83983" name="Text Box 101"/>
            <p:cNvSpPr txBox="1">
              <a:spLocks noChangeArrowheads="1"/>
            </p:cNvSpPr>
            <p:nvPr/>
          </p:nvSpPr>
          <p:spPr bwMode="auto">
            <a:xfrm>
              <a:off x="1805" y="2658"/>
              <a:ext cx="97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FF0000"/>
                  </a:solidFill>
                </a:rPr>
                <a:t>מישור רותם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83984" name="Text Box 102"/>
            <p:cNvSpPr txBox="1">
              <a:spLocks noChangeArrowheads="1"/>
            </p:cNvSpPr>
            <p:nvPr/>
          </p:nvSpPr>
          <p:spPr bwMode="auto">
            <a:xfrm>
              <a:off x="2802" y="2613"/>
              <a:ext cx="337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נאות הכיכר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85" name="Text Box 103"/>
            <p:cNvSpPr txBox="1">
              <a:spLocks noChangeArrowheads="1"/>
            </p:cNvSpPr>
            <p:nvPr/>
          </p:nvSpPr>
          <p:spPr bwMode="auto">
            <a:xfrm>
              <a:off x="2393" y="3295"/>
              <a:ext cx="337" cy="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FF0000"/>
                  </a:solidFill>
                </a:rPr>
                <a:t>פארן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83986" name="Text Box 104"/>
            <p:cNvSpPr txBox="1">
              <a:spLocks noChangeArrowheads="1"/>
            </p:cNvSpPr>
            <p:nvPr/>
          </p:nvSpPr>
          <p:spPr bwMode="auto">
            <a:xfrm>
              <a:off x="2393" y="3203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צוקים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87" name="Text Box 105"/>
            <p:cNvSpPr txBox="1">
              <a:spLocks noChangeArrowheads="1"/>
            </p:cNvSpPr>
            <p:nvPr/>
          </p:nvSpPr>
          <p:spPr bwMode="auto">
            <a:xfrm>
              <a:off x="1941" y="3974"/>
              <a:ext cx="626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סבחה ג'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88" name="Text Box 106"/>
            <p:cNvSpPr txBox="1">
              <a:spLocks noChangeArrowheads="1"/>
            </p:cNvSpPr>
            <p:nvPr/>
          </p:nvSpPr>
          <p:spPr bwMode="auto">
            <a:xfrm>
              <a:off x="1850" y="3838"/>
              <a:ext cx="74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סבחה ב'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89" name="Text Box 107"/>
            <p:cNvSpPr txBox="1">
              <a:spLocks noChangeArrowheads="1"/>
            </p:cNvSpPr>
            <p:nvPr/>
          </p:nvSpPr>
          <p:spPr bwMode="auto">
            <a:xfrm>
              <a:off x="2577" y="3750"/>
              <a:ext cx="335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באר אורה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0" name="Text Box 108"/>
            <p:cNvSpPr txBox="1">
              <a:spLocks noChangeArrowheads="1"/>
            </p:cNvSpPr>
            <p:nvPr/>
          </p:nvSpPr>
          <p:spPr bwMode="auto">
            <a:xfrm>
              <a:off x="2297" y="3723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יטבתה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1" name="Text Box 109"/>
            <p:cNvSpPr txBox="1">
              <a:spLocks noChangeArrowheads="1"/>
            </p:cNvSpPr>
            <p:nvPr/>
          </p:nvSpPr>
          <p:spPr bwMode="auto">
            <a:xfrm>
              <a:off x="2505" y="3439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יהל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2" name="Text Box 110"/>
            <p:cNvSpPr txBox="1">
              <a:spLocks noChangeArrowheads="1"/>
            </p:cNvSpPr>
            <p:nvPr/>
          </p:nvSpPr>
          <p:spPr bwMode="auto">
            <a:xfrm>
              <a:off x="1714" y="3481"/>
              <a:ext cx="920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שזפון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93" name="Text Box 111"/>
            <p:cNvSpPr txBox="1">
              <a:spLocks noChangeArrowheads="1"/>
            </p:cNvSpPr>
            <p:nvPr/>
          </p:nvSpPr>
          <p:spPr bwMode="auto">
            <a:xfrm>
              <a:off x="2316" y="3600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קטורה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4" name="Text Box 112"/>
            <p:cNvSpPr txBox="1">
              <a:spLocks noChangeArrowheads="1"/>
            </p:cNvSpPr>
            <p:nvPr/>
          </p:nvSpPr>
          <p:spPr bwMode="auto">
            <a:xfrm>
              <a:off x="2213" y="3657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גרופית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5" name="Text Box 113"/>
            <p:cNvSpPr txBox="1">
              <a:spLocks noChangeArrowheads="1"/>
            </p:cNvSpPr>
            <p:nvPr/>
          </p:nvSpPr>
          <p:spPr bwMode="auto">
            <a:xfrm>
              <a:off x="2621" y="3522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לוטן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6" name="Text Box 114"/>
            <p:cNvSpPr txBox="1">
              <a:spLocks noChangeArrowheads="1"/>
            </p:cNvSpPr>
            <p:nvPr/>
          </p:nvSpPr>
          <p:spPr bwMode="auto">
            <a:xfrm>
              <a:off x="2621" y="3657"/>
              <a:ext cx="336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אליפז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7" name="Text Box 115"/>
            <p:cNvSpPr txBox="1">
              <a:spLocks noChangeArrowheads="1"/>
            </p:cNvSpPr>
            <p:nvPr/>
          </p:nvSpPr>
          <p:spPr bwMode="auto">
            <a:xfrm>
              <a:off x="2666" y="2386"/>
              <a:ext cx="337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עין בוקק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3998" name="Text Box 116"/>
            <p:cNvSpPr txBox="1">
              <a:spLocks noChangeArrowheads="1"/>
            </p:cNvSpPr>
            <p:nvPr/>
          </p:nvSpPr>
          <p:spPr bwMode="auto">
            <a:xfrm>
              <a:off x="1895" y="2522"/>
              <a:ext cx="94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נווה זוהר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3999" name="Text Box 117"/>
            <p:cNvSpPr txBox="1">
              <a:spLocks noChangeArrowheads="1"/>
            </p:cNvSpPr>
            <p:nvPr/>
          </p:nvSpPr>
          <p:spPr bwMode="auto">
            <a:xfrm>
              <a:off x="1714" y="2884"/>
              <a:ext cx="56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1400" b="1">
                  <a:solidFill>
                    <a:srgbClr val="0000CC"/>
                  </a:solidFill>
                </a:rPr>
                <a:t>קציעות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84000" name="Text Box 118"/>
            <p:cNvSpPr txBox="1">
              <a:spLocks noChangeArrowheads="1"/>
            </p:cNvSpPr>
            <p:nvPr/>
          </p:nvSpPr>
          <p:spPr bwMode="auto">
            <a:xfrm>
              <a:off x="2542" y="2796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עידן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4001" name="Text Box 119"/>
            <p:cNvSpPr txBox="1">
              <a:spLocks noChangeArrowheads="1"/>
            </p:cNvSpPr>
            <p:nvPr/>
          </p:nvSpPr>
          <p:spPr bwMode="auto">
            <a:xfrm>
              <a:off x="2458" y="2876"/>
              <a:ext cx="338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חצבה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4002" name="Text Box 120"/>
            <p:cNvSpPr txBox="1">
              <a:spLocks noChangeArrowheads="1"/>
            </p:cNvSpPr>
            <p:nvPr/>
          </p:nvSpPr>
          <p:spPr bwMode="auto">
            <a:xfrm>
              <a:off x="2393" y="3023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ספיר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4003" name="Text Box 121"/>
            <p:cNvSpPr txBox="1">
              <a:spLocks noChangeArrowheads="1"/>
            </p:cNvSpPr>
            <p:nvPr/>
          </p:nvSpPr>
          <p:spPr bwMode="auto">
            <a:xfrm>
              <a:off x="2393" y="3111"/>
              <a:ext cx="337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צופר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  <p:sp>
          <p:nvSpPr>
            <p:cNvPr id="84004" name="Text Box 122"/>
            <p:cNvSpPr txBox="1">
              <a:spLocks noChangeArrowheads="1"/>
            </p:cNvSpPr>
            <p:nvPr/>
          </p:nvSpPr>
          <p:spPr bwMode="auto">
            <a:xfrm>
              <a:off x="2423" y="2957"/>
              <a:ext cx="335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he-IL" sz="900" b="1">
                  <a:solidFill>
                    <a:srgbClr val="0000CC"/>
                  </a:solidFill>
                </a:rPr>
                <a:t>עין יהב</a:t>
              </a:r>
              <a:endParaRPr lang="en-US" sz="900" b="1">
                <a:solidFill>
                  <a:srgbClr val="0000CC"/>
                </a:solidFill>
              </a:endParaRPr>
            </a:p>
          </p:txBody>
        </p:sp>
      </p:grpSp>
      <p:sp>
        <p:nvSpPr>
          <p:cNvPr id="125019" name="Rectangle 91"/>
          <p:cNvSpPr>
            <a:spLocks noChangeArrowheads="1"/>
          </p:cNvSpPr>
          <p:nvPr/>
        </p:nvSpPr>
        <p:spPr bwMode="auto">
          <a:xfrm>
            <a:off x="4103688" y="5734050"/>
            <a:ext cx="998537" cy="396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defRPr/>
            </a:pPr>
            <a:r>
              <a:rPr lang="he-IL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מקורות</a:t>
            </a:r>
            <a:r>
              <a:rPr lang="he-IL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ABA1A6-484E-4822-9E27-DE36B1F16340}" type="slidenum">
              <a:rPr lang="he-IL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-3121" y="1232756"/>
            <a:ext cx="89265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ניהול </a:t>
            </a:r>
            <a:r>
              <a:rPr lang="he-IL" sz="2400" b="1" i="1" dirty="0">
                <a:solidFill>
                  <a:srgbClr val="000099"/>
                </a:solidFill>
              </a:rPr>
              <a:t>מקורות המים </a:t>
            </a:r>
            <a:r>
              <a:rPr lang="he-IL" sz="2400" b="1" i="1" dirty="0" smtClean="0">
                <a:solidFill>
                  <a:srgbClr val="000099"/>
                </a:solidFill>
              </a:rPr>
              <a:t> - ויסות </a:t>
            </a:r>
            <a:r>
              <a:rPr lang="he-IL" sz="2400" b="1" i="1" dirty="0">
                <a:solidFill>
                  <a:srgbClr val="000099"/>
                </a:solidFill>
              </a:rPr>
              <a:t>ההפקה מהמאגרים על </a:t>
            </a:r>
            <a:r>
              <a:rPr lang="he-IL" sz="2400" b="1" i="1" dirty="0" smtClean="0">
                <a:solidFill>
                  <a:srgbClr val="000099"/>
                </a:solidFill>
              </a:rPr>
              <a:t>ידי הנחיות</a:t>
            </a:r>
          </a:p>
          <a:p>
            <a:pPr eaLnBrk="0" hangingPunct="0"/>
            <a:r>
              <a:rPr lang="he-IL" sz="2400" b="1" i="1" dirty="0" smtClean="0">
                <a:solidFill>
                  <a:srgbClr val="000099"/>
                </a:solidFill>
              </a:rPr>
              <a:t>   לתפעול </a:t>
            </a:r>
            <a:r>
              <a:rPr lang="he-IL" sz="2400" b="1" i="1" dirty="0">
                <a:solidFill>
                  <a:srgbClr val="000099"/>
                </a:solidFill>
              </a:rPr>
              <a:t>והנפקת רישיונות הפקה ואספקה </a:t>
            </a:r>
            <a:r>
              <a:rPr lang="he-IL" sz="2400" b="1" i="1" dirty="0" smtClean="0">
                <a:solidFill>
                  <a:srgbClr val="000099"/>
                </a:solidFill>
              </a:rPr>
              <a:t>לספקי המים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תכנון </a:t>
            </a:r>
            <a:r>
              <a:rPr lang="he-IL" sz="2400" b="1" i="1" dirty="0">
                <a:solidFill>
                  <a:srgbClr val="000099"/>
                </a:solidFill>
              </a:rPr>
              <a:t>מפעלים לייצור והולכת </a:t>
            </a:r>
            <a:r>
              <a:rPr lang="he-IL" sz="2400" b="1" i="1" dirty="0" smtClean="0">
                <a:solidFill>
                  <a:srgbClr val="000099"/>
                </a:solidFill>
              </a:rPr>
              <a:t>מים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שמירה </a:t>
            </a:r>
            <a:r>
              <a:rPr lang="he-IL" sz="2400" b="1" i="1" dirty="0">
                <a:solidFill>
                  <a:srgbClr val="000099"/>
                </a:solidFill>
              </a:rPr>
              <a:t>על משאבי המים באמצעות ניטור </a:t>
            </a:r>
            <a:r>
              <a:rPr lang="he-IL" sz="2400" b="1" i="1" dirty="0" smtClean="0">
                <a:solidFill>
                  <a:srgbClr val="000099"/>
                </a:solidFill>
              </a:rPr>
              <a:t>ודיגום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ניהול </a:t>
            </a:r>
            <a:r>
              <a:rPr lang="he-IL" sz="2400" b="1" i="1" dirty="0">
                <a:solidFill>
                  <a:srgbClr val="000099"/>
                </a:solidFill>
              </a:rPr>
              <a:t>שימושי המים לצרכנים השונים באמצעות הקצאות </a:t>
            </a:r>
            <a:r>
              <a:rPr lang="he-IL" sz="2400" b="1" i="1" dirty="0" smtClean="0">
                <a:solidFill>
                  <a:srgbClr val="000099"/>
                </a:solidFill>
              </a:rPr>
              <a:t>מים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קביעת </a:t>
            </a:r>
            <a:r>
              <a:rPr lang="he-IL" sz="2400" b="1" i="1" dirty="0">
                <a:solidFill>
                  <a:srgbClr val="000099"/>
                </a:solidFill>
              </a:rPr>
              <a:t>היטלי הפקה ותעריפי מים </a:t>
            </a:r>
            <a:r>
              <a:rPr lang="he-IL" sz="2400" b="1" i="1" dirty="0" smtClean="0">
                <a:solidFill>
                  <a:srgbClr val="000099"/>
                </a:solidFill>
              </a:rPr>
              <a:t>וביוב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קביעת </a:t>
            </a:r>
            <a:r>
              <a:rPr lang="he-IL" sz="2400" b="1" i="1" dirty="0">
                <a:solidFill>
                  <a:srgbClr val="000099"/>
                </a:solidFill>
              </a:rPr>
              <a:t>אמות מידה לשירות שעל </a:t>
            </a:r>
            <a:r>
              <a:rPr lang="he-IL" sz="2400" b="1" i="1" dirty="0" smtClean="0">
                <a:solidFill>
                  <a:srgbClr val="000099"/>
                </a:solidFill>
              </a:rPr>
              <a:t>ספק </a:t>
            </a:r>
            <a:r>
              <a:rPr lang="he-IL" sz="2400" b="1" i="1" dirty="0">
                <a:solidFill>
                  <a:srgbClr val="000099"/>
                </a:solidFill>
              </a:rPr>
              <a:t>שירותי מים וביוב לתת </a:t>
            </a:r>
            <a:r>
              <a:rPr lang="he-IL" sz="2400" b="1" i="1" dirty="0" smtClean="0">
                <a:solidFill>
                  <a:srgbClr val="000099"/>
                </a:solidFill>
              </a:rPr>
              <a:t>לצרכניו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he-IL" sz="2400" b="1" i="1" dirty="0" smtClean="0">
                <a:solidFill>
                  <a:srgbClr val="000099"/>
                </a:solidFill>
              </a:rPr>
              <a:t> אסדרת </a:t>
            </a:r>
            <a:r>
              <a:rPr lang="he-IL" sz="2400" b="1" i="1" dirty="0">
                <a:solidFill>
                  <a:srgbClr val="000099"/>
                </a:solidFill>
              </a:rPr>
              <a:t>משק המים והביוב והפיקוח </a:t>
            </a:r>
            <a:r>
              <a:rPr lang="he-IL" sz="2400" b="1" i="1" dirty="0" smtClean="0">
                <a:solidFill>
                  <a:srgbClr val="000099"/>
                </a:solidFill>
              </a:rPr>
              <a:t>עליו, </a:t>
            </a:r>
            <a:r>
              <a:rPr lang="he-IL" sz="2400" b="1" i="1" dirty="0">
                <a:solidFill>
                  <a:srgbClr val="000099"/>
                </a:solidFill>
              </a:rPr>
              <a:t>לרבות פיקוח על </a:t>
            </a:r>
            <a:r>
              <a:rPr lang="he-IL" sz="2400" b="1" i="1" dirty="0" smtClean="0">
                <a:solidFill>
                  <a:srgbClr val="000099"/>
                </a:solidFill>
              </a:rPr>
              <a:t>ספקי</a:t>
            </a:r>
          </a:p>
          <a:p>
            <a:pPr eaLnBrk="0" hangingPunct="0"/>
            <a:r>
              <a:rPr lang="he-IL" sz="2400" b="1" i="1" dirty="0" smtClean="0">
                <a:solidFill>
                  <a:srgbClr val="000099"/>
                </a:solidFill>
              </a:rPr>
              <a:t>    </a:t>
            </a:r>
            <a:r>
              <a:rPr lang="he-IL" sz="2400" b="1" i="1" dirty="0">
                <a:solidFill>
                  <a:srgbClr val="000099"/>
                </a:solidFill>
              </a:rPr>
              <a:t>שירותי מים וביוב באמצעות קביעת כללי </a:t>
            </a:r>
            <a:r>
              <a:rPr lang="he-IL" sz="2400" b="1" i="1" dirty="0" smtClean="0">
                <a:solidFill>
                  <a:srgbClr val="000099"/>
                </a:solidFill>
              </a:rPr>
              <a:t>רגולציה</a:t>
            </a:r>
          </a:p>
          <a:p>
            <a:pPr eaLnBrk="0" hangingPunct="0"/>
            <a:endParaRPr lang="he-IL" sz="2400" b="1" i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he-IL" sz="2400" b="1" i="1" dirty="0" smtClean="0">
                <a:solidFill>
                  <a:srgbClr val="000099"/>
                </a:solidFill>
              </a:rPr>
              <a:t>ב- </a:t>
            </a:r>
            <a:r>
              <a:rPr lang="he-IL" sz="2400" b="1" i="1" dirty="0">
                <a:solidFill>
                  <a:srgbClr val="000099"/>
                </a:solidFill>
              </a:rPr>
              <a:t>2009 עברו לרשות המים סמכויות המינהל לפיתוח תשתיות ביוב </a:t>
            </a:r>
            <a:r>
              <a:rPr lang="he-IL" sz="2400" b="1" i="1" dirty="0" smtClean="0">
                <a:solidFill>
                  <a:srgbClr val="000099"/>
                </a:solidFill>
              </a:rPr>
              <a:t>(משרד התשתיות) </a:t>
            </a:r>
            <a:r>
              <a:rPr lang="he-IL" sz="2400" b="1" i="1" dirty="0" err="1" smtClean="0">
                <a:solidFill>
                  <a:srgbClr val="000099"/>
                </a:solidFill>
              </a:rPr>
              <a:t>ומינהל</a:t>
            </a:r>
            <a:r>
              <a:rPr lang="he-IL" sz="2400" b="1" i="1" dirty="0" smtClean="0">
                <a:solidFill>
                  <a:srgbClr val="000099"/>
                </a:solidFill>
              </a:rPr>
              <a:t> </a:t>
            </a:r>
            <a:r>
              <a:rPr lang="he-IL" sz="2400" b="1" i="1" dirty="0">
                <a:solidFill>
                  <a:srgbClr val="000099"/>
                </a:solidFill>
              </a:rPr>
              <a:t>המים והממונה על התאגידים </a:t>
            </a:r>
            <a:r>
              <a:rPr lang="he-IL" sz="2400" b="1" i="1" dirty="0" smtClean="0">
                <a:solidFill>
                  <a:srgbClr val="000099"/>
                </a:solidFill>
              </a:rPr>
              <a:t>(משרד הפנים), אחריות </a:t>
            </a:r>
            <a:r>
              <a:rPr lang="he-IL" sz="2400" b="1" i="1" dirty="0">
                <a:solidFill>
                  <a:srgbClr val="000099"/>
                </a:solidFill>
              </a:rPr>
              <a:t>על משק המים המוניציפאלי שעיקרה מתן רישיונות הפעלה ואישור השקעות לתאגידי מים וביוב </a:t>
            </a:r>
            <a:r>
              <a:rPr lang="he-IL" sz="2400" b="1" i="1" dirty="0" smtClean="0">
                <a:solidFill>
                  <a:srgbClr val="000099"/>
                </a:solidFill>
              </a:rPr>
              <a:t>עירוניים.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76338" y="296652"/>
            <a:ext cx="6696075" cy="72249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תחומי אחריות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572298-A5F0-4E77-8C14-0A259F3508B2}" type="slidenum">
              <a:rPr lang="he-IL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98306" name="Group 125"/>
          <p:cNvGrpSpPr>
            <a:grpSpLocks/>
          </p:cNvGrpSpPr>
          <p:nvPr/>
        </p:nvGrpSpPr>
        <p:grpSpPr bwMode="auto">
          <a:xfrm>
            <a:off x="827088" y="1196975"/>
            <a:ext cx="3557587" cy="5183188"/>
            <a:chOff x="476" y="799"/>
            <a:chExt cx="2241" cy="3265"/>
          </a:xfrm>
        </p:grpSpPr>
        <p:pic>
          <p:nvPicPr>
            <p:cNvPr id="98329" name="Picture 126" descr="מפה-שלמה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799"/>
              <a:ext cx="2241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30" name="Oval 127" descr="יהלום מרושת"/>
            <p:cNvSpPr>
              <a:spLocks noChangeArrowheads="1"/>
            </p:cNvSpPr>
            <p:nvPr/>
          </p:nvSpPr>
          <p:spPr bwMode="auto">
            <a:xfrm>
              <a:off x="975" y="1117"/>
              <a:ext cx="227" cy="227"/>
            </a:xfrm>
            <a:prstGeom prst="ellipse">
              <a:avLst/>
            </a:prstGeom>
            <a:pattFill prst="openDmnd">
              <a:fgClr>
                <a:srgbClr val="FF66FF"/>
              </a:fgClr>
              <a:bgClr>
                <a:srgbClr val="FFFFFF"/>
              </a:bgClr>
            </a:patt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sp>
          <p:nvSpPr>
            <p:cNvPr id="96384" name="Text Box 128"/>
            <p:cNvSpPr txBox="1">
              <a:spLocks noChangeArrowheads="1"/>
            </p:cNvSpPr>
            <p:nvPr/>
          </p:nvSpPr>
          <p:spPr bwMode="auto">
            <a:xfrm>
              <a:off x="567" y="1117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e-IL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מקורות</a:t>
              </a: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2" name="Oval 129" descr="יהלום מרושת"/>
            <p:cNvSpPr>
              <a:spLocks noChangeArrowheads="1"/>
            </p:cNvSpPr>
            <p:nvPr/>
          </p:nvSpPr>
          <p:spPr bwMode="auto">
            <a:xfrm>
              <a:off x="975" y="1616"/>
              <a:ext cx="227" cy="227"/>
            </a:xfrm>
            <a:prstGeom prst="ellipse">
              <a:avLst/>
            </a:prstGeom>
            <a:pattFill prst="openDmnd">
              <a:fgClr>
                <a:srgbClr val="00CC99"/>
              </a:fgClr>
              <a:bgClr>
                <a:srgbClr val="FFFFFF"/>
              </a:bgClr>
            </a:patt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he-IL"/>
            </a:p>
          </p:txBody>
        </p:sp>
        <p:sp>
          <p:nvSpPr>
            <p:cNvPr id="96386" name="Text Box 130"/>
            <p:cNvSpPr txBox="1">
              <a:spLocks noChangeArrowheads="1"/>
            </p:cNvSpPr>
            <p:nvPr/>
          </p:nvSpPr>
          <p:spPr bwMode="auto">
            <a:xfrm>
              <a:off x="567" y="1615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e-IL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פרטים</a:t>
              </a: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1476375" y="225425"/>
            <a:ext cx="5975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מפעלי השבת </a:t>
            </a:r>
            <a:r>
              <a:rPr lang="he-IL" sz="4000" b="1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קולחין</a:t>
            </a: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4000" b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ושפד"ן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8308" name="Group 40"/>
          <p:cNvGrpSpPr>
            <a:grpSpLocks noChangeAspect="1"/>
          </p:cNvGrpSpPr>
          <p:nvPr/>
        </p:nvGrpSpPr>
        <p:grpSpPr bwMode="auto">
          <a:xfrm>
            <a:off x="5364163" y="1304925"/>
            <a:ext cx="3498850" cy="5014913"/>
            <a:chOff x="3690" y="1207"/>
            <a:chExt cx="1470" cy="2107"/>
          </a:xfrm>
        </p:grpSpPr>
        <p:pic>
          <p:nvPicPr>
            <p:cNvPr id="98311" name="Picture 41" descr="מפעל שפדן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207"/>
              <a:ext cx="1421" cy="2107"/>
            </a:xfrm>
            <a:prstGeom prst="rect">
              <a:avLst/>
            </a:prstGeom>
            <a:noFill/>
            <a:ln w="25400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98312" name="Text Box 42"/>
            <p:cNvSpPr txBox="1">
              <a:spLocks noChangeAspect="1" noChangeArrowheads="1"/>
            </p:cNvSpPr>
            <p:nvPr/>
          </p:nvSpPr>
          <p:spPr bwMode="auto">
            <a:xfrm>
              <a:off x="4596" y="1319"/>
              <a:ext cx="7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3" name="Text Box 43"/>
            <p:cNvSpPr txBox="1">
              <a:spLocks noChangeAspect="1" noChangeArrowheads="1"/>
            </p:cNvSpPr>
            <p:nvPr/>
          </p:nvSpPr>
          <p:spPr bwMode="auto">
            <a:xfrm>
              <a:off x="4183" y="1306"/>
              <a:ext cx="513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אתר החדרה שורק 2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4" name="Rectangle 44"/>
            <p:cNvSpPr>
              <a:spLocks noChangeAspect="1" noChangeArrowheads="1"/>
            </p:cNvSpPr>
            <p:nvPr/>
          </p:nvSpPr>
          <p:spPr bwMode="auto">
            <a:xfrm>
              <a:off x="4102" y="1461"/>
              <a:ext cx="51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אתר החדרה  יבנה 4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5" name="Rectangle 45"/>
            <p:cNvSpPr>
              <a:spLocks noChangeAspect="1" noChangeArrowheads="1"/>
            </p:cNvSpPr>
            <p:nvPr/>
          </p:nvSpPr>
          <p:spPr bwMode="auto">
            <a:xfrm>
              <a:off x="4644" y="1720"/>
              <a:ext cx="3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מושב עזריקם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6" name="Rectangle 46"/>
            <p:cNvSpPr>
              <a:spLocks noChangeAspect="1" noChangeArrowheads="1"/>
            </p:cNvSpPr>
            <p:nvPr/>
          </p:nvSpPr>
          <p:spPr bwMode="auto">
            <a:xfrm>
              <a:off x="4010" y="1797"/>
              <a:ext cx="52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שטחי אמונים,גבעתי </a:t>
              </a:r>
            </a:p>
            <a:p>
              <a:pPr algn="ctr"/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ובית עזרא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7" name="Rectangle 47"/>
            <p:cNvSpPr>
              <a:spLocks noChangeAspect="1" noChangeArrowheads="1"/>
            </p:cNvSpPr>
            <p:nvPr/>
          </p:nvSpPr>
          <p:spPr bwMode="auto">
            <a:xfrm>
              <a:off x="4098" y="2108"/>
              <a:ext cx="29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מפעל חלץ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8" name="Rectangle 48"/>
            <p:cNvSpPr>
              <a:spLocks noChangeAspect="1" noChangeArrowheads="1"/>
            </p:cNvSpPr>
            <p:nvPr/>
          </p:nvSpPr>
          <p:spPr bwMode="auto">
            <a:xfrm>
              <a:off x="4799" y="1901"/>
              <a:ext cx="26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מפעל </a:t>
              </a:r>
            </a:p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גת מזרח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19" name="Rectangle 49"/>
            <p:cNvSpPr>
              <a:spLocks noChangeAspect="1" noChangeArrowheads="1"/>
            </p:cNvSpPr>
            <p:nvPr/>
          </p:nvSpPr>
          <p:spPr bwMode="auto">
            <a:xfrm>
              <a:off x="4729" y="2108"/>
              <a:ext cx="43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       אזור ניר חן </a:t>
              </a:r>
            </a:p>
            <a:p>
              <a:pPr algn="ctr"/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וזוהר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0" name="Rectangle 50"/>
            <p:cNvSpPr>
              <a:spLocks noChangeAspect="1" noChangeArrowheads="1"/>
            </p:cNvSpPr>
            <p:nvPr/>
          </p:nvSpPr>
          <p:spPr bwMode="auto">
            <a:xfrm>
              <a:off x="4771" y="2418"/>
              <a:ext cx="3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מפעל לכיש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1" name="Rectangle 51"/>
            <p:cNvSpPr>
              <a:spLocks noChangeAspect="1" noChangeArrowheads="1"/>
            </p:cNvSpPr>
            <p:nvPr/>
          </p:nvSpPr>
          <p:spPr bwMode="auto">
            <a:xfrm>
              <a:off x="4624" y="2530"/>
              <a:ext cx="351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קיבוץ רוחמה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2" name="Rectangle 52"/>
            <p:cNvSpPr>
              <a:spLocks noChangeAspect="1" noChangeArrowheads="1"/>
            </p:cNvSpPr>
            <p:nvPr/>
          </p:nvSpPr>
          <p:spPr bwMode="auto">
            <a:xfrm>
              <a:off x="4537" y="2891"/>
              <a:ext cx="35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מפעל תקומה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3" name="Rectangle 53"/>
            <p:cNvSpPr>
              <a:spLocks noChangeAspect="1" noChangeArrowheads="1"/>
            </p:cNvSpPr>
            <p:nvPr/>
          </p:nvSpPr>
          <p:spPr bwMode="auto">
            <a:xfrm>
              <a:off x="4083" y="3090"/>
              <a:ext cx="47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מפעל פתחת שלום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4" name="Text Box 54"/>
            <p:cNvSpPr txBox="1">
              <a:spLocks noChangeAspect="1" noChangeArrowheads="1"/>
            </p:cNvSpPr>
            <p:nvPr/>
          </p:nvSpPr>
          <p:spPr bwMode="auto">
            <a:xfrm>
              <a:off x="4172" y="1970"/>
              <a:ext cx="23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אשקלון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5" name="Text Box 55"/>
            <p:cNvSpPr txBox="1">
              <a:spLocks noChangeAspect="1" noChangeArrowheads="1"/>
            </p:cNvSpPr>
            <p:nvPr/>
          </p:nvSpPr>
          <p:spPr bwMode="auto">
            <a:xfrm>
              <a:off x="4350" y="1631"/>
              <a:ext cx="22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אשדוד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6" name="Text Box 56"/>
            <p:cNvSpPr txBox="1">
              <a:spLocks noChangeAspect="1" noChangeArrowheads="1"/>
            </p:cNvSpPr>
            <p:nvPr/>
          </p:nvSpPr>
          <p:spPr bwMode="auto">
            <a:xfrm>
              <a:off x="4607" y="3158"/>
              <a:ext cx="2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באר שבע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7" name="Rectangle 57"/>
            <p:cNvSpPr>
              <a:spLocks noChangeAspect="1" noChangeArrowheads="1"/>
            </p:cNvSpPr>
            <p:nvPr/>
          </p:nvSpPr>
          <p:spPr bwMode="auto">
            <a:xfrm>
              <a:off x="4914" y="2607"/>
              <a:ext cx="1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דביר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328" name="Rectangle 58"/>
            <p:cNvSpPr>
              <a:spLocks noChangeAspect="1" noChangeArrowheads="1"/>
            </p:cNvSpPr>
            <p:nvPr/>
          </p:nvSpPr>
          <p:spPr bwMode="auto">
            <a:xfrm>
              <a:off x="4963" y="2763"/>
              <a:ext cx="16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1000" b="1">
                  <a:solidFill>
                    <a:srgbClr val="000000"/>
                  </a:solidFill>
                  <a:latin typeface="Times New Roman" pitchFamily="18" charset="0"/>
                </a:rPr>
                <a:t>להב</a:t>
              </a: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4932363" y="1700213"/>
            <a:ext cx="1512887" cy="3365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Monotype Hadassah" pitchFamily="2" charset="-79"/>
              </a:rPr>
              <a:t>  </a:t>
            </a:r>
            <a:r>
              <a:rPr lang="he-IL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Monotype Hadassah" pitchFamily="2" charset="-79"/>
              </a:rPr>
              <a:t>מפעל שפד"ן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Monotype Hadassah" pitchFamily="2" charset="-79"/>
            </a:endParaRPr>
          </a:p>
        </p:txBody>
      </p:sp>
      <p:sp>
        <p:nvSpPr>
          <p:cNvPr id="96367" name="Text Box 111"/>
          <p:cNvSpPr txBox="1">
            <a:spLocks noChangeArrowheads="1"/>
          </p:cNvSpPr>
          <p:nvPr/>
        </p:nvSpPr>
        <p:spPr bwMode="auto">
          <a:xfrm>
            <a:off x="2916238" y="3752850"/>
            <a:ext cx="2254250" cy="3365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Monotype Hadassah" pitchFamily="2" charset="-79"/>
              </a:rPr>
              <a:t>  מפעלי השבת קולחין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Monotype Hadassa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xfrm>
            <a:off x="6730752" y="6286172"/>
            <a:ext cx="2133600" cy="476250"/>
          </a:xfrm>
        </p:spPr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22802" y="1088697"/>
            <a:ext cx="2268537" cy="5345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6984752" y="3384222"/>
            <a:ext cx="962025" cy="666750"/>
          </a:xfrm>
          <a:custGeom>
            <a:avLst/>
            <a:gdLst>
              <a:gd name="T0" fmla="*/ 2147483647 w 606"/>
              <a:gd name="T1" fmla="*/ 2147483647 h 420"/>
              <a:gd name="T2" fmla="*/ 2147483647 w 606"/>
              <a:gd name="T3" fmla="*/ 2147483647 h 420"/>
              <a:gd name="T4" fmla="*/ 2147483647 w 606"/>
              <a:gd name="T5" fmla="*/ 2147483647 h 420"/>
              <a:gd name="T6" fmla="*/ 2147483647 w 606"/>
              <a:gd name="T7" fmla="*/ 2147483647 h 420"/>
              <a:gd name="T8" fmla="*/ 2147483647 w 606"/>
              <a:gd name="T9" fmla="*/ 2147483647 h 420"/>
              <a:gd name="T10" fmla="*/ 2147483647 w 606"/>
              <a:gd name="T11" fmla="*/ 2147483647 h 420"/>
              <a:gd name="T12" fmla="*/ 2147483647 w 606"/>
              <a:gd name="T13" fmla="*/ 2147483647 h 420"/>
              <a:gd name="T14" fmla="*/ 2147483647 w 606"/>
              <a:gd name="T15" fmla="*/ 2147483647 h 420"/>
              <a:gd name="T16" fmla="*/ 0 w 606"/>
              <a:gd name="T17" fmla="*/ 2147483647 h 420"/>
              <a:gd name="T18" fmla="*/ 2147483647 w 606"/>
              <a:gd name="T19" fmla="*/ 2147483647 h 420"/>
              <a:gd name="T20" fmla="*/ 2147483647 w 606"/>
              <a:gd name="T21" fmla="*/ 2147483647 h 420"/>
              <a:gd name="T22" fmla="*/ 2147483647 w 606"/>
              <a:gd name="T23" fmla="*/ 2147483647 h 420"/>
              <a:gd name="T24" fmla="*/ 2147483647 w 606"/>
              <a:gd name="T25" fmla="*/ 2147483647 h 420"/>
              <a:gd name="T26" fmla="*/ 2147483647 w 606"/>
              <a:gd name="T27" fmla="*/ 2147483647 h 420"/>
              <a:gd name="T28" fmla="*/ 2147483647 w 606"/>
              <a:gd name="T29" fmla="*/ 2147483647 h 420"/>
              <a:gd name="T30" fmla="*/ 2147483647 w 606"/>
              <a:gd name="T31" fmla="*/ 2147483647 h 420"/>
              <a:gd name="T32" fmla="*/ 2147483647 w 606"/>
              <a:gd name="T33" fmla="*/ 2147483647 h 4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6"/>
              <a:gd name="T52" fmla="*/ 0 h 420"/>
              <a:gd name="T53" fmla="*/ 606 w 606"/>
              <a:gd name="T54" fmla="*/ 420 h 4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6" h="420">
                <a:moveTo>
                  <a:pt x="180" y="4"/>
                </a:moveTo>
                <a:cubicBezTo>
                  <a:pt x="229" y="5"/>
                  <a:pt x="269" y="8"/>
                  <a:pt x="318" y="10"/>
                </a:cubicBezTo>
                <a:cubicBezTo>
                  <a:pt x="348" y="11"/>
                  <a:pt x="390" y="25"/>
                  <a:pt x="420" y="31"/>
                </a:cubicBezTo>
                <a:cubicBezTo>
                  <a:pt x="437" y="44"/>
                  <a:pt x="457" y="49"/>
                  <a:pt x="474" y="61"/>
                </a:cubicBezTo>
                <a:cubicBezTo>
                  <a:pt x="489" y="72"/>
                  <a:pt x="480" y="70"/>
                  <a:pt x="537" y="94"/>
                </a:cubicBezTo>
                <a:cubicBezTo>
                  <a:pt x="555" y="125"/>
                  <a:pt x="606" y="160"/>
                  <a:pt x="582" y="250"/>
                </a:cubicBezTo>
                <a:cubicBezTo>
                  <a:pt x="528" y="355"/>
                  <a:pt x="398" y="401"/>
                  <a:pt x="291" y="406"/>
                </a:cubicBezTo>
                <a:cubicBezTo>
                  <a:pt x="222" y="420"/>
                  <a:pt x="201" y="412"/>
                  <a:pt x="93" y="400"/>
                </a:cubicBezTo>
                <a:cubicBezTo>
                  <a:pt x="42" y="376"/>
                  <a:pt x="26" y="377"/>
                  <a:pt x="0" y="367"/>
                </a:cubicBezTo>
                <a:cubicBezTo>
                  <a:pt x="1" y="354"/>
                  <a:pt x="0" y="341"/>
                  <a:pt x="3" y="328"/>
                </a:cubicBezTo>
                <a:cubicBezTo>
                  <a:pt x="7" y="311"/>
                  <a:pt x="26" y="302"/>
                  <a:pt x="39" y="289"/>
                </a:cubicBezTo>
                <a:cubicBezTo>
                  <a:pt x="58" y="270"/>
                  <a:pt x="75" y="247"/>
                  <a:pt x="87" y="223"/>
                </a:cubicBezTo>
                <a:cubicBezTo>
                  <a:pt x="97" y="174"/>
                  <a:pt x="124" y="130"/>
                  <a:pt x="153" y="91"/>
                </a:cubicBezTo>
                <a:cubicBezTo>
                  <a:pt x="158" y="67"/>
                  <a:pt x="165" y="43"/>
                  <a:pt x="177" y="22"/>
                </a:cubicBezTo>
                <a:cubicBezTo>
                  <a:pt x="179" y="18"/>
                  <a:pt x="182" y="14"/>
                  <a:pt x="186" y="10"/>
                </a:cubicBezTo>
                <a:cubicBezTo>
                  <a:pt x="189" y="7"/>
                  <a:pt x="198" y="7"/>
                  <a:pt x="195" y="4"/>
                </a:cubicBezTo>
                <a:cubicBezTo>
                  <a:pt x="191" y="0"/>
                  <a:pt x="185" y="4"/>
                  <a:pt x="180" y="4"/>
                </a:cubicBezTo>
                <a:close/>
              </a:path>
            </a:pathLst>
          </a:custGeom>
          <a:solidFill>
            <a:srgbClr val="00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368802" y="1029960"/>
            <a:ext cx="2584450" cy="5472112"/>
            <a:chOff x="626" y="0"/>
            <a:chExt cx="2027" cy="429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43" y="838"/>
              <a:ext cx="8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של חברת מקורות בישראל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00" y="1834"/>
              <a:ext cx="88" cy="42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60" y="9"/>
              <a:ext cx="517" cy="296"/>
            </a:xfrm>
            <a:custGeom>
              <a:avLst/>
              <a:gdLst>
                <a:gd name="T0" fmla="*/ 171 w 473"/>
                <a:gd name="T1" fmla="*/ 2 h 274"/>
                <a:gd name="T2" fmla="*/ 144 w 473"/>
                <a:gd name="T3" fmla="*/ 38 h 274"/>
                <a:gd name="T4" fmla="*/ 137 w 473"/>
                <a:gd name="T5" fmla="*/ 50 h 274"/>
                <a:gd name="T6" fmla="*/ 128 w 473"/>
                <a:gd name="T7" fmla="*/ 60 h 274"/>
                <a:gd name="T8" fmla="*/ 107 w 473"/>
                <a:gd name="T9" fmla="*/ 88 h 274"/>
                <a:gd name="T10" fmla="*/ 84 w 473"/>
                <a:gd name="T11" fmla="*/ 125 h 274"/>
                <a:gd name="T12" fmla="*/ 75 w 473"/>
                <a:gd name="T13" fmla="*/ 136 h 274"/>
                <a:gd name="T14" fmla="*/ 67 w 473"/>
                <a:gd name="T15" fmla="*/ 142 h 274"/>
                <a:gd name="T16" fmla="*/ 50 w 473"/>
                <a:gd name="T17" fmla="*/ 165 h 274"/>
                <a:gd name="T18" fmla="*/ 30 w 473"/>
                <a:gd name="T19" fmla="*/ 157 h 274"/>
                <a:gd name="T20" fmla="*/ 42 w 473"/>
                <a:gd name="T21" fmla="*/ 179 h 274"/>
                <a:gd name="T22" fmla="*/ 16 w 473"/>
                <a:gd name="T23" fmla="*/ 267 h 274"/>
                <a:gd name="T24" fmla="*/ 5 w 473"/>
                <a:gd name="T25" fmla="*/ 286 h 274"/>
                <a:gd name="T26" fmla="*/ 0 w 473"/>
                <a:gd name="T27" fmla="*/ 308 h 274"/>
                <a:gd name="T28" fmla="*/ 81 w 473"/>
                <a:gd name="T29" fmla="*/ 333 h 274"/>
                <a:gd name="T30" fmla="*/ 158 w 473"/>
                <a:gd name="T31" fmla="*/ 309 h 274"/>
                <a:gd name="T32" fmla="*/ 255 w 473"/>
                <a:gd name="T33" fmla="*/ 320 h 274"/>
                <a:gd name="T34" fmla="*/ 268 w 473"/>
                <a:gd name="T35" fmla="*/ 351 h 274"/>
                <a:gd name="T36" fmla="*/ 325 w 473"/>
                <a:gd name="T37" fmla="*/ 374 h 274"/>
                <a:gd name="T38" fmla="*/ 343 w 473"/>
                <a:gd name="T39" fmla="*/ 367 h 274"/>
                <a:gd name="T40" fmla="*/ 390 w 473"/>
                <a:gd name="T41" fmla="*/ 346 h 274"/>
                <a:gd name="T42" fmla="*/ 432 w 473"/>
                <a:gd name="T43" fmla="*/ 335 h 274"/>
                <a:gd name="T44" fmla="*/ 466 w 473"/>
                <a:gd name="T45" fmla="*/ 320 h 274"/>
                <a:gd name="T46" fmla="*/ 473 w 473"/>
                <a:gd name="T47" fmla="*/ 305 h 274"/>
                <a:gd name="T48" fmla="*/ 480 w 473"/>
                <a:gd name="T49" fmla="*/ 297 h 274"/>
                <a:gd name="T50" fmla="*/ 497 w 473"/>
                <a:gd name="T51" fmla="*/ 220 h 274"/>
                <a:gd name="T52" fmla="*/ 509 w 473"/>
                <a:gd name="T53" fmla="*/ 205 h 274"/>
                <a:gd name="T54" fmla="*/ 503 w 473"/>
                <a:gd name="T55" fmla="*/ 190 h 274"/>
                <a:gd name="T56" fmla="*/ 524 w 473"/>
                <a:gd name="T57" fmla="*/ 116 h 274"/>
                <a:gd name="T58" fmla="*/ 534 w 473"/>
                <a:gd name="T59" fmla="*/ 104 h 274"/>
                <a:gd name="T60" fmla="*/ 548 w 473"/>
                <a:gd name="T61" fmla="*/ 92 h 274"/>
                <a:gd name="T62" fmla="*/ 580 w 473"/>
                <a:gd name="T63" fmla="*/ 120 h 274"/>
                <a:gd name="T64" fmla="*/ 592 w 473"/>
                <a:gd name="T65" fmla="*/ 131 h 274"/>
                <a:gd name="T66" fmla="*/ 601 w 473"/>
                <a:gd name="T67" fmla="*/ 136 h 274"/>
                <a:gd name="T68" fmla="*/ 619 w 473"/>
                <a:gd name="T69" fmla="*/ 107 h 274"/>
                <a:gd name="T70" fmla="*/ 665 w 473"/>
                <a:gd name="T71" fmla="*/ 91 h 274"/>
                <a:gd name="T72" fmla="*/ 672 w 473"/>
                <a:gd name="T73" fmla="*/ 57 h 274"/>
                <a:gd name="T74" fmla="*/ 658 w 473"/>
                <a:gd name="T75" fmla="*/ 2 h 274"/>
                <a:gd name="T76" fmla="*/ 171 w 473"/>
                <a:gd name="T77" fmla="*/ 2 h 2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3"/>
                <a:gd name="T118" fmla="*/ 0 h 274"/>
                <a:gd name="T119" fmla="*/ 473 w 473"/>
                <a:gd name="T120" fmla="*/ 274 h 2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3" h="274">
                  <a:moveTo>
                    <a:pt x="120" y="2"/>
                  </a:moveTo>
                  <a:cubicBezTo>
                    <a:pt x="114" y="11"/>
                    <a:pt x="111" y="22"/>
                    <a:pt x="102" y="28"/>
                  </a:cubicBezTo>
                  <a:cubicBezTo>
                    <a:pt x="99" y="32"/>
                    <a:pt x="99" y="34"/>
                    <a:pt x="95" y="37"/>
                  </a:cubicBezTo>
                  <a:cubicBezTo>
                    <a:pt x="93" y="44"/>
                    <a:pt x="95" y="42"/>
                    <a:pt x="90" y="44"/>
                  </a:cubicBezTo>
                  <a:cubicBezTo>
                    <a:pt x="87" y="52"/>
                    <a:pt x="81" y="58"/>
                    <a:pt x="75" y="64"/>
                  </a:cubicBezTo>
                  <a:cubicBezTo>
                    <a:pt x="72" y="75"/>
                    <a:pt x="71" y="88"/>
                    <a:pt x="59" y="92"/>
                  </a:cubicBezTo>
                  <a:cubicBezTo>
                    <a:pt x="58" y="95"/>
                    <a:pt x="55" y="98"/>
                    <a:pt x="53" y="100"/>
                  </a:cubicBezTo>
                  <a:cubicBezTo>
                    <a:pt x="51" y="102"/>
                    <a:pt x="47" y="104"/>
                    <a:pt x="47" y="104"/>
                  </a:cubicBezTo>
                  <a:cubicBezTo>
                    <a:pt x="43" y="110"/>
                    <a:pt x="43" y="118"/>
                    <a:pt x="35" y="121"/>
                  </a:cubicBezTo>
                  <a:cubicBezTo>
                    <a:pt x="32" y="125"/>
                    <a:pt x="22" y="113"/>
                    <a:pt x="21" y="115"/>
                  </a:cubicBezTo>
                  <a:cubicBezTo>
                    <a:pt x="20" y="117"/>
                    <a:pt x="30" y="119"/>
                    <a:pt x="29" y="132"/>
                  </a:cubicBezTo>
                  <a:cubicBezTo>
                    <a:pt x="28" y="155"/>
                    <a:pt x="21" y="175"/>
                    <a:pt x="12" y="196"/>
                  </a:cubicBezTo>
                  <a:cubicBezTo>
                    <a:pt x="9" y="202"/>
                    <a:pt x="10" y="207"/>
                    <a:pt x="5" y="210"/>
                  </a:cubicBezTo>
                  <a:cubicBezTo>
                    <a:pt x="4" y="215"/>
                    <a:pt x="0" y="226"/>
                    <a:pt x="0" y="226"/>
                  </a:cubicBezTo>
                  <a:cubicBezTo>
                    <a:pt x="4" y="243"/>
                    <a:pt x="41" y="241"/>
                    <a:pt x="57" y="244"/>
                  </a:cubicBezTo>
                  <a:cubicBezTo>
                    <a:pt x="84" y="236"/>
                    <a:pt x="78" y="229"/>
                    <a:pt x="112" y="227"/>
                  </a:cubicBezTo>
                  <a:cubicBezTo>
                    <a:pt x="170" y="228"/>
                    <a:pt x="148" y="228"/>
                    <a:pt x="178" y="235"/>
                  </a:cubicBezTo>
                  <a:cubicBezTo>
                    <a:pt x="180" y="241"/>
                    <a:pt x="183" y="255"/>
                    <a:pt x="188" y="258"/>
                  </a:cubicBezTo>
                  <a:cubicBezTo>
                    <a:pt x="194" y="269"/>
                    <a:pt x="217" y="272"/>
                    <a:pt x="228" y="274"/>
                  </a:cubicBezTo>
                  <a:cubicBezTo>
                    <a:pt x="233" y="272"/>
                    <a:pt x="241" y="270"/>
                    <a:pt x="241" y="270"/>
                  </a:cubicBezTo>
                  <a:cubicBezTo>
                    <a:pt x="252" y="263"/>
                    <a:pt x="261" y="258"/>
                    <a:pt x="274" y="254"/>
                  </a:cubicBezTo>
                  <a:cubicBezTo>
                    <a:pt x="283" y="251"/>
                    <a:pt x="293" y="251"/>
                    <a:pt x="302" y="246"/>
                  </a:cubicBezTo>
                  <a:cubicBezTo>
                    <a:pt x="308" y="243"/>
                    <a:pt x="321" y="237"/>
                    <a:pt x="327" y="235"/>
                  </a:cubicBezTo>
                  <a:cubicBezTo>
                    <a:pt x="330" y="231"/>
                    <a:pt x="327" y="228"/>
                    <a:pt x="331" y="224"/>
                  </a:cubicBezTo>
                  <a:cubicBezTo>
                    <a:pt x="333" y="222"/>
                    <a:pt x="337" y="218"/>
                    <a:pt x="337" y="218"/>
                  </a:cubicBezTo>
                  <a:cubicBezTo>
                    <a:pt x="343" y="200"/>
                    <a:pt x="343" y="180"/>
                    <a:pt x="349" y="162"/>
                  </a:cubicBezTo>
                  <a:cubicBezTo>
                    <a:pt x="351" y="150"/>
                    <a:pt x="357" y="155"/>
                    <a:pt x="357" y="151"/>
                  </a:cubicBezTo>
                  <a:cubicBezTo>
                    <a:pt x="357" y="147"/>
                    <a:pt x="350" y="151"/>
                    <a:pt x="352" y="140"/>
                  </a:cubicBezTo>
                  <a:cubicBezTo>
                    <a:pt x="355" y="127"/>
                    <a:pt x="363" y="96"/>
                    <a:pt x="367" y="85"/>
                  </a:cubicBezTo>
                  <a:cubicBezTo>
                    <a:pt x="371" y="74"/>
                    <a:pt x="371" y="79"/>
                    <a:pt x="374" y="76"/>
                  </a:cubicBezTo>
                  <a:cubicBezTo>
                    <a:pt x="376" y="70"/>
                    <a:pt x="378" y="71"/>
                    <a:pt x="383" y="68"/>
                  </a:cubicBezTo>
                  <a:cubicBezTo>
                    <a:pt x="396" y="71"/>
                    <a:pt x="400" y="80"/>
                    <a:pt x="407" y="88"/>
                  </a:cubicBezTo>
                  <a:cubicBezTo>
                    <a:pt x="410" y="91"/>
                    <a:pt x="411" y="94"/>
                    <a:pt x="415" y="96"/>
                  </a:cubicBezTo>
                  <a:cubicBezTo>
                    <a:pt x="417" y="97"/>
                    <a:pt x="421" y="100"/>
                    <a:pt x="421" y="100"/>
                  </a:cubicBezTo>
                  <a:cubicBezTo>
                    <a:pt x="433" y="92"/>
                    <a:pt x="427" y="88"/>
                    <a:pt x="434" y="79"/>
                  </a:cubicBezTo>
                  <a:cubicBezTo>
                    <a:pt x="437" y="75"/>
                    <a:pt x="459" y="83"/>
                    <a:pt x="466" y="67"/>
                  </a:cubicBezTo>
                  <a:cubicBezTo>
                    <a:pt x="472" y="59"/>
                    <a:pt x="473" y="49"/>
                    <a:pt x="471" y="42"/>
                  </a:cubicBezTo>
                  <a:cubicBezTo>
                    <a:pt x="472" y="0"/>
                    <a:pt x="461" y="19"/>
                    <a:pt x="461" y="2"/>
                  </a:cubicBezTo>
                  <a:lnTo>
                    <a:pt x="120" y="2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61" y="9"/>
              <a:ext cx="248" cy="438"/>
            </a:xfrm>
            <a:custGeom>
              <a:avLst/>
              <a:gdLst>
                <a:gd name="T0" fmla="*/ 2 w 229"/>
                <a:gd name="T1" fmla="*/ 0 h 406"/>
                <a:gd name="T2" fmla="*/ 13 w 229"/>
                <a:gd name="T3" fmla="*/ 99 h 406"/>
                <a:gd name="T4" fmla="*/ 34 w 229"/>
                <a:gd name="T5" fmla="*/ 80 h 406"/>
                <a:gd name="T6" fmla="*/ 80 w 229"/>
                <a:gd name="T7" fmla="*/ 65 h 406"/>
                <a:gd name="T8" fmla="*/ 76 w 229"/>
                <a:gd name="T9" fmla="*/ 59 h 406"/>
                <a:gd name="T10" fmla="*/ 113 w 229"/>
                <a:gd name="T11" fmla="*/ 71 h 406"/>
                <a:gd name="T12" fmla="*/ 122 w 229"/>
                <a:gd name="T13" fmla="*/ 65 h 406"/>
                <a:gd name="T14" fmla="*/ 142 w 229"/>
                <a:gd name="T15" fmla="*/ 66 h 406"/>
                <a:gd name="T16" fmla="*/ 152 w 229"/>
                <a:gd name="T17" fmla="*/ 71 h 406"/>
                <a:gd name="T18" fmla="*/ 149 w 229"/>
                <a:gd name="T19" fmla="*/ 127 h 406"/>
                <a:gd name="T20" fmla="*/ 161 w 229"/>
                <a:gd name="T21" fmla="*/ 165 h 406"/>
                <a:gd name="T22" fmla="*/ 178 w 229"/>
                <a:gd name="T23" fmla="*/ 206 h 406"/>
                <a:gd name="T24" fmla="*/ 184 w 229"/>
                <a:gd name="T25" fmla="*/ 246 h 406"/>
                <a:gd name="T26" fmla="*/ 179 w 229"/>
                <a:gd name="T27" fmla="*/ 324 h 406"/>
                <a:gd name="T28" fmla="*/ 171 w 229"/>
                <a:gd name="T29" fmla="*/ 334 h 406"/>
                <a:gd name="T30" fmla="*/ 195 w 229"/>
                <a:gd name="T31" fmla="*/ 384 h 406"/>
                <a:gd name="T32" fmla="*/ 200 w 229"/>
                <a:gd name="T33" fmla="*/ 399 h 406"/>
                <a:gd name="T34" fmla="*/ 217 w 229"/>
                <a:gd name="T35" fmla="*/ 437 h 406"/>
                <a:gd name="T36" fmla="*/ 216 w 229"/>
                <a:gd name="T37" fmla="*/ 488 h 406"/>
                <a:gd name="T38" fmla="*/ 235 w 229"/>
                <a:gd name="T39" fmla="*/ 543 h 406"/>
                <a:gd name="T40" fmla="*/ 239 w 229"/>
                <a:gd name="T41" fmla="*/ 547 h 406"/>
                <a:gd name="T42" fmla="*/ 242 w 229"/>
                <a:gd name="T43" fmla="*/ 544 h 406"/>
                <a:gd name="T44" fmla="*/ 263 w 229"/>
                <a:gd name="T45" fmla="*/ 391 h 406"/>
                <a:gd name="T46" fmla="*/ 263 w 229"/>
                <a:gd name="T47" fmla="*/ 325 h 406"/>
                <a:gd name="T48" fmla="*/ 315 w 229"/>
                <a:gd name="T49" fmla="*/ 1 h 406"/>
                <a:gd name="T50" fmla="*/ 2 w 229"/>
                <a:gd name="T51" fmla="*/ 0 h 4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9"/>
                <a:gd name="T79" fmla="*/ 0 h 406"/>
                <a:gd name="T80" fmla="*/ 229 w 229"/>
                <a:gd name="T81" fmla="*/ 406 h 4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9" h="406">
                  <a:moveTo>
                    <a:pt x="2" y="0"/>
                  </a:moveTo>
                  <a:cubicBezTo>
                    <a:pt x="2" y="9"/>
                    <a:pt x="0" y="64"/>
                    <a:pt x="9" y="73"/>
                  </a:cubicBezTo>
                  <a:cubicBezTo>
                    <a:pt x="29" y="68"/>
                    <a:pt x="13" y="66"/>
                    <a:pt x="25" y="59"/>
                  </a:cubicBezTo>
                  <a:cubicBezTo>
                    <a:pt x="33" y="54"/>
                    <a:pt x="49" y="49"/>
                    <a:pt x="58" y="48"/>
                  </a:cubicBezTo>
                  <a:cubicBezTo>
                    <a:pt x="63" y="45"/>
                    <a:pt x="51" y="43"/>
                    <a:pt x="55" y="44"/>
                  </a:cubicBezTo>
                  <a:cubicBezTo>
                    <a:pt x="59" y="45"/>
                    <a:pt x="77" y="52"/>
                    <a:pt x="82" y="53"/>
                  </a:cubicBezTo>
                  <a:cubicBezTo>
                    <a:pt x="87" y="54"/>
                    <a:pt x="86" y="49"/>
                    <a:pt x="89" y="48"/>
                  </a:cubicBezTo>
                  <a:cubicBezTo>
                    <a:pt x="92" y="47"/>
                    <a:pt x="100" y="48"/>
                    <a:pt x="103" y="49"/>
                  </a:cubicBezTo>
                  <a:cubicBezTo>
                    <a:pt x="106" y="50"/>
                    <a:pt x="109" y="46"/>
                    <a:pt x="110" y="53"/>
                  </a:cubicBezTo>
                  <a:cubicBezTo>
                    <a:pt x="111" y="60"/>
                    <a:pt x="107" y="84"/>
                    <a:pt x="108" y="94"/>
                  </a:cubicBezTo>
                  <a:cubicBezTo>
                    <a:pt x="109" y="105"/>
                    <a:pt x="114" y="112"/>
                    <a:pt x="117" y="122"/>
                  </a:cubicBezTo>
                  <a:cubicBezTo>
                    <a:pt x="119" y="134"/>
                    <a:pt x="121" y="142"/>
                    <a:pt x="128" y="152"/>
                  </a:cubicBezTo>
                  <a:cubicBezTo>
                    <a:pt x="130" y="161"/>
                    <a:pt x="132" y="173"/>
                    <a:pt x="134" y="182"/>
                  </a:cubicBezTo>
                  <a:cubicBezTo>
                    <a:pt x="133" y="211"/>
                    <a:pt x="136" y="217"/>
                    <a:pt x="129" y="239"/>
                  </a:cubicBezTo>
                  <a:cubicBezTo>
                    <a:pt x="127" y="250"/>
                    <a:pt x="123" y="240"/>
                    <a:pt x="125" y="247"/>
                  </a:cubicBezTo>
                  <a:cubicBezTo>
                    <a:pt x="127" y="254"/>
                    <a:pt x="137" y="276"/>
                    <a:pt x="141" y="284"/>
                  </a:cubicBezTo>
                  <a:cubicBezTo>
                    <a:pt x="142" y="288"/>
                    <a:pt x="144" y="292"/>
                    <a:pt x="146" y="295"/>
                  </a:cubicBezTo>
                  <a:cubicBezTo>
                    <a:pt x="148" y="305"/>
                    <a:pt x="154" y="314"/>
                    <a:pt x="158" y="323"/>
                  </a:cubicBezTo>
                  <a:cubicBezTo>
                    <a:pt x="159" y="332"/>
                    <a:pt x="156" y="351"/>
                    <a:pt x="157" y="360"/>
                  </a:cubicBezTo>
                  <a:cubicBezTo>
                    <a:pt x="159" y="382"/>
                    <a:pt x="169" y="388"/>
                    <a:pt x="171" y="400"/>
                  </a:cubicBezTo>
                  <a:cubicBezTo>
                    <a:pt x="171" y="406"/>
                    <a:pt x="173" y="398"/>
                    <a:pt x="174" y="404"/>
                  </a:cubicBezTo>
                  <a:cubicBezTo>
                    <a:pt x="174" y="405"/>
                    <a:pt x="175" y="401"/>
                    <a:pt x="175" y="401"/>
                  </a:cubicBezTo>
                  <a:lnTo>
                    <a:pt x="191" y="288"/>
                  </a:lnTo>
                  <a:lnTo>
                    <a:pt x="191" y="240"/>
                  </a:lnTo>
                  <a:lnTo>
                    <a:pt x="22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flipH="1">
              <a:off x="1932" y="9"/>
              <a:ext cx="673" cy="4258"/>
            </a:xfrm>
            <a:prstGeom prst="rtTriangl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238" y="448"/>
              <a:ext cx="321" cy="604"/>
            </a:xfrm>
            <a:custGeom>
              <a:avLst/>
              <a:gdLst>
                <a:gd name="T0" fmla="*/ 364 w 297"/>
                <a:gd name="T1" fmla="*/ 66 h 559"/>
                <a:gd name="T2" fmla="*/ 335 w 297"/>
                <a:gd name="T3" fmla="*/ 98 h 559"/>
                <a:gd name="T4" fmla="*/ 327 w 297"/>
                <a:gd name="T5" fmla="*/ 124 h 559"/>
                <a:gd name="T6" fmla="*/ 310 w 297"/>
                <a:gd name="T7" fmla="*/ 205 h 559"/>
                <a:gd name="T8" fmla="*/ 291 w 297"/>
                <a:gd name="T9" fmla="*/ 227 h 559"/>
                <a:gd name="T10" fmla="*/ 238 w 297"/>
                <a:gd name="T11" fmla="*/ 278 h 559"/>
                <a:gd name="T12" fmla="*/ 246 w 297"/>
                <a:gd name="T13" fmla="*/ 277 h 559"/>
                <a:gd name="T14" fmla="*/ 216 w 297"/>
                <a:gd name="T15" fmla="*/ 294 h 559"/>
                <a:gd name="T16" fmla="*/ 205 w 297"/>
                <a:gd name="T17" fmla="*/ 299 h 559"/>
                <a:gd name="T18" fmla="*/ 184 w 297"/>
                <a:gd name="T19" fmla="*/ 311 h 559"/>
                <a:gd name="T20" fmla="*/ 164 w 297"/>
                <a:gd name="T21" fmla="*/ 319 h 559"/>
                <a:gd name="T22" fmla="*/ 111 w 297"/>
                <a:gd name="T23" fmla="*/ 345 h 559"/>
                <a:gd name="T24" fmla="*/ 101 w 297"/>
                <a:gd name="T25" fmla="*/ 345 h 559"/>
                <a:gd name="T26" fmla="*/ 67 w 297"/>
                <a:gd name="T27" fmla="*/ 362 h 559"/>
                <a:gd name="T28" fmla="*/ 37 w 297"/>
                <a:gd name="T29" fmla="*/ 382 h 559"/>
                <a:gd name="T30" fmla="*/ 29 w 297"/>
                <a:gd name="T31" fmla="*/ 389 h 559"/>
                <a:gd name="T32" fmla="*/ 25 w 297"/>
                <a:gd name="T33" fmla="*/ 402 h 559"/>
                <a:gd name="T34" fmla="*/ 31 w 297"/>
                <a:gd name="T35" fmla="*/ 477 h 559"/>
                <a:gd name="T36" fmla="*/ 2 w 297"/>
                <a:gd name="T37" fmla="*/ 531 h 559"/>
                <a:gd name="T38" fmla="*/ 6 w 297"/>
                <a:gd name="T39" fmla="*/ 547 h 559"/>
                <a:gd name="T40" fmla="*/ 23 w 297"/>
                <a:gd name="T41" fmla="*/ 731 h 559"/>
                <a:gd name="T42" fmla="*/ 37 w 297"/>
                <a:gd name="T43" fmla="*/ 763 h 559"/>
                <a:gd name="T44" fmla="*/ 159 w 297"/>
                <a:gd name="T45" fmla="*/ 754 h 559"/>
                <a:gd name="T46" fmla="*/ 285 w 297"/>
                <a:gd name="T47" fmla="*/ 746 h 559"/>
                <a:gd name="T48" fmla="*/ 294 w 297"/>
                <a:gd name="T49" fmla="*/ 692 h 559"/>
                <a:gd name="T50" fmla="*/ 306 w 297"/>
                <a:gd name="T51" fmla="*/ 606 h 559"/>
                <a:gd name="T52" fmla="*/ 315 w 297"/>
                <a:gd name="T53" fmla="*/ 571 h 559"/>
                <a:gd name="T54" fmla="*/ 327 w 297"/>
                <a:gd name="T55" fmla="*/ 511 h 559"/>
                <a:gd name="T56" fmla="*/ 335 w 297"/>
                <a:gd name="T57" fmla="*/ 468 h 559"/>
                <a:gd name="T58" fmla="*/ 350 w 297"/>
                <a:gd name="T59" fmla="*/ 361 h 559"/>
                <a:gd name="T60" fmla="*/ 360 w 297"/>
                <a:gd name="T61" fmla="*/ 287 h 559"/>
                <a:gd name="T62" fmla="*/ 367 w 297"/>
                <a:gd name="T63" fmla="*/ 255 h 559"/>
                <a:gd name="T64" fmla="*/ 375 w 297"/>
                <a:gd name="T65" fmla="*/ 205 h 559"/>
                <a:gd name="T66" fmla="*/ 387 w 297"/>
                <a:gd name="T67" fmla="*/ 100 h 559"/>
                <a:gd name="T68" fmla="*/ 392 w 297"/>
                <a:gd name="T69" fmla="*/ 67 h 559"/>
                <a:gd name="T70" fmla="*/ 404 w 297"/>
                <a:gd name="T71" fmla="*/ 12 h 559"/>
                <a:gd name="T72" fmla="*/ 403 w 297"/>
                <a:gd name="T73" fmla="*/ 1 h 559"/>
                <a:gd name="T74" fmla="*/ 391 w 297"/>
                <a:gd name="T75" fmla="*/ 3 h 559"/>
                <a:gd name="T76" fmla="*/ 373 w 297"/>
                <a:gd name="T77" fmla="*/ 36 h 559"/>
                <a:gd name="T78" fmla="*/ 362 w 297"/>
                <a:gd name="T79" fmla="*/ 53 h 559"/>
                <a:gd name="T80" fmla="*/ 348 w 297"/>
                <a:gd name="T81" fmla="*/ 75 h 559"/>
                <a:gd name="T82" fmla="*/ 347 w 297"/>
                <a:gd name="T83" fmla="*/ 92 h 5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559"/>
                <a:gd name="T128" fmla="*/ 297 w 297"/>
                <a:gd name="T129" fmla="*/ 559 h 5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559">
                  <a:moveTo>
                    <a:pt x="267" y="48"/>
                  </a:moveTo>
                  <a:cubicBezTo>
                    <a:pt x="260" y="55"/>
                    <a:pt x="252" y="63"/>
                    <a:pt x="246" y="72"/>
                  </a:cubicBezTo>
                  <a:cubicBezTo>
                    <a:pt x="244" y="78"/>
                    <a:pt x="245" y="86"/>
                    <a:pt x="240" y="91"/>
                  </a:cubicBezTo>
                  <a:cubicBezTo>
                    <a:pt x="235" y="110"/>
                    <a:pt x="232" y="132"/>
                    <a:pt x="228" y="151"/>
                  </a:cubicBezTo>
                  <a:cubicBezTo>
                    <a:pt x="226" y="160"/>
                    <a:pt x="223" y="164"/>
                    <a:pt x="213" y="167"/>
                  </a:cubicBezTo>
                  <a:cubicBezTo>
                    <a:pt x="203" y="173"/>
                    <a:pt x="181" y="194"/>
                    <a:pt x="175" y="204"/>
                  </a:cubicBezTo>
                  <a:cubicBezTo>
                    <a:pt x="171" y="209"/>
                    <a:pt x="180" y="203"/>
                    <a:pt x="180" y="203"/>
                  </a:cubicBezTo>
                  <a:cubicBezTo>
                    <a:pt x="176" y="209"/>
                    <a:pt x="165" y="213"/>
                    <a:pt x="158" y="216"/>
                  </a:cubicBezTo>
                  <a:cubicBezTo>
                    <a:pt x="155" y="217"/>
                    <a:pt x="151" y="219"/>
                    <a:pt x="151" y="219"/>
                  </a:cubicBezTo>
                  <a:cubicBezTo>
                    <a:pt x="147" y="223"/>
                    <a:pt x="139" y="227"/>
                    <a:pt x="134" y="229"/>
                  </a:cubicBezTo>
                  <a:cubicBezTo>
                    <a:pt x="131" y="233"/>
                    <a:pt x="125" y="233"/>
                    <a:pt x="120" y="234"/>
                  </a:cubicBezTo>
                  <a:cubicBezTo>
                    <a:pt x="111" y="240"/>
                    <a:pt x="91" y="250"/>
                    <a:pt x="81" y="253"/>
                  </a:cubicBezTo>
                  <a:cubicBezTo>
                    <a:pt x="77" y="256"/>
                    <a:pt x="79" y="251"/>
                    <a:pt x="74" y="253"/>
                  </a:cubicBezTo>
                  <a:cubicBezTo>
                    <a:pt x="71" y="263"/>
                    <a:pt x="59" y="264"/>
                    <a:pt x="49" y="266"/>
                  </a:cubicBezTo>
                  <a:cubicBezTo>
                    <a:pt x="45" y="267"/>
                    <a:pt x="30" y="279"/>
                    <a:pt x="27" y="281"/>
                  </a:cubicBezTo>
                  <a:cubicBezTo>
                    <a:pt x="25" y="282"/>
                    <a:pt x="21" y="285"/>
                    <a:pt x="21" y="285"/>
                  </a:cubicBezTo>
                  <a:cubicBezTo>
                    <a:pt x="20" y="288"/>
                    <a:pt x="18" y="294"/>
                    <a:pt x="18" y="294"/>
                  </a:cubicBezTo>
                  <a:cubicBezTo>
                    <a:pt x="16" y="309"/>
                    <a:pt x="13" y="336"/>
                    <a:pt x="23" y="350"/>
                  </a:cubicBezTo>
                  <a:cubicBezTo>
                    <a:pt x="22" y="358"/>
                    <a:pt x="11" y="383"/>
                    <a:pt x="2" y="389"/>
                  </a:cubicBezTo>
                  <a:cubicBezTo>
                    <a:pt x="0" y="396"/>
                    <a:pt x="8" y="394"/>
                    <a:pt x="6" y="401"/>
                  </a:cubicBezTo>
                  <a:cubicBezTo>
                    <a:pt x="5" y="430"/>
                    <a:pt x="0" y="512"/>
                    <a:pt x="17" y="537"/>
                  </a:cubicBezTo>
                  <a:cubicBezTo>
                    <a:pt x="18" y="546"/>
                    <a:pt x="19" y="554"/>
                    <a:pt x="27" y="559"/>
                  </a:cubicBezTo>
                  <a:cubicBezTo>
                    <a:pt x="57" y="558"/>
                    <a:pt x="87" y="554"/>
                    <a:pt x="117" y="553"/>
                  </a:cubicBezTo>
                  <a:cubicBezTo>
                    <a:pt x="148" y="549"/>
                    <a:pt x="178" y="548"/>
                    <a:pt x="209" y="547"/>
                  </a:cubicBezTo>
                  <a:cubicBezTo>
                    <a:pt x="212" y="534"/>
                    <a:pt x="214" y="520"/>
                    <a:pt x="216" y="507"/>
                  </a:cubicBezTo>
                  <a:cubicBezTo>
                    <a:pt x="218" y="486"/>
                    <a:pt x="220" y="464"/>
                    <a:pt x="224" y="444"/>
                  </a:cubicBezTo>
                  <a:cubicBezTo>
                    <a:pt x="226" y="436"/>
                    <a:pt x="230" y="419"/>
                    <a:pt x="230" y="419"/>
                  </a:cubicBezTo>
                  <a:cubicBezTo>
                    <a:pt x="231" y="405"/>
                    <a:pt x="235" y="389"/>
                    <a:pt x="240" y="375"/>
                  </a:cubicBezTo>
                  <a:cubicBezTo>
                    <a:pt x="242" y="364"/>
                    <a:pt x="242" y="353"/>
                    <a:pt x="246" y="343"/>
                  </a:cubicBezTo>
                  <a:cubicBezTo>
                    <a:pt x="250" y="317"/>
                    <a:pt x="252" y="291"/>
                    <a:pt x="257" y="265"/>
                  </a:cubicBezTo>
                  <a:cubicBezTo>
                    <a:pt x="258" y="247"/>
                    <a:pt x="260" y="229"/>
                    <a:pt x="264" y="211"/>
                  </a:cubicBezTo>
                  <a:cubicBezTo>
                    <a:pt x="265" y="202"/>
                    <a:pt x="265" y="195"/>
                    <a:pt x="269" y="187"/>
                  </a:cubicBezTo>
                  <a:cubicBezTo>
                    <a:pt x="270" y="175"/>
                    <a:pt x="272" y="163"/>
                    <a:pt x="275" y="151"/>
                  </a:cubicBezTo>
                  <a:cubicBezTo>
                    <a:pt x="276" y="124"/>
                    <a:pt x="278" y="100"/>
                    <a:pt x="283" y="74"/>
                  </a:cubicBezTo>
                  <a:cubicBezTo>
                    <a:pt x="284" y="64"/>
                    <a:pt x="284" y="57"/>
                    <a:pt x="288" y="49"/>
                  </a:cubicBezTo>
                  <a:cubicBezTo>
                    <a:pt x="290" y="35"/>
                    <a:pt x="293" y="22"/>
                    <a:pt x="296" y="8"/>
                  </a:cubicBezTo>
                  <a:cubicBezTo>
                    <a:pt x="296" y="6"/>
                    <a:pt x="297" y="2"/>
                    <a:pt x="295" y="1"/>
                  </a:cubicBezTo>
                  <a:cubicBezTo>
                    <a:pt x="293" y="0"/>
                    <a:pt x="287" y="3"/>
                    <a:pt x="287" y="3"/>
                  </a:cubicBezTo>
                  <a:cubicBezTo>
                    <a:pt x="281" y="9"/>
                    <a:pt x="281" y="19"/>
                    <a:pt x="273" y="27"/>
                  </a:cubicBezTo>
                  <a:cubicBezTo>
                    <a:pt x="272" y="31"/>
                    <a:pt x="266" y="39"/>
                    <a:pt x="266" y="39"/>
                  </a:cubicBezTo>
                  <a:cubicBezTo>
                    <a:pt x="264" y="44"/>
                    <a:pt x="259" y="52"/>
                    <a:pt x="255" y="55"/>
                  </a:cubicBezTo>
                  <a:cubicBezTo>
                    <a:pt x="254" y="67"/>
                    <a:pt x="254" y="63"/>
                    <a:pt x="254" y="68"/>
                  </a:cubicBez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078" y="1714"/>
              <a:ext cx="257" cy="709"/>
            </a:xfrm>
            <a:custGeom>
              <a:avLst/>
              <a:gdLst>
                <a:gd name="T0" fmla="*/ 12 w 239"/>
                <a:gd name="T1" fmla="*/ 699 h 656"/>
                <a:gd name="T2" fmla="*/ 5 w 239"/>
                <a:gd name="T3" fmla="*/ 717 h 656"/>
                <a:gd name="T4" fmla="*/ 15 w 239"/>
                <a:gd name="T5" fmla="*/ 779 h 656"/>
                <a:gd name="T6" fmla="*/ 53 w 239"/>
                <a:gd name="T7" fmla="*/ 834 h 656"/>
                <a:gd name="T8" fmla="*/ 162 w 239"/>
                <a:gd name="T9" fmla="*/ 875 h 656"/>
                <a:gd name="T10" fmla="*/ 187 w 239"/>
                <a:gd name="T11" fmla="*/ 880 h 656"/>
                <a:gd name="T12" fmla="*/ 230 w 239"/>
                <a:gd name="T13" fmla="*/ 865 h 656"/>
                <a:gd name="T14" fmla="*/ 234 w 239"/>
                <a:gd name="T15" fmla="*/ 786 h 656"/>
                <a:gd name="T16" fmla="*/ 253 w 239"/>
                <a:gd name="T17" fmla="*/ 621 h 656"/>
                <a:gd name="T18" fmla="*/ 260 w 239"/>
                <a:gd name="T19" fmla="*/ 581 h 656"/>
                <a:gd name="T20" fmla="*/ 266 w 239"/>
                <a:gd name="T21" fmla="*/ 552 h 656"/>
                <a:gd name="T22" fmla="*/ 271 w 239"/>
                <a:gd name="T23" fmla="*/ 507 h 656"/>
                <a:gd name="T24" fmla="*/ 276 w 239"/>
                <a:gd name="T25" fmla="*/ 457 h 656"/>
                <a:gd name="T26" fmla="*/ 287 w 239"/>
                <a:gd name="T27" fmla="*/ 313 h 656"/>
                <a:gd name="T28" fmla="*/ 296 w 239"/>
                <a:gd name="T29" fmla="*/ 271 h 656"/>
                <a:gd name="T30" fmla="*/ 302 w 239"/>
                <a:gd name="T31" fmla="*/ 250 h 656"/>
                <a:gd name="T32" fmla="*/ 310 w 239"/>
                <a:gd name="T33" fmla="*/ 132 h 656"/>
                <a:gd name="T34" fmla="*/ 314 w 239"/>
                <a:gd name="T35" fmla="*/ 53 h 656"/>
                <a:gd name="T36" fmla="*/ 318 w 239"/>
                <a:gd name="T37" fmla="*/ 3 h 656"/>
                <a:gd name="T38" fmla="*/ 306 w 239"/>
                <a:gd name="T39" fmla="*/ 6 h 656"/>
                <a:gd name="T40" fmla="*/ 281 w 239"/>
                <a:gd name="T41" fmla="*/ 11 h 656"/>
                <a:gd name="T42" fmla="*/ 212 w 239"/>
                <a:gd name="T43" fmla="*/ 21 h 656"/>
                <a:gd name="T44" fmla="*/ 199 w 239"/>
                <a:gd name="T45" fmla="*/ 31 h 656"/>
                <a:gd name="T46" fmla="*/ 195 w 239"/>
                <a:gd name="T47" fmla="*/ 111 h 656"/>
                <a:gd name="T48" fmla="*/ 180 w 239"/>
                <a:gd name="T49" fmla="*/ 324 h 656"/>
                <a:gd name="T50" fmla="*/ 171 w 239"/>
                <a:gd name="T51" fmla="*/ 359 h 656"/>
                <a:gd name="T52" fmla="*/ 159 w 239"/>
                <a:gd name="T53" fmla="*/ 409 h 656"/>
                <a:gd name="T54" fmla="*/ 139 w 239"/>
                <a:gd name="T55" fmla="*/ 468 h 656"/>
                <a:gd name="T56" fmla="*/ 106 w 239"/>
                <a:gd name="T57" fmla="*/ 518 h 656"/>
                <a:gd name="T58" fmla="*/ 96 w 239"/>
                <a:gd name="T59" fmla="*/ 533 h 656"/>
                <a:gd name="T60" fmla="*/ 83 w 239"/>
                <a:gd name="T61" fmla="*/ 564 h 656"/>
                <a:gd name="T62" fmla="*/ 59 w 239"/>
                <a:gd name="T63" fmla="*/ 596 h 656"/>
                <a:gd name="T64" fmla="*/ 33 w 239"/>
                <a:gd name="T65" fmla="*/ 630 h 656"/>
                <a:gd name="T66" fmla="*/ 28 w 239"/>
                <a:gd name="T67" fmla="*/ 646 h 656"/>
                <a:gd name="T68" fmla="*/ 17 w 239"/>
                <a:gd name="T69" fmla="*/ 668 h 656"/>
                <a:gd name="T70" fmla="*/ 12 w 239"/>
                <a:gd name="T71" fmla="*/ 683 h 656"/>
                <a:gd name="T72" fmla="*/ 2 w 239"/>
                <a:gd name="T73" fmla="*/ 722 h 6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"/>
                <a:gd name="T112" fmla="*/ 0 h 656"/>
                <a:gd name="T113" fmla="*/ 239 w 239"/>
                <a:gd name="T114" fmla="*/ 656 h 6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" h="656">
                  <a:moveTo>
                    <a:pt x="8" y="513"/>
                  </a:moveTo>
                  <a:cubicBezTo>
                    <a:pt x="5" y="521"/>
                    <a:pt x="6" y="517"/>
                    <a:pt x="5" y="525"/>
                  </a:cubicBezTo>
                  <a:cubicBezTo>
                    <a:pt x="6" y="533"/>
                    <a:pt x="0" y="567"/>
                    <a:pt x="11" y="571"/>
                  </a:cubicBezTo>
                  <a:cubicBezTo>
                    <a:pt x="19" y="583"/>
                    <a:pt x="30" y="602"/>
                    <a:pt x="40" y="612"/>
                  </a:cubicBezTo>
                  <a:cubicBezTo>
                    <a:pt x="55" y="656"/>
                    <a:pt x="79" y="638"/>
                    <a:pt x="121" y="641"/>
                  </a:cubicBezTo>
                  <a:cubicBezTo>
                    <a:pt x="127" y="643"/>
                    <a:pt x="134" y="644"/>
                    <a:pt x="140" y="645"/>
                  </a:cubicBezTo>
                  <a:cubicBezTo>
                    <a:pt x="172" y="642"/>
                    <a:pt x="156" y="645"/>
                    <a:pt x="172" y="634"/>
                  </a:cubicBezTo>
                  <a:cubicBezTo>
                    <a:pt x="183" y="618"/>
                    <a:pt x="176" y="592"/>
                    <a:pt x="176" y="576"/>
                  </a:cubicBezTo>
                  <a:cubicBezTo>
                    <a:pt x="177" y="535"/>
                    <a:pt x="179" y="495"/>
                    <a:pt x="190" y="455"/>
                  </a:cubicBezTo>
                  <a:cubicBezTo>
                    <a:pt x="191" y="446"/>
                    <a:pt x="192" y="436"/>
                    <a:pt x="194" y="427"/>
                  </a:cubicBezTo>
                  <a:cubicBezTo>
                    <a:pt x="195" y="420"/>
                    <a:pt x="199" y="405"/>
                    <a:pt x="199" y="405"/>
                  </a:cubicBezTo>
                  <a:cubicBezTo>
                    <a:pt x="202" y="358"/>
                    <a:pt x="197" y="426"/>
                    <a:pt x="203" y="372"/>
                  </a:cubicBezTo>
                  <a:cubicBezTo>
                    <a:pt x="204" y="360"/>
                    <a:pt x="206" y="335"/>
                    <a:pt x="206" y="335"/>
                  </a:cubicBezTo>
                  <a:cubicBezTo>
                    <a:pt x="207" y="304"/>
                    <a:pt x="205" y="261"/>
                    <a:pt x="215" y="229"/>
                  </a:cubicBezTo>
                  <a:cubicBezTo>
                    <a:pt x="218" y="219"/>
                    <a:pt x="219" y="209"/>
                    <a:pt x="221" y="199"/>
                  </a:cubicBezTo>
                  <a:cubicBezTo>
                    <a:pt x="222" y="193"/>
                    <a:pt x="226" y="183"/>
                    <a:pt x="226" y="183"/>
                  </a:cubicBezTo>
                  <a:cubicBezTo>
                    <a:pt x="228" y="154"/>
                    <a:pt x="229" y="126"/>
                    <a:pt x="232" y="97"/>
                  </a:cubicBezTo>
                  <a:cubicBezTo>
                    <a:pt x="232" y="75"/>
                    <a:pt x="232" y="59"/>
                    <a:pt x="235" y="39"/>
                  </a:cubicBezTo>
                  <a:cubicBezTo>
                    <a:pt x="236" y="27"/>
                    <a:pt x="239" y="15"/>
                    <a:pt x="238" y="3"/>
                  </a:cubicBezTo>
                  <a:cubicBezTo>
                    <a:pt x="238" y="0"/>
                    <a:pt x="232" y="6"/>
                    <a:pt x="229" y="6"/>
                  </a:cubicBezTo>
                  <a:cubicBezTo>
                    <a:pt x="223" y="7"/>
                    <a:pt x="216" y="7"/>
                    <a:pt x="210" y="7"/>
                  </a:cubicBezTo>
                  <a:cubicBezTo>
                    <a:pt x="193" y="12"/>
                    <a:pt x="175" y="12"/>
                    <a:pt x="158" y="16"/>
                  </a:cubicBezTo>
                  <a:cubicBezTo>
                    <a:pt x="155" y="18"/>
                    <a:pt x="152" y="21"/>
                    <a:pt x="149" y="23"/>
                  </a:cubicBezTo>
                  <a:cubicBezTo>
                    <a:pt x="137" y="43"/>
                    <a:pt x="146" y="27"/>
                    <a:pt x="145" y="81"/>
                  </a:cubicBezTo>
                  <a:cubicBezTo>
                    <a:pt x="144" y="124"/>
                    <a:pt x="153" y="191"/>
                    <a:pt x="134" y="238"/>
                  </a:cubicBezTo>
                  <a:cubicBezTo>
                    <a:pt x="133" y="246"/>
                    <a:pt x="133" y="257"/>
                    <a:pt x="128" y="263"/>
                  </a:cubicBezTo>
                  <a:cubicBezTo>
                    <a:pt x="126" y="274"/>
                    <a:pt x="125" y="290"/>
                    <a:pt x="119" y="300"/>
                  </a:cubicBezTo>
                  <a:cubicBezTo>
                    <a:pt x="117" y="311"/>
                    <a:pt x="112" y="335"/>
                    <a:pt x="104" y="343"/>
                  </a:cubicBezTo>
                  <a:cubicBezTo>
                    <a:pt x="100" y="353"/>
                    <a:pt x="90" y="372"/>
                    <a:pt x="80" y="379"/>
                  </a:cubicBezTo>
                  <a:cubicBezTo>
                    <a:pt x="78" y="383"/>
                    <a:pt x="74" y="386"/>
                    <a:pt x="72" y="390"/>
                  </a:cubicBezTo>
                  <a:cubicBezTo>
                    <a:pt x="69" y="397"/>
                    <a:pt x="68" y="408"/>
                    <a:pt x="62" y="414"/>
                  </a:cubicBezTo>
                  <a:cubicBezTo>
                    <a:pt x="60" y="420"/>
                    <a:pt x="50" y="433"/>
                    <a:pt x="44" y="437"/>
                  </a:cubicBezTo>
                  <a:cubicBezTo>
                    <a:pt x="40" y="445"/>
                    <a:pt x="32" y="457"/>
                    <a:pt x="25" y="462"/>
                  </a:cubicBezTo>
                  <a:cubicBezTo>
                    <a:pt x="24" y="466"/>
                    <a:pt x="23" y="470"/>
                    <a:pt x="20" y="474"/>
                  </a:cubicBezTo>
                  <a:cubicBezTo>
                    <a:pt x="19" y="480"/>
                    <a:pt x="17" y="485"/>
                    <a:pt x="13" y="489"/>
                  </a:cubicBezTo>
                  <a:cubicBezTo>
                    <a:pt x="11" y="494"/>
                    <a:pt x="11" y="497"/>
                    <a:pt x="8" y="501"/>
                  </a:cubicBezTo>
                  <a:cubicBezTo>
                    <a:pt x="6" y="510"/>
                    <a:pt x="2" y="520"/>
                    <a:pt x="2" y="529"/>
                  </a:cubicBez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36" y="2899"/>
              <a:ext cx="324" cy="616"/>
            </a:xfrm>
            <a:custGeom>
              <a:avLst/>
              <a:gdLst>
                <a:gd name="T0" fmla="*/ 60 w 300"/>
                <a:gd name="T1" fmla="*/ 216 h 570"/>
                <a:gd name="T2" fmla="*/ 54 w 300"/>
                <a:gd name="T3" fmla="*/ 237 h 570"/>
                <a:gd name="T4" fmla="*/ 49 w 300"/>
                <a:gd name="T5" fmla="*/ 249 h 570"/>
                <a:gd name="T6" fmla="*/ 33 w 300"/>
                <a:gd name="T7" fmla="*/ 308 h 570"/>
                <a:gd name="T8" fmla="*/ 21 w 300"/>
                <a:gd name="T9" fmla="*/ 380 h 570"/>
                <a:gd name="T10" fmla="*/ 44 w 300"/>
                <a:gd name="T11" fmla="*/ 472 h 570"/>
                <a:gd name="T12" fmla="*/ 38 w 300"/>
                <a:gd name="T13" fmla="*/ 525 h 570"/>
                <a:gd name="T14" fmla="*/ 28 w 300"/>
                <a:gd name="T15" fmla="*/ 551 h 570"/>
                <a:gd name="T16" fmla="*/ 21 w 300"/>
                <a:gd name="T17" fmla="*/ 574 h 570"/>
                <a:gd name="T18" fmla="*/ 16 w 300"/>
                <a:gd name="T19" fmla="*/ 588 h 570"/>
                <a:gd name="T20" fmla="*/ 2 w 300"/>
                <a:gd name="T21" fmla="*/ 632 h 570"/>
                <a:gd name="T22" fmla="*/ 1 w 300"/>
                <a:gd name="T23" fmla="*/ 667 h 570"/>
                <a:gd name="T24" fmla="*/ 3 w 300"/>
                <a:gd name="T25" fmla="*/ 739 h 570"/>
                <a:gd name="T26" fmla="*/ 15 w 300"/>
                <a:gd name="T27" fmla="*/ 778 h 570"/>
                <a:gd name="T28" fmla="*/ 286 w 300"/>
                <a:gd name="T29" fmla="*/ 777 h 570"/>
                <a:gd name="T30" fmla="*/ 408 w 300"/>
                <a:gd name="T31" fmla="*/ 0 h 570"/>
                <a:gd name="T32" fmla="*/ 154 w 300"/>
                <a:gd name="T33" fmla="*/ 12 h 570"/>
                <a:gd name="T34" fmla="*/ 63 w 300"/>
                <a:gd name="T35" fmla="*/ 214 h 5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0"/>
                <a:gd name="T55" fmla="*/ 0 h 570"/>
                <a:gd name="T56" fmla="*/ 300 w 300"/>
                <a:gd name="T57" fmla="*/ 570 h 5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0" h="570">
                  <a:moveTo>
                    <a:pt x="44" y="158"/>
                  </a:moveTo>
                  <a:cubicBezTo>
                    <a:pt x="43" y="163"/>
                    <a:pt x="42" y="169"/>
                    <a:pt x="40" y="174"/>
                  </a:cubicBezTo>
                  <a:cubicBezTo>
                    <a:pt x="39" y="177"/>
                    <a:pt x="36" y="182"/>
                    <a:pt x="36" y="182"/>
                  </a:cubicBezTo>
                  <a:cubicBezTo>
                    <a:pt x="34" y="196"/>
                    <a:pt x="32" y="213"/>
                    <a:pt x="25" y="226"/>
                  </a:cubicBezTo>
                  <a:cubicBezTo>
                    <a:pt x="24" y="244"/>
                    <a:pt x="19" y="261"/>
                    <a:pt x="16" y="279"/>
                  </a:cubicBezTo>
                  <a:cubicBezTo>
                    <a:pt x="17" y="303"/>
                    <a:pt x="21" y="325"/>
                    <a:pt x="32" y="346"/>
                  </a:cubicBezTo>
                  <a:cubicBezTo>
                    <a:pt x="35" y="361"/>
                    <a:pt x="31" y="370"/>
                    <a:pt x="28" y="385"/>
                  </a:cubicBezTo>
                  <a:cubicBezTo>
                    <a:pt x="27" y="392"/>
                    <a:pt x="20" y="404"/>
                    <a:pt x="20" y="404"/>
                  </a:cubicBezTo>
                  <a:cubicBezTo>
                    <a:pt x="19" y="409"/>
                    <a:pt x="18" y="415"/>
                    <a:pt x="16" y="420"/>
                  </a:cubicBezTo>
                  <a:cubicBezTo>
                    <a:pt x="15" y="423"/>
                    <a:pt x="12" y="430"/>
                    <a:pt x="12" y="430"/>
                  </a:cubicBezTo>
                  <a:cubicBezTo>
                    <a:pt x="10" y="438"/>
                    <a:pt x="4" y="454"/>
                    <a:pt x="2" y="464"/>
                  </a:cubicBezTo>
                  <a:cubicBezTo>
                    <a:pt x="0" y="474"/>
                    <a:pt x="1" y="476"/>
                    <a:pt x="1" y="489"/>
                  </a:cubicBezTo>
                  <a:cubicBezTo>
                    <a:pt x="2" y="507"/>
                    <a:pt x="2" y="524"/>
                    <a:pt x="3" y="542"/>
                  </a:cubicBezTo>
                  <a:cubicBezTo>
                    <a:pt x="3" y="552"/>
                    <a:pt x="11" y="561"/>
                    <a:pt x="11" y="570"/>
                  </a:cubicBezTo>
                  <a:lnTo>
                    <a:pt x="210" y="569"/>
                  </a:lnTo>
                  <a:lnTo>
                    <a:pt x="300" y="0"/>
                  </a:lnTo>
                  <a:lnTo>
                    <a:pt x="113" y="8"/>
                  </a:lnTo>
                  <a:lnTo>
                    <a:pt x="46" y="156"/>
                  </a:ln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679" y="3498"/>
              <a:ext cx="406" cy="769"/>
            </a:xfrm>
            <a:custGeom>
              <a:avLst/>
              <a:gdLst>
                <a:gd name="T0" fmla="*/ 61 w 375"/>
                <a:gd name="T1" fmla="*/ 737 h 712"/>
                <a:gd name="T2" fmla="*/ 67 w 375"/>
                <a:gd name="T3" fmla="*/ 724 h 712"/>
                <a:gd name="T4" fmla="*/ 70 w 375"/>
                <a:gd name="T5" fmla="*/ 680 h 712"/>
                <a:gd name="T6" fmla="*/ 67 w 375"/>
                <a:gd name="T7" fmla="*/ 645 h 712"/>
                <a:gd name="T8" fmla="*/ 66 w 375"/>
                <a:gd name="T9" fmla="*/ 612 h 712"/>
                <a:gd name="T10" fmla="*/ 109 w 375"/>
                <a:gd name="T11" fmla="*/ 507 h 712"/>
                <a:gd name="T12" fmla="*/ 126 w 375"/>
                <a:gd name="T13" fmla="*/ 469 h 712"/>
                <a:gd name="T14" fmla="*/ 137 w 375"/>
                <a:gd name="T15" fmla="*/ 391 h 712"/>
                <a:gd name="T16" fmla="*/ 142 w 375"/>
                <a:gd name="T17" fmla="*/ 359 h 712"/>
                <a:gd name="T18" fmla="*/ 136 w 375"/>
                <a:gd name="T19" fmla="*/ 308 h 712"/>
                <a:gd name="T20" fmla="*/ 132 w 375"/>
                <a:gd name="T21" fmla="*/ 288 h 712"/>
                <a:gd name="T22" fmla="*/ 148 w 375"/>
                <a:gd name="T23" fmla="*/ 211 h 712"/>
                <a:gd name="T24" fmla="*/ 175 w 375"/>
                <a:gd name="T25" fmla="*/ 160 h 712"/>
                <a:gd name="T26" fmla="*/ 195 w 375"/>
                <a:gd name="T27" fmla="*/ 120 h 712"/>
                <a:gd name="T28" fmla="*/ 222 w 375"/>
                <a:gd name="T29" fmla="*/ 68 h 712"/>
                <a:gd name="T30" fmla="*/ 222 w 375"/>
                <a:gd name="T31" fmla="*/ 44 h 712"/>
                <a:gd name="T32" fmla="*/ 215 w 375"/>
                <a:gd name="T33" fmla="*/ 17 h 712"/>
                <a:gd name="T34" fmla="*/ 226 w 375"/>
                <a:gd name="T35" fmla="*/ 5 h 712"/>
                <a:gd name="T36" fmla="*/ 363 w 375"/>
                <a:gd name="T37" fmla="*/ 4 h 712"/>
                <a:gd name="T38" fmla="*/ 492 w 375"/>
                <a:gd name="T39" fmla="*/ 5 h 712"/>
                <a:gd name="T40" fmla="*/ 495 w 375"/>
                <a:gd name="T41" fmla="*/ 79 h 712"/>
                <a:gd name="T42" fmla="*/ 472 w 375"/>
                <a:gd name="T43" fmla="*/ 208 h 712"/>
                <a:gd name="T44" fmla="*/ 462 w 375"/>
                <a:gd name="T45" fmla="*/ 259 h 712"/>
                <a:gd name="T46" fmla="*/ 450 w 375"/>
                <a:gd name="T47" fmla="*/ 326 h 712"/>
                <a:gd name="T48" fmla="*/ 425 w 375"/>
                <a:gd name="T49" fmla="*/ 446 h 712"/>
                <a:gd name="T50" fmla="*/ 412 w 375"/>
                <a:gd name="T51" fmla="*/ 583 h 712"/>
                <a:gd name="T52" fmla="*/ 332 w 375"/>
                <a:gd name="T53" fmla="*/ 967 h 712"/>
                <a:gd name="T54" fmla="*/ 245 w 375"/>
                <a:gd name="T55" fmla="*/ 970 h 712"/>
                <a:gd name="T56" fmla="*/ 77 w 375"/>
                <a:gd name="T57" fmla="*/ 970 h 712"/>
                <a:gd name="T58" fmla="*/ 21 w 375"/>
                <a:gd name="T59" fmla="*/ 966 h 712"/>
                <a:gd name="T60" fmla="*/ 2 w 375"/>
                <a:gd name="T61" fmla="*/ 967 h 712"/>
                <a:gd name="T62" fmla="*/ 0 w 375"/>
                <a:gd name="T63" fmla="*/ 963 h 712"/>
                <a:gd name="T64" fmla="*/ 18 w 375"/>
                <a:gd name="T65" fmla="*/ 837 h 7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5"/>
                <a:gd name="T100" fmla="*/ 0 h 712"/>
                <a:gd name="T101" fmla="*/ 375 w 375"/>
                <a:gd name="T102" fmla="*/ 712 h 7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5" h="712">
                  <a:moveTo>
                    <a:pt x="44" y="541"/>
                  </a:moveTo>
                  <a:cubicBezTo>
                    <a:pt x="45" y="535"/>
                    <a:pt x="49" y="531"/>
                    <a:pt x="49" y="531"/>
                  </a:cubicBezTo>
                  <a:cubicBezTo>
                    <a:pt x="50" y="524"/>
                    <a:pt x="48" y="507"/>
                    <a:pt x="51" y="500"/>
                  </a:cubicBezTo>
                  <a:cubicBezTo>
                    <a:pt x="48" y="475"/>
                    <a:pt x="55" y="485"/>
                    <a:pt x="49" y="474"/>
                  </a:cubicBezTo>
                  <a:cubicBezTo>
                    <a:pt x="48" y="465"/>
                    <a:pt x="49" y="460"/>
                    <a:pt x="48" y="450"/>
                  </a:cubicBezTo>
                  <a:cubicBezTo>
                    <a:pt x="51" y="420"/>
                    <a:pt x="54" y="392"/>
                    <a:pt x="79" y="372"/>
                  </a:cubicBezTo>
                  <a:cubicBezTo>
                    <a:pt x="84" y="364"/>
                    <a:pt x="85" y="351"/>
                    <a:pt x="91" y="344"/>
                  </a:cubicBezTo>
                  <a:cubicBezTo>
                    <a:pt x="93" y="322"/>
                    <a:pt x="96" y="309"/>
                    <a:pt x="100" y="287"/>
                  </a:cubicBezTo>
                  <a:cubicBezTo>
                    <a:pt x="102" y="279"/>
                    <a:pt x="103" y="263"/>
                    <a:pt x="103" y="263"/>
                  </a:cubicBezTo>
                  <a:cubicBezTo>
                    <a:pt x="100" y="245"/>
                    <a:pt x="101" y="241"/>
                    <a:pt x="99" y="226"/>
                  </a:cubicBezTo>
                  <a:cubicBezTo>
                    <a:pt x="98" y="220"/>
                    <a:pt x="99" y="217"/>
                    <a:pt x="96" y="212"/>
                  </a:cubicBezTo>
                  <a:cubicBezTo>
                    <a:pt x="94" y="192"/>
                    <a:pt x="91" y="169"/>
                    <a:pt x="108" y="156"/>
                  </a:cubicBezTo>
                  <a:cubicBezTo>
                    <a:pt x="115" y="145"/>
                    <a:pt x="122" y="130"/>
                    <a:pt x="128" y="118"/>
                  </a:cubicBezTo>
                  <a:cubicBezTo>
                    <a:pt x="130" y="107"/>
                    <a:pt x="136" y="99"/>
                    <a:pt x="141" y="88"/>
                  </a:cubicBezTo>
                  <a:cubicBezTo>
                    <a:pt x="147" y="75"/>
                    <a:pt x="156" y="63"/>
                    <a:pt x="162" y="50"/>
                  </a:cubicBezTo>
                  <a:cubicBezTo>
                    <a:pt x="166" y="43"/>
                    <a:pt x="163" y="38"/>
                    <a:pt x="162" y="32"/>
                  </a:cubicBezTo>
                  <a:cubicBezTo>
                    <a:pt x="161" y="26"/>
                    <a:pt x="157" y="17"/>
                    <a:pt x="157" y="13"/>
                  </a:cubicBezTo>
                  <a:cubicBezTo>
                    <a:pt x="158" y="9"/>
                    <a:pt x="160" y="6"/>
                    <a:pt x="164" y="5"/>
                  </a:cubicBezTo>
                  <a:cubicBezTo>
                    <a:pt x="169" y="3"/>
                    <a:pt x="257" y="4"/>
                    <a:pt x="263" y="4"/>
                  </a:cubicBezTo>
                  <a:cubicBezTo>
                    <a:pt x="294" y="2"/>
                    <a:pt x="326" y="0"/>
                    <a:pt x="357" y="5"/>
                  </a:cubicBezTo>
                  <a:cubicBezTo>
                    <a:pt x="375" y="12"/>
                    <a:pt x="363" y="42"/>
                    <a:pt x="360" y="58"/>
                  </a:cubicBezTo>
                  <a:cubicBezTo>
                    <a:pt x="358" y="88"/>
                    <a:pt x="355" y="126"/>
                    <a:pt x="344" y="154"/>
                  </a:cubicBezTo>
                  <a:cubicBezTo>
                    <a:pt x="342" y="167"/>
                    <a:pt x="342" y="180"/>
                    <a:pt x="336" y="191"/>
                  </a:cubicBezTo>
                  <a:cubicBezTo>
                    <a:pt x="333" y="207"/>
                    <a:pt x="330" y="224"/>
                    <a:pt x="328" y="240"/>
                  </a:cubicBezTo>
                  <a:cubicBezTo>
                    <a:pt x="327" y="263"/>
                    <a:pt x="324" y="308"/>
                    <a:pt x="309" y="328"/>
                  </a:cubicBezTo>
                  <a:cubicBezTo>
                    <a:pt x="307" y="361"/>
                    <a:pt x="300" y="396"/>
                    <a:pt x="300" y="429"/>
                  </a:cubicBezTo>
                  <a:lnTo>
                    <a:pt x="242" y="711"/>
                  </a:lnTo>
                  <a:lnTo>
                    <a:pt x="178" y="712"/>
                  </a:lnTo>
                  <a:lnTo>
                    <a:pt x="56" y="712"/>
                  </a:lnTo>
                  <a:lnTo>
                    <a:pt x="16" y="710"/>
                  </a:lnTo>
                  <a:lnTo>
                    <a:pt x="2" y="711"/>
                  </a:lnTo>
                  <a:lnTo>
                    <a:pt x="0" y="708"/>
                  </a:lnTo>
                  <a:lnTo>
                    <a:pt x="14" y="616"/>
                  </a:ln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01" y="1201"/>
              <a:ext cx="742" cy="1198"/>
            </a:xfrm>
            <a:custGeom>
              <a:avLst/>
              <a:gdLst>
                <a:gd name="T0" fmla="*/ 2 w 687"/>
                <a:gd name="T1" fmla="*/ 1456 h 1109"/>
                <a:gd name="T2" fmla="*/ 5 w 687"/>
                <a:gd name="T3" fmla="*/ 1498 h 1109"/>
                <a:gd name="T4" fmla="*/ 50 w 687"/>
                <a:gd name="T5" fmla="*/ 1473 h 1109"/>
                <a:gd name="T6" fmla="*/ 121 w 687"/>
                <a:gd name="T7" fmla="*/ 1398 h 1109"/>
                <a:gd name="T8" fmla="*/ 133 w 687"/>
                <a:gd name="T9" fmla="*/ 1391 h 1109"/>
                <a:gd name="T10" fmla="*/ 156 w 687"/>
                <a:gd name="T11" fmla="*/ 1369 h 1109"/>
                <a:gd name="T12" fmla="*/ 164 w 687"/>
                <a:gd name="T13" fmla="*/ 1359 h 1109"/>
                <a:gd name="T14" fmla="*/ 243 w 687"/>
                <a:gd name="T15" fmla="*/ 1290 h 1109"/>
                <a:gd name="T16" fmla="*/ 273 w 687"/>
                <a:gd name="T17" fmla="*/ 1241 h 1109"/>
                <a:gd name="T18" fmla="*/ 308 w 687"/>
                <a:gd name="T19" fmla="*/ 1195 h 1109"/>
                <a:gd name="T20" fmla="*/ 351 w 687"/>
                <a:gd name="T21" fmla="*/ 1159 h 1109"/>
                <a:gd name="T22" fmla="*/ 388 w 687"/>
                <a:gd name="T23" fmla="*/ 1110 h 1109"/>
                <a:gd name="T24" fmla="*/ 460 w 687"/>
                <a:gd name="T25" fmla="*/ 999 h 1109"/>
                <a:gd name="T26" fmla="*/ 491 w 687"/>
                <a:gd name="T27" fmla="*/ 941 h 1109"/>
                <a:gd name="T28" fmla="*/ 535 w 687"/>
                <a:gd name="T29" fmla="*/ 889 h 1109"/>
                <a:gd name="T30" fmla="*/ 562 w 687"/>
                <a:gd name="T31" fmla="*/ 835 h 1109"/>
                <a:gd name="T32" fmla="*/ 582 w 687"/>
                <a:gd name="T33" fmla="*/ 798 h 1109"/>
                <a:gd name="T34" fmla="*/ 604 w 687"/>
                <a:gd name="T35" fmla="*/ 758 h 1109"/>
                <a:gd name="T36" fmla="*/ 644 w 687"/>
                <a:gd name="T37" fmla="*/ 697 h 1109"/>
                <a:gd name="T38" fmla="*/ 665 w 687"/>
                <a:gd name="T39" fmla="*/ 658 h 1109"/>
                <a:gd name="T40" fmla="*/ 674 w 687"/>
                <a:gd name="T41" fmla="*/ 607 h 1109"/>
                <a:gd name="T42" fmla="*/ 713 w 687"/>
                <a:gd name="T43" fmla="*/ 566 h 1109"/>
                <a:gd name="T44" fmla="*/ 753 w 687"/>
                <a:gd name="T45" fmla="*/ 506 h 1109"/>
                <a:gd name="T46" fmla="*/ 786 w 687"/>
                <a:gd name="T47" fmla="*/ 409 h 1109"/>
                <a:gd name="T48" fmla="*/ 827 w 687"/>
                <a:gd name="T49" fmla="*/ 319 h 1109"/>
                <a:gd name="T50" fmla="*/ 873 w 687"/>
                <a:gd name="T51" fmla="*/ 208 h 1109"/>
                <a:gd name="T52" fmla="*/ 891 w 687"/>
                <a:gd name="T53" fmla="*/ 174 h 1109"/>
                <a:gd name="T54" fmla="*/ 917 w 687"/>
                <a:gd name="T55" fmla="*/ 62 h 1109"/>
                <a:gd name="T56" fmla="*/ 934 w 687"/>
                <a:gd name="T57" fmla="*/ 14 h 1109"/>
                <a:gd name="T58" fmla="*/ 717 w 687"/>
                <a:gd name="T59" fmla="*/ 0 h 1109"/>
                <a:gd name="T60" fmla="*/ 2 w 687"/>
                <a:gd name="T61" fmla="*/ 1456 h 1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87"/>
                <a:gd name="T94" fmla="*/ 0 h 1109"/>
                <a:gd name="T95" fmla="*/ 687 w 687"/>
                <a:gd name="T96" fmla="*/ 1109 h 11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87" h="1109">
                  <a:moveTo>
                    <a:pt x="2" y="1069"/>
                  </a:moveTo>
                  <a:cubicBezTo>
                    <a:pt x="3" y="1080"/>
                    <a:pt x="0" y="1092"/>
                    <a:pt x="5" y="1101"/>
                  </a:cubicBezTo>
                  <a:cubicBezTo>
                    <a:pt x="10" y="1109"/>
                    <a:pt x="35" y="1084"/>
                    <a:pt x="37" y="1082"/>
                  </a:cubicBezTo>
                  <a:cubicBezTo>
                    <a:pt x="49" y="1053"/>
                    <a:pt x="66" y="1045"/>
                    <a:pt x="89" y="1027"/>
                  </a:cubicBezTo>
                  <a:cubicBezTo>
                    <a:pt x="92" y="1025"/>
                    <a:pt x="95" y="1023"/>
                    <a:pt x="98" y="1021"/>
                  </a:cubicBezTo>
                  <a:cubicBezTo>
                    <a:pt x="104" y="1016"/>
                    <a:pt x="109" y="1010"/>
                    <a:pt x="114" y="1005"/>
                  </a:cubicBezTo>
                  <a:cubicBezTo>
                    <a:pt x="116" y="1003"/>
                    <a:pt x="121" y="998"/>
                    <a:pt x="121" y="998"/>
                  </a:cubicBezTo>
                  <a:cubicBezTo>
                    <a:pt x="130" y="971"/>
                    <a:pt x="156" y="961"/>
                    <a:pt x="179" y="947"/>
                  </a:cubicBezTo>
                  <a:cubicBezTo>
                    <a:pt x="186" y="935"/>
                    <a:pt x="193" y="923"/>
                    <a:pt x="201" y="912"/>
                  </a:cubicBezTo>
                  <a:cubicBezTo>
                    <a:pt x="209" y="900"/>
                    <a:pt x="217" y="888"/>
                    <a:pt x="226" y="878"/>
                  </a:cubicBezTo>
                  <a:cubicBezTo>
                    <a:pt x="235" y="868"/>
                    <a:pt x="248" y="861"/>
                    <a:pt x="258" y="851"/>
                  </a:cubicBezTo>
                  <a:cubicBezTo>
                    <a:pt x="271" y="840"/>
                    <a:pt x="272" y="828"/>
                    <a:pt x="284" y="816"/>
                  </a:cubicBezTo>
                  <a:cubicBezTo>
                    <a:pt x="299" y="784"/>
                    <a:pt x="318" y="761"/>
                    <a:pt x="338" y="733"/>
                  </a:cubicBezTo>
                  <a:cubicBezTo>
                    <a:pt x="347" y="720"/>
                    <a:pt x="352" y="704"/>
                    <a:pt x="361" y="691"/>
                  </a:cubicBezTo>
                  <a:cubicBezTo>
                    <a:pt x="370" y="678"/>
                    <a:pt x="384" y="667"/>
                    <a:pt x="393" y="653"/>
                  </a:cubicBezTo>
                  <a:cubicBezTo>
                    <a:pt x="402" y="640"/>
                    <a:pt x="403" y="626"/>
                    <a:pt x="412" y="614"/>
                  </a:cubicBezTo>
                  <a:cubicBezTo>
                    <a:pt x="416" y="603"/>
                    <a:pt x="421" y="595"/>
                    <a:pt x="428" y="586"/>
                  </a:cubicBezTo>
                  <a:cubicBezTo>
                    <a:pt x="432" y="574"/>
                    <a:pt x="437" y="567"/>
                    <a:pt x="444" y="557"/>
                  </a:cubicBezTo>
                  <a:cubicBezTo>
                    <a:pt x="449" y="539"/>
                    <a:pt x="462" y="526"/>
                    <a:pt x="473" y="512"/>
                  </a:cubicBezTo>
                  <a:cubicBezTo>
                    <a:pt x="480" y="503"/>
                    <a:pt x="482" y="492"/>
                    <a:pt x="489" y="483"/>
                  </a:cubicBezTo>
                  <a:cubicBezTo>
                    <a:pt x="489" y="479"/>
                    <a:pt x="490" y="454"/>
                    <a:pt x="495" y="445"/>
                  </a:cubicBezTo>
                  <a:cubicBezTo>
                    <a:pt x="501" y="434"/>
                    <a:pt x="515" y="425"/>
                    <a:pt x="524" y="416"/>
                  </a:cubicBezTo>
                  <a:cubicBezTo>
                    <a:pt x="537" y="403"/>
                    <a:pt x="544" y="388"/>
                    <a:pt x="553" y="371"/>
                  </a:cubicBezTo>
                  <a:cubicBezTo>
                    <a:pt x="557" y="347"/>
                    <a:pt x="564" y="322"/>
                    <a:pt x="578" y="301"/>
                  </a:cubicBezTo>
                  <a:cubicBezTo>
                    <a:pt x="585" y="279"/>
                    <a:pt x="594" y="253"/>
                    <a:pt x="607" y="234"/>
                  </a:cubicBezTo>
                  <a:cubicBezTo>
                    <a:pt x="614" y="212"/>
                    <a:pt x="629" y="174"/>
                    <a:pt x="642" y="154"/>
                  </a:cubicBezTo>
                  <a:cubicBezTo>
                    <a:pt x="645" y="143"/>
                    <a:pt x="652" y="139"/>
                    <a:pt x="655" y="128"/>
                  </a:cubicBezTo>
                  <a:cubicBezTo>
                    <a:pt x="658" y="97"/>
                    <a:pt x="667" y="74"/>
                    <a:pt x="674" y="45"/>
                  </a:cubicBezTo>
                  <a:cubicBezTo>
                    <a:pt x="676" y="34"/>
                    <a:pt x="679" y="18"/>
                    <a:pt x="687" y="10"/>
                  </a:cubicBezTo>
                  <a:lnTo>
                    <a:pt x="527" y="0"/>
                  </a:lnTo>
                  <a:lnTo>
                    <a:pt x="2" y="106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flipV="1">
              <a:off x="800" y="9"/>
              <a:ext cx="1174" cy="235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"/>
                <a:cs typeface="Heb Logo Mekorot" pitchFamily="2" charset="-79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801" y="2387"/>
              <a:ext cx="829" cy="1880"/>
            </a:xfrm>
            <a:prstGeom prst="rtTriangl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343" y="8"/>
              <a:ext cx="645" cy="1229"/>
            </a:xfrm>
            <a:custGeom>
              <a:avLst/>
              <a:gdLst>
                <a:gd name="T0" fmla="*/ 682 w 598"/>
                <a:gd name="T1" fmla="*/ 237 h 1138"/>
                <a:gd name="T2" fmla="*/ 617 w 598"/>
                <a:gd name="T3" fmla="*/ 407 h 1138"/>
                <a:gd name="T4" fmla="*/ 598 w 598"/>
                <a:gd name="T5" fmla="*/ 528 h 1138"/>
                <a:gd name="T6" fmla="*/ 547 w 598"/>
                <a:gd name="T7" fmla="*/ 684 h 1138"/>
                <a:gd name="T8" fmla="*/ 477 w 598"/>
                <a:gd name="T9" fmla="*/ 662 h 1138"/>
                <a:gd name="T10" fmla="*/ 454 w 598"/>
                <a:gd name="T11" fmla="*/ 680 h 1138"/>
                <a:gd name="T12" fmla="*/ 438 w 598"/>
                <a:gd name="T13" fmla="*/ 706 h 1138"/>
                <a:gd name="T14" fmla="*/ 396 w 598"/>
                <a:gd name="T15" fmla="*/ 942 h 1138"/>
                <a:gd name="T16" fmla="*/ 379 w 598"/>
                <a:gd name="T17" fmla="*/ 1034 h 1138"/>
                <a:gd name="T18" fmla="*/ 342 w 598"/>
                <a:gd name="T19" fmla="*/ 1177 h 1138"/>
                <a:gd name="T20" fmla="*/ 273 w 598"/>
                <a:gd name="T21" fmla="*/ 1456 h 1138"/>
                <a:gd name="T22" fmla="*/ 265 w 598"/>
                <a:gd name="T23" fmla="*/ 1482 h 1138"/>
                <a:gd name="T24" fmla="*/ 229 w 598"/>
                <a:gd name="T25" fmla="*/ 1521 h 1138"/>
                <a:gd name="T26" fmla="*/ 31 w 598"/>
                <a:gd name="T27" fmla="*/ 1496 h 1138"/>
                <a:gd name="T28" fmla="*/ 79 w 598"/>
                <a:gd name="T29" fmla="*/ 1308 h 1138"/>
                <a:gd name="T30" fmla="*/ 169 w 598"/>
                <a:gd name="T31" fmla="*/ 1180 h 1138"/>
                <a:gd name="T32" fmla="*/ 222 w 598"/>
                <a:gd name="T33" fmla="*/ 1076 h 1138"/>
                <a:gd name="T34" fmla="*/ 270 w 598"/>
                <a:gd name="T35" fmla="*/ 976 h 1138"/>
                <a:gd name="T36" fmla="*/ 299 w 598"/>
                <a:gd name="T37" fmla="*/ 919 h 1138"/>
                <a:gd name="T38" fmla="*/ 321 w 598"/>
                <a:gd name="T39" fmla="*/ 872 h 1138"/>
                <a:gd name="T40" fmla="*/ 339 w 598"/>
                <a:gd name="T41" fmla="*/ 829 h 1138"/>
                <a:gd name="T42" fmla="*/ 373 w 598"/>
                <a:gd name="T43" fmla="*/ 745 h 1138"/>
                <a:gd name="T44" fmla="*/ 420 w 598"/>
                <a:gd name="T45" fmla="*/ 636 h 1138"/>
                <a:gd name="T46" fmla="*/ 454 w 598"/>
                <a:gd name="T47" fmla="*/ 559 h 1138"/>
                <a:gd name="T48" fmla="*/ 507 w 598"/>
                <a:gd name="T49" fmla="*/ 455 h 1138"/>
                <a:gd name="T50" fmla="*/ 551 w 598"/>
                <a:gd name="T51" fmla="*/ 376 h 1138"/>
                <a:gd name="T52" fmla="*/ 598 w 598"/>
                <a:gd name="T53" fmla="*/ 288 h 1138"/>
                <a:gd name="T54" fmla="*/ 766 w 598"/>
                <a:gd name="T55" fmla="*/ 69 h 1138"/>
                <a:gd name="T56" fmla="*/ 805 w 598"/>
                <a:gd name="T57" fmla="*/ 6 h 1138"/>
                <a:gd name="T58" fmla="*/ 768 w 598"/>
                <a:gd name="T59" fmla="*/ 1 h 1138"/>
                <a:gd name="T60" fmla="*/ 645 w 598"/>
                <a:gd name="T61" fmla="*/ 321 h 1138"/>
                <a:gd name="T62" fmla="*/ 620 w 598"/>
                <a:gd name="T63" fmla="*/ 393 h 1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8"/>
                <a:gd name="T97" fmla="*/ 0 h 1138"/>
                <a:gd name="T98" fmla="*/ 598 w 598"/>
                <a:gd name="T99" fmla="*/ 1138 h 11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8" h="1138">
                  <a:moveTo>
                    <a:pt x="503" y="174"/>
                  </a:moveTo>
                  <a:cubicBezTo>
                    <a:pt x="489" y="216"/>
                    <a:pt x="468" y="257"/>
                    <a:pt x="455" y="299"/>
                  </a:cubicBezTo>
                  <a:cubicBezTo>
                    <a:pt x="451" y="328"/>
                    <a:pt x="445" y="359"/>
                    <a:pt x="442" y="388"/>
                  </a:cubicBezTo>
                  <a:cubicBezTo>
                    <a:pt x="438" y="423"/>
                    <a:pt x="447" y="489"/>
                    <a:pt x="404" y="503"/>
                  </a:cubicBezTo>
                  <a:cubicBezTo>
                    <a:pt x="384" y="500"/>
                    <a:pt x="370" y="494"/>
                    <a:pt x="352" y="487"/>
                  </a:cubicBezTo>
                  <a:cubicBezTo>
                    <a:pt x="341" y="492"/>
                    <a:pt x="343" y="489"/>
                    <a:pt x="336" y="500"/>
                  </a:cubicBezTo>
                  <a:cubicBezTo>
                    <a:pt x="332" y="506"/>
                    <a:pt x="324" y="519"/>
                    <a:pt x="324" y="519"/>
                  </a:cubicBezTo>
                  <a:cubicBezTo>
                    <a:pt x="320" y="568"/>
                    <a:pt x="308" y="645"/>
                    <a:pt x="292" y="692"/>
                  </a:cubicBezTo>
                  <a:cubicBezTo>
                    <a:pt x="289" y="714"/>
                    <a:pt x="286" y="737"/>
                    <a:pt x="279" y="759"/>
                  </a:cubicBezTo>
                  <a:cubicBezTo>
                    <a:pt x="275" y="793"/>
                    <a:pt x="263" y="831"/>
                    <a:pt x="253" y="865"/>
                  </a:cubicBezTo>
                  <a:cubicBezTo>
                    <a:pt x="243" y="935"/>
                    <a:pt x="233" y="1006"/>
                    <a:pt x="202" y="1070"/>
                  </a:cubicBezTo>
                  <a:cubicBezTo>
                    <a:pt x="199" y="1076"/>
                    <a:pt x="200" y="1083"/>
                    <a:pt x="196" y="1089"/>
                  </a:cubicBezTo>
                  <a:cubicBezTo>
                    <a:pt x="189" y="1099"/>
                    <a:pt x="178" y="1108"/>
                    <a:pt x="170" y="1118"/>
                  </a:cubicBezTo>
                  <a:cubicBezTo>
                    <a:pt x="139" y="1116"/>
                    <a:pt x="0" y="1138"/>
                    <a:pt x="23" y="1099"/>
                  </a:cubicBezTo>
                  <a:cubicBezTo>
                    <a:pt x="31" y="1055"/>
                    <a:pt x="31" y="999"/>
                    <a:pt x="58" y="961"/>
                  </a:cubicBezTo>
                  <a:cubicBezTo>
                    <a:pt x="79" y="930"/>
                    <a:pt x="110" y="903"/>
                    <a:pt x="125" y="868"/>
                  </a:cubicBezTo>
                  <a:cubicBezTo>
                    <a:pt x="137" y="841"/>
                    <a:pt x="150" y="816"/>
                    <a:pt x="164" y="791"/>
                  </a:cubicBezTo>
                  <a:cubicBezTo>
                    <a:pt x="177" y="768"/>
                    <a:pt x="183" y="739"/>
                    <a:pt x="199" y="718"/>
                  </a:cubicBezTo>
                  <a:cubicBezTo>
                    <a:pt x="205" y="702"/>
                    <a:pt x="214" y="691"/>
                    <a:pt x="221" y="676"/>
                  </a:cubicBezTo>
                  <a:cubicBezTo>
                    <a:pt x="229" y="627"/>
                    <a:pt x="216" y="687"/>
                    <a:pt x="237" y="641"/>
                  </a:cubicBezTo>
                  <a:cubicBezTo>
                    <a:pt x="259" y="593"/>
                    <a:pt x="221" y="647"/>
                    <a:pt x="250" y="609"/>
                  </a:cubicBezTo>
                  <a:cubicBezTo>
                    <a:pt x="255" y="587"/>
                    <a:pt x="269" y="569"/>
                    <a:pt x="276" y="548"/>
                  </a:cubicBezTo>
                  <a:cubicBezTo>
                    <a:pt x="286" y="520"/>
                    <a:pt x="295" y="493"/>
                    <a:pt x="311" y="468"/>
                  </a:cubicBezTo>
                  <a:cubicBezTo>
                    <a:pt x="314" y="450"/>
                    <a:pt x="323" y="424"/>
                    <a:pt x="336" y="411"/>
                  </a:cubicBezTo>
                  <a:cubicBezTo>
                    <a:pt x="345" y="390"/>
                    <a:pt x="358" y="349"/>
                    <a:pt x="375" y="334"/>
                  </a:cubicBezTo>
                  <a:cubicBezTo>
                    <a:pt x="383" y="313"/>
                    <a:pt x="394" y="295"/>
                    <a:pt x="407" y="276"/>
                  </a:cubicBezTo>
                  <a:cubicBezTo>
                    <a:pt x="423" y="254"/>
                    <a:pt x="422" y="232"/>
                    <a:pt x="442" y="212"/>
                  </a:cubicBezTo>
                  <a:cubicBezTo>
                    <a:pt x="467" y="158"/>
                    <a:pt x="536" y="103"/>
                    <a:pt x="566" y="51"/>
                  </a:cubicBezTo>
                  <a:cubicBezTo>
                    <a:pt x="570" y="35"/>
                    <a:pt x="588" y="21"/>
                    <a:pt x="595" y="6"/>
                  </a:cubicBezTo>
                  <a:cubicBezTo>
                    <a:pt x="598" y="0"/>
                    <a:pt x="567" y="1"/>
                    <a:pt x="567" y="1"/>
                  </a:cubicBezTo>
                  <a:lnTo>
                    <a:pt x="477" y="236"/>
                  </a:lnTo>
                  <a:lnTo>
                    <a:pt x="458" y="289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429" y="71"/>
              <a:ext cx="30" cy="25"/>
            </a:xfrm>
            <a:custGeom>
              <a:avLst/>
              <a:gdLst>
                <a:gd name="T0" fmla="*/ 0 w 27"/>
                <a:gd name="T1" fmla="*/ 4 h 23"/>
                <a:gd name="T2" fmla="*/ 13 w 27"/>
                <a:gd name="T3" fmla="*/ 28 h 23"/>
                <a:gd name="T4" fmla="*/ 41 w 27"/>
                <a:gd name="T5" fmla="*/ 30 h 23"/>
                <a:gd name="T6" fmla="*/ 11 w 27"/>
                <a:gd name="T7" fmla="*/ 1 h 23"/>
                <a:gd name="T8" fmla="*/ 0 w 27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4"/>
                  </a:moveTo>
                  <a:cubicBezTo>
                    <a:pt x="1" y="11"/>
                    <a:pt x="2" y="19"/>
                    <a:pt x="9" y="20"/>
                  </a:cubicBezTo>
                  <a:cubicBezTo>
                    <a:pt x="16" y="23"/>
                    <a:pt x="19" y="23"/>
                    <a:pt x="27" y="22"/>
                  </a:cubicBezTo>
                  <a:cubicBezTo>
                    <a:pt x="25" y="9"/>
                    <a:pt x="21" y="3"/>
                    <a:pt x="7" y="1"/>
                  </a:cubicBezTo>
                  <a:cubicBezTo>
                    <a:pt x="0" y="2"/>
                    <a:pt x="2" y="0"/>
                    <a:pt x="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437" y="96"/>
              <a:ext cx="11" cy="84"/>
            </a:xfrm>
            <a:custGeom>
              <a:avLst/>
              <a:gdLst>
                <a:gd name="T0" fmla="*/ 0 w 11"/>
                <a:gd name="T1" fmla="*/ 0 h 78"/>
                <a:gd name="T2" fmla="*/ 9 w 11"/>
                <a:gd name="T3" fmla="*/ 52 h 78"/>
                <a:gd name="T4" fmla="*/ 6 w 11"/>
                <a:gd name="T5" fmla="*/ 87 h 78"/>
                <a:gd name="T6" fmla="*/ 10 w 11"/>
                <a:gd name="T7" fmla="*/ 104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8"/>
                <a:gd name="T14" fmla="*/ 11 w 11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8">
                  <a:moveTo>
                    <a:pt x="0" y="0"/>
                  </a:moveTo>
                  <a:cubicBezTo>
                    <a:pt x="2" y="12"/>
                    <a:pt x="3" y="28"/>
                    <a:pt x="9" y="39"/>
                  </a:cubicBezTo>
                  <a:cubicBezTo>
                    <a:pt x="11" y="48"/>
                    <a:pt x="8" y="56"/>
                    <a:pt x="6" y="65"/>
                  </a:cubicBezTo>
                  <a:cubicBezTo>
                    <a:pt x="6" y="68"/>
                    <a:pt x="10" y="75"/>
                    <a:pt x="10" y="7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416" y="199"/>
              <a:ext cx="81" cy="207"/>
            </a:xfrm>
            <a:custGeom>
              <a:avLst/>
              <a:gdLst>
                <a:gd name="T0" fmla="*/ 49 w 74"/>
                <a:gd name="T1" fmla="*/ 0 h 192"/>
                <a:gd name="T2" fmla="*/ 31 w 74"/>
                <a:gd name="T3" fmla="*/ 36 h 192"/>
                <a:gd name="T4" fmla="*/ 24 w 74"/>
                <a:gd name="T5" fmla="*/ 54 h 192"/>
                <a:gd name="T6" fmla="*/ 14 w 74"/>
                <a:gd name="T7" fmla="*/ 86 h 192"/>
                <a:gd name="T8" fmla="*/ 4 w 74"/>
                <a:gd name="T9" fmla="*/ 110 h 192"/>
                <a:gd name="T10" fmla="*/ 0 w 74"/>
                <a:gd name="T11" fmla="*/ 129 h 192"/>
                <a:gd name="T12" fmla="*/ 86 w 74"/>
                <a:gd name="T13" fmla="*/ 202 h 192"/>
                <a:gd name="T14" fmla="*/ 103 w 74"/>
                <a:gd name="T15" fmla="*/ 221 h 192"/>
                <a:gd name="T16" fmla="*/ 101 w 74"/>
                <a:gd name="T17" fmla="*/ 259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92"/>
                <a:gd name="T29" fmla="*/ 74 w 74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92">
                  <a:moveTo>
                    <a:pt x="34" y="0"/>
                  </a:moveTo>
                  <a:cubicBezTo>
                    <a:pt x="37" y="10"/>
                    <a:pt x="31" y="21"/>
                    <a:pt x="22" y="27"/>
                  </a:cubicBezTo>
                  <a:cubicBezTo>
                    <a:pt x="19" y="31"/>
                    <a:pt x="18" y="35"/>
                    <a:pt x="16" y="40"/>
                  </a:cubicBezTo>
                  <a:cubicBezTo>
                    <a:pt x="15" y="48"/>
                    <a:pt x="14" y="57"/>
                    <a:pt x="10" y="64"/>
                  </a:cubicBezTo>
                  <a:cubicBezTo>
                    <a:pt x="9" y="70"/>
                    <a:pt x="7" y="76"/>
                    <a:pt x="4" y="82"/>
                  </a:cubicBezTo>
                  <a:cubicBezTo>
                    <a:pt x="3" y="87"/>
                    <a:pt x="1" y="91"/>
                    <a:pt x="0" y="96"/>
                  </a:cubicBezTo>
                  <a:cubicBezTo>
                    <a:pt x="3" y="115"/>
                    <a:pt x="40" y="145"/>
                    <a:pt x="60" y="148"/>
                  </a:cubicBezTo>
                  <a:cubicBezTo>
                    <a:pt x="66" y="151"/>
                    <a:pt x="68" y="158"/>
                    <a:pt x="72" y="163"/>
                  </a:cubicBezTo>
                  <a:cubicBezTo>
                    <a:pt x="74" y="173"/>
                    <a:pt x="70" y="182"/>
                    <a:pt x="70" y="19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389" y="404"/>
              <a:ext cx="102" cy="210"/>
            </a:xfrm>
            <a:custGeom>
              <a:avLst/>
              <a:gdLst>
                <a:gd name="T0" fmla="*/ 127 w 95"/>
                <a:gd name="T1" fmla="*/ 0 h 194"/>
                <a:gd name="T2" fmla="*/ 120 w 95"/>
                <a:gd name="T3" fmla="*/ 25 h 194"/>
                <a:gd name="T4" fmla="*/ 112 w 95"/>
                <a:gd name="T5" fmla="*/ 89 h 194"/>
                <a:gd name="T6" fmla="*/ 100 w 95"/>
                <a:gd name="T7" fmla="*/ 140 h 194"/>
                <a:gd name="T8" fmla="*/ 91 w 95"/>
                <a:gd name="T9" fmla="*/ 160 h 194"/>
                <a:gd name="T10" fmla="*/ 75 w 95"/>
                <a:gd name="T11" fmla="*/ 195 h 194"/>
                <a:gd name="T12" fmla="*/ 6 w 95"/>
                <a:gd name="T13" fmla="*/ 264 h 194"/>
                <a:gd name="T14" fmla="*/ 0 w 95"/>
                <a:gd name="T15" fmla="*/ 266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194"/>
                <a:gd name="T26" fmla="*/ 95 w 95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194">
                  <a:moveTo>
                    <a:pt x="95" y="0"/>
                  </a:moveTo>
                  <a:cubicBezTo>
                    <a:pt x="94" y="6"/>
                    <a:pt x="93" y="12"/>
                    <a:pt x="90" y="18"/>
                  </a:cubicBezTo>
                  <a:cubicBezTo>
                    <a:pt x="88" y="34"/>
                    <a:pt x="87" y="49"/>
                    <a:pt x="84" y="65"/>
                  </a:cubicBezTo>
                  <a:cubicBezTo>
                    <a:pt x="83" y="77"/>
                    <a:pt x="80" y="91"/>
                    <a:pt x="75" y="102"/>
                  </a:cubicBezTo>
                  <a:cubicBezTo>
                    <a:pt x="74" y="108"/>
                    <a:pt x="73" y="112"/>
                    <a:pt x="69" y="117"/>
                  </a:cubicBezTo>
                  <a:cubicBezTo>
                    <a:pt x="67" y="126"/>
                    <a:pt x="62" y="134"/>
                    <a:pt x="57" y="141"/>
                  </a:cubicBezTo>
                  <a:cubicBezTo>
                    <a:pt x="53" y="159"/>
                    <a:pt x="25" y="189"/>
                    <a:pt x="6" y="192"/>
                  </a:cubicBezTo>
                  <a:cubicBezTo>
                    <a:pt x="1" y="194"/>
                    <a:pt x="3" y="194"/>
                    <a:pt x="0" y="19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275" y="115"/>
              <a:ext cx="55" cy="59"/>
            </a:xfrm>
            <a:custGeom>
              <a:avLst/>
              <a:gdLst>
                <a:gd name="T0" fmla="*/ 15 w 51"/>
                <a:gd name="T1" fmla="*/ 0 h 55"/>
                <a:gd name="T2" fmla="*/ 51 w 51"/>
                <a:gd name="T3" fmla="*/ 36 h 55"/>
                <a:gd name="T4" fmla="*/ 55 w 51"/>
                <a:gd name="T5" fmla="*/ 51 h 55"/>
                <a:gd name="T6" fmla="*/ 36 w 51"/>
                <a:gd name="T7" fmla="*/ 61 h 55"/>
                <a:gd name="T8" fmla="*/ 16 w 51"/>
                <a:gd name="T9" fmla="*/ 69 h 55"/>
                <a:gd name="T10" fmla="*/ 0 w 51"/>
                <a:gd name="T11" fmla="*/ 73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5"/>
                <a:gd name="T20" fmla="*/ 51 w 51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5">
                  <a:moveTo>
                    <a:pt x="11" y="0"/>
                  </a:moveTo>
                  <a:cubicBezTo>
                    <a:pt x="8" y="7"/>
                    <a:pt x="32" y="27"/>
                    <a:pt x="38" y="28"/>
                  </a:cubicBezTo>
                  <a:cubicBezTo>
                    <a:pt x="44" y="33"/>
                    <a:pt x="51" y="34"/>
                    <a:pt x="41" y="39"/>
                  </a:cubicBezTo>
                  <a:cubicBezTo>
                    <a:pt x="37" y="45"/>
                    <a:pt x="34" y="45"/>
                    <a:pt x="27" y="46"/>
                  </a:cubicBezTo>
                  <a:cubicBezTo>
                    <a:pt x="22" y="49"/>
                    <a:pt x="18" y="51"/>
                    <a:pt x="12" y="52"/>
                  </a:cubicBezTo>
                  <a:cubicBezTo>
                    <a:pt x="8" y="54"/>
                    <a:pt x="5" y="55"/>
                    <a:pt x="0" y="55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264" y="112"/>
              <a:ext cx="7" cy="42"/>
            </a:xfrm>
            <a:custGeom>
              <a:avLst/>
              <a:gdLst>
                <a:gd name="T0" fmla="*/ 11 w 6"/>
                <a:gd name="T1" fmla="*/ 52 h 39"/>
                <a:gd name="T2" fmla="*/ 11 w 6"/>
                <a:gd name="T3" fmla="*/ 0 h 39"/>
                <a:gd name="T4" fmla="*/ 0 60000 65536"/>
                <a:gd name="T5" fmla="*/ 0 60000 65536"/>
                <a:gd name="T6" fmla="*/ 0 w 6"/>
                <a:gd name="T7" fmla="*/ 0 h 39"/>
                <a:gd name="T8" fmla="*/ 6 w 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9">
                  <a:moveTo>
                    <a:pt x="6" y="39"/>
                  </a:moveTo>
                  <a:cubicBezTo>
                    <a:pt x="1" y="30"/>
                    <a:pt x="0" y="9"/>
                    <a:pt x="6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317" y="257"/>
              <a:ext cx="35" cy="33"/>
            </a:xfrm>
            <a:custGeom>
              <a:avLst/>
              <a:gdLst>
                <a:gd name="T0" fmla="*/ 3 w 32"/>
                <a:gd name="T1" fmla="*/ 31 h 30"/>
                <a:gd name="T2" fmla="*/ 28 w 32"/>
                <a:gd name="T3" fmla="*/ 0 h 30"/>
                <a:gd name="T4" fmla="*/ 46 w 32"/>
                <a:gd name="T5" fmla="*/ 23 h 30"/>
                <a:gd name="T6" fmla="*/ 30 w 32"/>
                <a:gd name="T7" fmla="*/ 32 h 30"/>
                <a:gd name="T8" fmla="*/ 3 w 32"/>
                <a:gd name="T9" fmla="*/ 3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0"/>
                <a:gd name="T17" fmla="*/ 32 w 3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0">
                  <a:moveTo>
                    <a:pt x="3" y="21"/>
                  </a:moveTo>
                  <a:cubicBezTo>
                    <a:pt x="7" y="12"/>
                    <a:pt x="10" y="2"/>
                    <a:pt x="20" y="0"/>
                  </a:cubicBezTo>
                  <a:cubicBezTo>
                    <a:pt x="30" y="1"/>
                    <a:pt x="30" y="5"/>
                    <a:pt x="32" y="15"/>
                  </a:cubicBezTo>
                  <a:cubicBezTo>
                    <a:pt x="29" y="21"/>
                    <a:pt x="27" y="21"/>
                    <a:pt x="21" y="22"/>
                  </a:cubicBezTo>
                  <a:cubicBezTo>
                    <a:pt x="17" y="24"/>
                    <a:pt x="0" y="30"/>
                    <a:pt x="3" y="2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438" y="179"/>
              <a:ext cx="29" cy="24"/>
            </a:xfrm>
            <a:custGeom>
              <a:avLst/>
              <a:gdLst>
                <a:gd name="T0" fmla="*/ 11 w 27"/>
                <a:gd name="T1" fmla="*/ 3 h 22"/>
                <a:gd name="T2" fmla="*/ 30 w 27"/>
                <a:gd name="T3" fmla="*/ 1 h 22"/>
                <a:gd name="T4" fmla="*/ 20 w 27"/>
                <a:gd name="T5" fmla="*/ 31 h 22"/>
                <a:gd name="T6" fmla="*/ 11 w 27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7" y="3"/>
                  </a:moveTo>
                  <a:cubicBezTo>
                    <a:pt x="13" y="0"/>
                    <a:pt x="16" y="0"/>
                    <a:pt x="22" y="1"/>
                  </a:cubicBezTo>
                  <a:cubicBezTo>
                    <a:pt x="23" y="10"/>
                    <a:pt x="27" y="20"/>
                    <a:pt x="16" y="22"/>
                  </a:cubicBezTo>
                  <a:cubicBezTo>
                    <a:pt x="0" y="21"/>
                    <a:pt x="3" y="19"/>
                    <a:pt x="7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226" y="278"/>
              <a:ext cx="142" cy="22"/>
            </a:xfrm>
            <a:custGeom>
              <a:avLst/>
              <a:gdLst>
                <a:gd name="T0" fmla="*/ 181 w 131"/>
                <a:gd name="T1" fmla="*/ 18 h 21"/>
                <a:gd name="T2" fmla="*/ 157 w 131"/>
                <a:gd name="T3" fmla="*/ 25 h 21"/>
                <a:gd name="T4" fmla="*/ 118 w 131"/>
                <a:gd name="T5" fmla="*/ 18 h 21"/>
                <a:gd name="T6" fmla="*/ 66 w 131"/>
                <a:gd name="T7" fmla="*/ 5 h 21"/>
                <a:gd name="T8" fmla="*/ 0 w 131"/>
                <a:gd name="T9" fmla="*/ 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21"/>
                <a:gd name="T17" fmla="*/ 131 w 1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21">
                  <a:moveTo>
                    <a:pt x="131" y="14"/>
                  </a:moveTo>
                  <a:cubicBezTo>
                    <a:pt x="125" y="17"/>
                    <a:pt x="121" y="20"/>
                    <a:pt x="114" y="21"/>
                  </a:cubicBezTo>
                  <a:cubicBezTo>
                    <a:pt x="104" y="20"/>
                    <a:pt x="96" y="15"/>
                    <a:pt x="86" y="14"/>
                  </a:cubicBezTo>
                  <a:cubicBezTo>
                    <a:pt x="73" y="9"/>
                    <a:pt x="62" y="7"/>
                    <a:pt x="48" y="5"/>
                  </a:cubicBezTo>
                  <a:cubicBezTo>
                    <a:pt x="33" y="0"/>
                    <a:pt x="16" y="1"/>
                    <a:pt x="0" y="6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235" y="268"/>
              <a:ext cx="91" cy="149"/>
            </a:xfrm>
            <a:custGeom>
              <a:avLst/>
              <a:gdLst>
                <a:gd name="T0" fmla="*/ 116 w 84"/>
                <a:gd name="T1" fmla="*/ 0 h 138"/>
                <a:gd name="T2" fmla="*/ 92 w 84"/>
                <a:gd name="T3" fmla="*/ 2 h 138"/>
                <a:gd name="T4" fmla="*/ 85 w 84"/>
                <a:gd name="T5" fmla="*/ 29 h 138"/>
                <a:gd name="T6" fmla="*/ 60 w 84"/>
                <a:gd name="T7" fmla="*/ 143 h 138"/>
                <a:gd name="T8" fmla="*/ 29 w 84"/>
                <a:gd name="T9" fmla="*/ 184 h 138"/>
                <a:gd name="T10" fmla="*/ 0 w 84"/>
                <a:gd name="T11" fmla="*/ 188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38"/>
                <a:gd name="T20" fmla="*/ 84 w 84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38">
                  <a:moveTo>
                    <a:pt x="84" y="0"/>
                  </a:moveTo>
                  <a:cubicBezTo>
                    <a:pt x="78" y="1"/>
                    <a:pt x="72" y="0"/>
                    <a:pt x="66" y="2"/>
                  </a:cubicBezTo>
                  <a:cubicBezTo>
                    <a:pt x="60" y="4"/>
                    <a:pt x="61" y="21"/>
                    <a:pt x="61" y="21"/>
                  </a:cubicBezTo>
                  <a:cubicBezTo>
                    <a:pt x="60" y="55"/>
                    <a:pt x="63" y="79"/>
                    <a:pt x="43" y="105"/>
                  </a:cubicBezTo>
                  <a:cubicBezTo>
                    <a:pt x="41" y="117"/>
                    <a:pt x="33" y="130"/>
                    <a:pt x="21" y="134"/>
                  </a:cubicBezTo>
                  <a:cubicBezTo>
                    <a:pt x="14" y="136"/>
                    <a:pt x="0" y="138"/>
                    <a:pt x="0" y="13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299" y="299"/>
              <a:ext cx="34" cy="107"/>
            </a:xfrm>
            <a:custGeom>
              <a:avLst/>
              <a:gdLst>
                <a:gd name="T0" fmla="*/ 40 w 32"/>
                <a:gd name="T1" fmla="*/ 0 h 99"/>
                <a:gd name="T2" fmla="*/ 21 w 32"/>
                <a:gd name="T3" fmla="*/ 63 h 99"/>
                <a:gd name="T4" fmla="*/ 6 w 32"/>
                <a:gd name="T5" fmla="*/ 112 h 99"/>
                <a:gd name="T6" fmla="*/ 0 w 32"/>
                <a:gd name="T7" fmla="*/ 13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99"/>
                <a:gd name="T14" fmla="*/ 32 w 32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99">
                  <a:moveTo>
                    <a:pt x="32" y="0"/>
                  </a:moveTo>
                  <a:cubicBezTo>
                    <a:pt x="31" y="15"/>
                    <a:pt x="28" y="35"/>
                    <a:pt x="17" y="46"/>
                  </a:cubicBezTo>
                  <a:cubicBezTo>
                    <a:pt x="15" y="57"/>
                    <a:pt x="11" y="72"/>
                    <a:pt x="6" y="82"/>
                  </a:cubicBezTo>
                  <a:cubicBezTo>
                    <a:pt x="5" y="88"/>
                    <a:pt x="3" y="94"/>
                    <a:pt x="0" y="9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698" y="489"/>
              <a:ext cx="545" cy="589"/>
            </a:xfrm>
            <a:custGeom>
              <a:avLst/>
              <a:gdLst>
                <a:gd name="T0" fmla="*/ 685 w 505"/>
                <a:gd name="T1" fmla="*/ 67 h 545"/>
                <a:gd name="T2" fmla="*/ 648 w 505"/>
                <a:gd name="T3" fmla="*/ 19 h 545"/>
                <a:gd name="T4" fmla="*/ 574 w 505"/>
                <a:gd name="T5" fmla="*/ 11 h 545"/>
                <a:gd name="T6" fmla="*/ 546 w 505"/>
                <a:gd name="T7" fmla="*/ 3 h 545"/>
                <a:gd name="T8" fmla="*/ 535 w 505"/>
                <a:gd name="T9" fmla="*/ 48 h 545"/>
                <a:gd name="T10" fmla="*/ 439 w 505"/>
                <a:gd name="T11" fmla="*/ 83 h 545"/>
                <a:gd name="T12" fmla="*/ 393 w 505"/>
                <a:gd name="T13" fmla="*/ 99 h 545"/>
                <a:gd name="T14" fmla="*/ 338 w 505"/>
                <a:gd name="T15" fmla="*/ 151 h 545"/>
                <a:gd name="T16" fmla="*/ 305 w 505"/>
                <a:gd name="T17" fmla="*/ 165 h 545"/>
                <a:gd name="T18" fmla="*/ 281 w 505"/>
                <a:gd name="T19" fmla="*/ 208 h 545"/>
                <a:gd name="T20" fmla="*/ 233 w 505"/>
                <a:gd name="T21" fmla="*/ 250 h 545"/>
                <a:gd name="T22" fmla="*/ 217 w 505"/>
                <a:gd name="T23" fmla="*/ 266 h 545"/>
                <a:gd name="T24" fmla="*/ 148 w 505"/>
                <a:gd name="T25" fmla="*/ 343 h 545"/>
                <a:gd name="T26" fmla="*/ 109 w 505"/>
                <a:gd name="T27" fmla="*/ 371 h 545"/>
                <a:gd name="T28" fmla="*/ 83 w 505"/>
                <a:gd name="T29" fmla="*/ 436 h 545"/>
                <a:gd name="T30" fmla="*/ 45 w 505"/>
                <a:gd name="T31" fmla="*/ 589 h 545"/>
                <a:gd name="T32" fmla="*/ 29 w 505"/>
                <a:gd name="T33" fmla="*/ 664 h 545"/>
                <a:gd name="T34" fmla="*/ 0 w 505"/>
                <a:gd name="T35" fmla="*/ 744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5"/>
                <a:gd name="T55" fmla="*/ 0 h 545"/>
                <a:gd name="T56" fmla="*/ 505 w 505"/>
                <a:gd name="T57" fmla="*/ 545 h 5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5" h="545">
                  <a:moveTo>
                    <a:pt x="505" y="49"/>
                  </a:moveTo>
                  <a:cubicBezTo>
                    <a:pt x="496" y="46"/>
                    <a:pt x="488" y="18"/>
                    <a:pt x="477" y="15"/>
                  </a:cubicBezTo>
                  <a:cubicBezTo>
                    <a:pt x="460" y="10"/>
                    <a:pt x="441" y="11"/>
                    <a:pt x="423" y="7"/>
                  </a:cubicBezTo>
                  <a:cubicBezTo>
                    <a:pt x="416" y="2"/>
                    <a:pt x="412" y="0"/>
                    <a:pt x="403" y="3"/>
                  </a:cubicBezTo>
                  <a:cubicBezTo>
                    <a:pt x="402" y="9"/>
                    <a:pt x="401" y="31"/>
                    <a:pt x="395" y="35"/>
                  </a:cubicBezTo>
                  <a:cubicBezTo>
                    <a:pt x="372" y="51"/>
                    <a:pt x="351" y="58"/>
                    <a:pt x="323" y="61"/>
                  </a:cubicBezTo>
                  <a:cubicBezTo>
                    <a:pt x="310" y="64"/>
                    <a:pt x="301" y="69"/>
                    <a:pt x="289" y="73"/>
                  </a:cubicBezTo>
                  <a:cubicBezTo>
                    <a:pt x="278" y="90"/>
                    <a:pt x="266" y="100"/>
                    <a:pt x="249" y="111"/>
                  </a:cubicBezTo>
                  <a:cubicBezTo>
                    <a:pt x="241" y="116"/>
                    <a:pt x="232" y="116"/>
                    <a:pt x="225" y="121"/>
                  </a:cubicBezTo>
                  <a:cubicBezTo>
                    <a:pt x="215" y="128"/>
                    <a:pt x="213" y="143"/>
                    <a:pt x="207" y="153"/>
                  </a:cubicBezTo>
                  <a:cubicBezTo>
                    <a:pt x="197" y="171"/>
                    <a:pt x="187" y="171"/>
                    <a:pt x="171" y="183"/>
                  </a:cubicBezTo>
                  <a:cubicBezTo>
                    <a:pt x="166" y="186"/>
                    <a:pt x="159" y="195"/>
                    <a:pt x="159" y="195"/>
                  </a:cubicBezTo>
                  <a:cubicBezTo>
                    <a:pt x="150" y="222"/>
                    <a:pt x="137" y="244"/>
                    <a:pt x="109" y="251"/>
                  </a:cubicBezTo>
                  <a:cubicBezTo>
                    <a:pt x="99" y="258"/>
                    <a:pt x="89" y="263"/>
                    <a:pt x="81" y="271"/>
                  </a:cubicBezTo>
                  <a:cubicBezTo>
                    <a:pt x="76" y="287"/>
                    <a:pt x="71" y="305"/>
                    <a:pt x="61" y="319"/>
                  </a:cubicBezTo>
                  <a:cubicBezTo>
                    <a:pt x="56" y="356"/>
                    <a:pt x="45" y="395"/>
                    <a:pt x="33" y="431"/>
                  </a:cubicBezTo>
                  <a:cubicBezTo>
                    <a:pt x="31" y="450"/>
                    <a:pt x="27" y="469"/>
                    <a:pt x="21" y="487"/>
                  </a:cubicBezTo>
                  <a:cubicBezTo>
                    <a:pt x="16" y="502"/>
                    <a:pt x="0" y="529"/>
                    <a:pt x="0" y="545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651" y="1067"/>
              <a:ext cx="47" cy="409"/>
            </a:xfrm>
            <a:custGeom>
              <a:avLst/>
              <a:gdLst>
                <a:gd name="T0" fmla="*/ 61 w 43"/>
                <a:gd name="T1" fmla="*/ 0 h 378"/>
                <a:gd name="T2" fmla="*/ 42 w 43"/>
                <a:gd name="T3" fmla="*/ 94 h 378"/>
                <a:gd name="T4" fmla="*/ 26 w 43"/>
                <a:gd name="T5" fmla="*/ 123 h 378"/>
                <a:gd name="T6" fmla="*/ 16 w 43"/>
                <a:gd name="T7" fmla="*/ 148 h 378"/>
                <a:gd name="T8" fmla="*/ 19 w 43"/>
                <a:gd name="T9" fmla="*/ 280 h 378"/>
                <a:gd name="T10" fmla="*/ 10 w 43"/>
                <a:gd name="T11" fmla="*/ 324 h 378"/>
                <a:gd name="T12" fmla="*/ 19 w 43"/>
                <a:gd name="T13" fmla="*/ 366 h 378"/>
                <a:gd name="T14" fmla="*/ 26 w 43"/>
                <a:gd name="T15" fmla="*/ 382 h 378"/>
                <a:gd name="T16" fmla="*/ 0 w 43"/>
                <a:gd name="T17" fmla="*/ 518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78"/>
                <a:gd name="T29" fmla="*/ 43 w 43"/>
                <a:gd name="T30" fmla="*/ 378 h 3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78">
                  <a:moveTo>
                    <a:pt x="43" y="0"/>
                  </a:moveTo>
                  <a:cubicBezTo>
                    <a:pt x="40" y="29"/>
                    <a:pt x="37" y="41"/>
                    <a:pt x="29" y="68"/>
                  </a:cubicBezTo>
                  <a:cubicBezTo>
                    <a:pt x="27" y="76"/>
                    <a:pt x="21" y="82"/>
                    <a:pt x="18" y="90"/>
                  </a:cubicBezTo>
                  <a:cubicBezTo>
                    <a:pt x="15" y="96"/>
                    <a:pt x="12" y="108"/>
                    <a:pt x="12" y="108"/>
                  </a:cubicBezTo>
                  <a:cubicBezTo>
                    <a:pt x="14" y="141"/>
                    <a:pt x="17" y="171"/>
                    <a:pt x="14" y="204"/>
                  </a:cubicBezTo>
                  <a:cubicBezTo>
                    <a:pt x="13" y="215"/>
                    <a:pt x="6" y="236"/>
                    <a:pt x="6" y="236"/>
                  </a:cubicBezTo>
                  <a:cubicBezTo>
                    <a:pt x="8" y="247"/>
                    <a:pt x="11" y="256"/>
                    <a:pt x="14" y="266"/>
                  </a:cubicBezTo>
                  <a:cubicBezTo>
                    <a:pt x="15" y="270"/>
                    <a:pt x="18" y="278"/>
                    <a:pt x="18" y="278"/>
                  </a:cubicBezTo>
                  <a:cubicBezTo>
                    <a:pt x="16" y="312"/>
                    <a:pt x="0" y="344"/>
                    <a:pt x="0" y="378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421" y="1473"/>
              <a:ext cx="229" cy="411"/>
            </a:xfrm>
            <a:custGeom>
              <a:avLst/>
              <a:gdLst>
                <a:gd name="T0" fmla="*/ 288 w 212"/>
                <a:gd name="T1" fmla="*/ 0 h 380"/>
                <a:gd name="T2" fmla="*/ 278 w 212"/>
                <a:gd name="T3" fmla="*/ 61 h 380"/>
                <a:gd name="T4" fmla="*/ 270 w 212"/>
                <a:gd name="T5" fmla="*/ 123 h 380"/>
                <a:gd name="T6" fmla="*/ 208 w 212"/>
                <a:gd name="T7" fmla="*/ 218 h 380"/>
                <a:gd name="T8" fmla="*/ 145 w 212"/>
                <a:gd name="T9" fmla="*/ 329 h 380"/>
                <a:gd name="T10" fmla="*/ 73 w 212"/>
                <a:gd name="T11" fmla="*/ 435 h 380"/>
                <a:gd name="T12" fmla="*/ 16 w 212"/>
                <a:gd name="T13" fmla="*/ 501 h 380"/>
                <a:gd name="T14" fmla="*/ 0 w 212"/>
                <a:gd name="T15" fmla="*/ 52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2"/>
                <a:gd name="T25" fmla="*/ 0 h 380"/>
                <a:gd name="T26" fmla="*/ 212 w 212"/>
                <a:gd name="T27" fmla="*/ 380 h 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2" h="380">
                  <a:moveTo>
                    <a:pt x="212" y="0"/>
                  </a:moveTo>
                  <a:cubicBezTo>
                    <a:pt x="210" y="15"/>
                    <a:pt x="206" y="29"/>
                    <a:pt x="204" y="44"/>
                  </a:cubicBezTo>
                  <a:cubicBezTo>
                    <a:pt x="203" y="57"/>
                    <a:pt x="204" y="77"/>
                    <a:pt x="198" y="90"/>
                  </a:cubicBezTo>
                  <a:cubicBezTo>
                    <a:pt x="187" y="115"/>
                    <a:pt x="169" y="137"/>
                    <a:pt x="154" y="160"/>
                  </a:cubicBezTo>
                  <a:cubicBezTo>
                    <a:pt x="137" y="186"/>
                    <a:pt x="121" y="213"/>
                    <a:pt x="106" y="240"/>
                  </a:cubicBezTo>
                  <a:cubicBezTo>
                    <a:pt x="91" y="266"/>
                    <a:pt x="80" y="301"/>
                    <a:pt x="54" y="318"/>
                  </a:cubicBezTo>
                  <a:cubicBezTo>
                    <a:pt x="44" y="333"/>
                    <a:pt x="27" y="356"/>
                    <a:pt x="12" y="366"/>
                  </a:cubicBezTo>
                  <a:cubicBezTo>
                    <a:pt x="8" y="371"/>
                    <a:pt x="5" y="375"/>
                    <a:pt x="0" y="380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509" y="1301"/>
              <a:ext cx="147" cy="192"/>
            </a:xfrm>
            <a:custGeom>
              <a:avLst/>
              <a:gdLst>
                <a:gd name="T0" fmla="*/ 186 w 136"/>
                <a:gd name="T1" fmla="*/ 0 h 178"/>
                <a:gd name="T2" fmla="*/ 129 w 136"/>
                <a:gd name="T3" fmla="*/ 12 h 178"/>
                <a:gd name="T4" fmla="*/ 104 w 136"/>
                <a:gd name="T5" fmla="*/ 24 h 178"/>
                <a:gd name="T6" fmla="*/ 82 w 136"/>
                <a:gd name="T7" fmla="*/ 73 h 178"/>
                <a:gd name="T8" fmla="*/ 4 w 136"/>
                <a:gd name="T9" fmla="*/ 234 h 178"/>
                <a:gd name="T10" fmla="*/ 0 w 136"/>
                <a:gd name="T11" fmla="*/ 241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78"/>
                <a:gd name="T20" fmla="*/ 136 w 136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78">
                  <a:moveTo>
                    <a:pt x="136" y="0"/>
                  </a:moveTo>
                  <a:cubicBezTo>
                    <a:pt x="122" y="2"/>
                    <a:pt x="108" y="5"/>
                    <a:pt x="94" y="8"/>
                  </a:cubicBezTo>
                  <a:cubicBezTo>
                    <a:pt x="87" y="9"/>
                    <a:pt x="76" y="18"/>
                    <a:pt x="76" y="18"/>
                  </a:cubicBezTo>
                  <a:cubicBezTo>
                    <a:pt x="72" y="30"/>
                    <a:pt x="67" y="43"/>
                    <a:pt x="60" y="54"/>
                  </a:cubicBezTo>
                  <a:cubicBezTo>
                    <a:pt x="53" y="94"/>
                    <a:pt x="40" y="148"/>
                    <a:pt x="4" y="172"/>
                  </a:cubicBezTo>
                  <a:cubicBezTo>
                    <a:pt x="3" y="174"/>
                    <a:pt x="0" y="178"/>
                    <a:pt x="0" y="178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275" y="1855"/>
              <a:ext cx="153" cy="483"/>
            </a:xfrm>
            <a:custGeom>
              <a:avLst/>
              <a:gdLst>
                <a:gd name="T0" fmla="*/ 195 w 141"/>
                <a:gd name="T1" fmla="*/ 0 h 447"/>
                <a:gd name="T2" fmla="*/ 176 w 141"/>
                <a:gd name="T3" fmla="*/ 138 h 447"/>
                <a:gd name="T4" fmla="*/ 155 w 141"/>
                <a:gd name="T5" fmla="*/ 199 h 447"/>
                <a:gd name="T6" fmla="*/ 162 w 141"/>
                <a:gd name="T7" fmla="*/ 379 h 447"/>
                <a:gd name="T8" fmla="*/ 155 w 141"/>
                <a:gd name="T9" fmla="*/ 461 h 447"/>
                <a:gd name="T10" fmla="*/ 102 w 141"/>
                <a:gd name="T11" fmla="*/ 527 h 447"/>
                <a:gd name="T12" fmla="*/ 47 w 141"/>
                <a:gd name="T13" fmla="*/ 565 h 447"/>
                <a:gd name="T14" fmla="*/ 14 w 141"/>
                <a:gd name="T15" fmla="*/ 593 h 447"/>
                <a:gd name="T16" fmla="*/ 0 w 141"/>
                <a:gd name="T17" fmla="*/ 609 h 4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447"/>
                <a:gd name="T29" fmla="*/ 141 w 141"/>
                <a:gd name="T30" fmla="*/ 447 h 4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447">
                  <a:moveTo>
                    <a:pt x="141" y="0"/>
                  </a:moveTo>
                  <a:cubicBezTo>
                    <a:pt x="137" y="24"/>
                    <a:pt x="129" y="77"/>
                    <a:pt x="126" y="101"/>
                  </a:cubicBezTo>
                  <a:cubicBezTo>
                    <a:pt x="124" y="116"/>
                    <a:pt x="116" y="130"/>
                    <a:pt x="112" y="145"/>
                  </a:cubicBezTo>
                  <a:cubicBezTo>
                    <a:pt x="113" y="190"/>
                    <a:pt x="116" y="234"/>
                    <a:pt x="116" y="279"/>
                  </a:cubicBezTo>
                  <a:cubicBezTo>
                    <a:pt x="116" y="299"/>
                    <a:pt x="122" y="321"/>
                    <a:pt x="112" y="339"/>
                  </a:cubicBezTo>
                  <a:cubicBezTo>
                    <a:pt x="102" y="356"/>
                    <a:pt x="88" y="374"/>
                    <a:pt x="74" y="387"/>
                  </a:cubicBezTo>
                  <a:cubicBezTo>
                    <a:pt x="62" y="398"/>
                    <a:pt x="45" y="404"/>
                    <a:pt x="34" y="415"/>
                  </a:cubicBezTo>
                  <a:cubicBezTo>
                    <a:pt x="27" y="422"/>
                    <a:pt x="18" y="428"/>
                    <a:pt x="10" y="435"/>
                  </a:cubicBezTo>
                  <a:cubicBezTo>
                    <a:pt x="6" y="438"/>
                    <a:pt x="0" y="447"/>
                    <a:pt x="0" y="447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422" y="1461"/>
              <a:ext cx="103" cy="395"/>
            </a:xfrm>
            <a:custGeom>
              <a:avLst/>
              <a:gdLst>
                <a:gd name="T0" fmla="*/ 136 w 94"/>
                <a:gd name="T1" fmla="*/ 0 h 366"/>
                <a:gd name="T2" fmla="*/ 115 w 94"/>
                <a:gd name="T3" fmla="*/ 35 h 366"/>
                <a:gd name="T4" fmla="*/ 95 w 94"/>
                <a:gd name="T5" fmla="*/ 79 h 366"/>
                <a:gd name="T6" fmla="*/ 64 w 94"/>
                <a:gd name="T7" fmla="*/ 155 h 366"/>
                <a:gd name="T8" fmla="*/ 49 w 94"/>
                <a:gd name="T9" fmla="*/ 186 h 366"/>
                <a:gd name="T10" fmla="*/ 37 w 94"/>
                <a:gd name="T11" fmla="*/ 239 h 366"/>
                <a:gd name="T12" fmla="*/ 0 w 94"/>
                <a:gd name="T13" fmla="*/ 400 h 366"/>
                <a:gd name="T14" fmla="*/ 12 w 94"/>
                <a:gd name="T15" fmla="*/ 496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366"/>
                <a:gd name="T26" fmla="*/ 94 w 94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366">
                  <a:moveTo>
                    <a:pt x="94" y="0"/>
                  </a:moveTo>
                  <a:cubicBezTo>
                    <a:pt x="90" y="9"/>
                    <a:pt x="85" y="18"/>
                    <a:pt x="80" y="26"/>
                  </a:cubicBezTo>
                  <a:cubicBezTo>
                    <a:pt x="77" y="38"/>
                    <a:pt x="71" y="47"/>
                    <a:pt x="66" y="58"/>
                  </a:cubicBezTo>
                  <a:cubicBezTo>
                    <a:pt x="57" y="76"/>
                    <a:pt x="55" y="97"/>
                    <a:pt x="44" y="114"/>
                  </a:cubicBezTo>
                  <a:cubicBezTo>
                    <a:pt x="42" y="123"/>
                    <a:pt x="37" y="128"/>
                    <a:pt x="34" y="136"/>
                  </a:cubicBezTo>
                  <a:cubicBezTo>
                    <a:pt x="29" y="150"/>
                    <a:pt x="29" y="162"/>
                    <a:pt x="26" y="176"/>
                  </a:cubicBezTo>
                  <a:cubicBezTo>
                    <a:pt x="17" y="216"/>
                    <a:pt x="5" y="255"/>
                    <a:pt x="0" y="296"/>
                  </a:cubicBezTo>
                  <a:cubicBezTo>
                    <a:pt x="2" y="319"/>
                    <a:pt x="8" y="343"/>
                    <a:pt x="8" y="366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146" y="1873"/>
              <a:ext cx="271" cy="443"/>
            </a:xfrm>
            <a:custGeom>
              <a:avLst/>
              <a:gdLst>
                <a:gd name="T0" fmla="*/ 346 w 250"/>
                <a:gd name="T1" fmla="*/ 0 h 410"/>
                <a:gd name="T2" fmla="*/ 295 w 250"/>
                <a:gd name="T3" fmla="*/ 18 h 410"/>
                <a:gd name="T4" fmla="*/ 282 w 250"/>
                <a:gd name="T5" fmla="*/ 35 h 410"/>
                <a:gd name="T6" fmla="*/ 254 w 250"/>
                <a:gd name="T7" fmla="*/ 125 h 410"/>
                <a:gd name="T8" fmla="*/ 224 w 250"/>
                <a:gd name="T9" fmla="*/ 188 h 410"/>
                <a:gd name="T10" fmla="*/ 201 w 250"/>
                <a:gd name="T11" fmla="*/ 249 h 410"/>
                <a:gd name="T12" fmla="*/ 152 w 250"/>
                <a:gd name="T13" fmla="*/ 335 h 410"/>
                <a:gd name="T14" fmla="*/ 127 w 250"/>
                <a:gd name="T15" fmla="*/ 394 h 410"/>
                <a:gd name="T16" fmla="*/ 88 w 250"/>
                <a:gd name="T17" fmla="*/ 427 h 410"/>
                <a:gd name="T18" fmla="*/ 66 w 250"/>
                <a:gd name="T19" fmla="*/ 455 h 410"/>
                <a:gd name="T20" fmla="*/ 0 w 250"/>
                <a:gd name="T21" fmla="*/ 519 h 410"/>
                <a:gd name="T22" fmla="*/ 18 w 250"/>
                <a:gd name="T23" fmla="*/ 551 h 410"/>
                <a:gd name="T24" fmla="*/ 36 w 250"/>
                <a:gd name="T25" fmla="*/ 560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0"/>
                <a:gd name="T40" fmla="*/ 0 h 410"/>
                <a:gd name="T41" fmla="*/ 250 w 250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0" h="410">
                  <a:moveTo>
                    <a:pt x="250" y="0"/>
                  </a:moveTo>
                  <a:cubicBezTo>
                    <a:pt x="238" y="4"/>
                    <a:pt x="225" y="7"/>
                    <a:pt x="214" y="14"/>
                  </a:cubicBezTo>
                  <a:cubicBezTo>
                    <a:pt x="211" y="18"/>
                    <a:pt x="207" y="21"/>
                    <a:pt x="204" y="26"/>
                  </a:cubicBezTo>
                  <a:cubicBezTo>
                    <a:pt x="193" y="46"/>
                    <a:pt x="193" y="71"/>
                    <a:pt x="184" y="92"/>
                  </a:cubicBezTo>
                  <a:cubicBezTo>
                    <a:pt x="177" y="108"/>
                    <a:pt x="169" y="123"/>
                    <a:pt x="162" y="138"/>
                  </a:cubicBezTo>
                  <a:cubicBezTo>
                    <a:pt x="156" y="152"/>
                    <a:pt x="155" y="169"/>
                    <a:pt x="146" y="182"/>
                  </a:cubicBezTo>
                  <a:cubicBezTo>
                    <a:pt x="140" y="204"/>
                    <a:pt x="126" y="230"/>
                    <a:pt x="110" y="246"/>
                  </a:cubicBezTo>
                  <a:cubicBezTo>
                    <a:pt x="106" y="259"/>
                    <a:pt x="101" y="279"/>
                    <a:pt x="92" y="290"/>
                  </a:cubicBezTo>
                  <a:cubicBezTo>
                    <a:pt x="84" y="299"/>
                    <a:pt x="73" y="305"/>
                    <a:pt x="64" y="314"/>
                  </a:cubicBezTo>
                  <a:cubicBezTo>
                    <a:pt x="58" y="320"/>
                    <a:pt x="54" y="328"/>
                    <a:pt x="48" y="334"/>
                  </a:cubicBezTo>
                  <a:cubicBezTo>
                    <a:pt x="33" y="349"/>
                    <a:pt x="7" y="359"/>
                    <a:pt x="0" y="380"/>
                  </a:cubicBezTo>
                  <a:cubicBezTo>
                    <a:pt x="3" y="385"/>
                    <a:pt x="10" y="400"/>
                    <a:pt x="14" y="404"/>
                  </a:cubicBezTo>
                  <a:cubicBezTo>
                    <a:pt x="17" y="407"/>
                    <a:pt x="26" y="410"/>
                    <a:pt x="26" y="410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258" y="2154"/>
              <a:ext cx="176" cy="138"/>
            </a:xfrm>
            <a:custGeom>
              <a:avLst/>
              <a:gdLst>
                <a:gd name="T0" fmla="*/ 0 w 162"/>
                <a:gd name="T1" fmla="*/ 0 h 128"/>
                <a:gd name="T2" fmla="*/ 70 w 162"/>
                <a:gd name="T3" fmla="*/ 68 h 128"/>
                <a:gd name="T4" fmla="*/ 106 w 162"/>
                <a:gd name="T5" fmla="*/ 111 h 128"/>
                <a:gd name="T6" fmla="*/ 180 w 162"/>
                <a:gd name="T7" fmla="*/ 144 h 128"/>
                <a:gd name="T8" fmla="*/ 226 w 162"/>
                <a:gd name="T9" fmla="*/ 174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8"/>
                <a:gd name="T17" fmla="*/ 162 w 162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8">
                  <a:moveTo>
                    <a:pt x="0" y="0"/>
                  </a:moveTo>
                  <a:cubicBezTo>
                    <a:pt x="21" y="5"/>
                    <a:pt x="35" y="35"/>
                    <a:pt x="50" y="50"/>
                  </a:cubicBezTo>
                  <a:cubicBezTo>
                    <a:pt x="53" y="61"/>
                    <a:pt x="67" y="77"/>
                    <a:pt x="76" y="83"/>
                  </a:cubicBezTo>
                  <a:cubicBezTo>
                    <a:pt x="85" y="97"/>
                    <a:pt x="114" y="104"/>
                    <a:pt x="130" y="107"/>
                  </a:cubicBezTo>
                  <a:cubicBezTo>
                    <a:pt x="144" y="114"/>
                    <a:pt x="147" y="128"/>
                    <a:pt x="162" y="128"/>
                  </a:cubicBez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199" y="497"/>
              <a:ext cx="140" cy="220"/>
            </a:xfrm>
            <a:custGeom>
              <a:avLst/>
              <a:gdLst>
                <a:gd name="T0" fmla="*/ 43 w 130"/>
                <a:gd name="T1" fmla="*/ 38 h 204"/>
                <a:gd name="T2" fmla="*/ 132 w 130"/>
                <a:gd name="T3" fmla="*/ 0 h 204"/>
                <a:gd name="T4" fmla="*/ 176 w 130"/>
                <a:gd name="T5" fmla="*/ 30 h 204"/>
                <a:gd name="T6" fmla="*/ 135 w 130"/>
                <a:gd name="T7" fmla="*/ 204 h 204"/>
                <a:gd name="T8" fmla="*/ 92 w 130"/>
                <a:gd name="T9" fmla="*/ 276 h 204"/>
                <a:gd name="T10" fmla="*/ 65 w 130"/>
                <a:gd name="T11" fmla="*/ 240 h 204"/>
                <a:gd name="T12" fmla="*/ 40 w 130"/>
                <a:gd name="T13" fmla="*/ 176 h 204"/>
                <a:gd name="T14" fmla="*/ 24 w 130"/>
                <a:gd name="T15" fmla="*/ 127 h 204"/>
                <a:gd name="T16" fmla="*/ 6 w 130"/>
                <a:gd name="T17" fmla="*/ 102 h 204"/>
                <a:gd name="T18" fmla="*/ 0 w 130"/>
                <a:gd name="T19" fmla="*/ 79 h 204"/>
                <a:gd name="T20" fmla="*/ 16 w 130"/>
                <a:gd name="T21" fmla="*/ 65 h 204"/>
                <a:gd name="T22" fmla="*/ 28 w 130"/>
                <a:gd name="T23" fmla="*/ 49 h 204"/>
                <a:gd name="T24" fmla="*/ 43 w 130"/>
                <a:gd name="T25" fmla="*/ 38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204"/>
                <a:gd name="T41" fmla="*/ 130 w 130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204">
                  <a:moveTo>
                    <a:pt x="32" y="28"/>
                  </a:moveTo>
                  <a:cubicBezTo>
                    <a:pt x="54" y="17"/>
                    <a:pt x="75" y="8"/>
                    <a:pt x="98" y="0"/>
                  </a:cubicBezTo>
                  <a:cubicBezTo>
                    <a:pt x="124" y="2"/>
                    <a:pt x="125" y="0"/>
                    <a:pt x="130" y="22"/>
                  </a:cubicBezTo>
                  <a:cubicBezTo>
                    <a:pt x="127" y="67"/>
                    <a:pt x="114" y="108"/>
                    <a:pt x="100" y="150"/>
                  </a:cubicBezTo>
                  <a:cubicBezTo>
                    <a:pt x="93" y="171"/>
                    <a:pt x="88" y="191"/>
                    <a:pt x="68" y="204"/>
                  </a:cubicBezTo>
                  <a:cubicBezTo>
                    <a:pt x="56" y="200"/>
                    <a:pt x="54" y="188"/>
                    <a:pt x="48" y="178"/>
                  </a:cubicBezTo>
                  <a:cubicBezTo>
                    <a:pt x="43" y="159"/>
                    <a:pt x="41" y="147"/>
                    <a:pt x="30" y="130"/>
                  </a:cubicBezTo>
                  <a:cubicBezTo>
                    <a:pt x="23" y="120"/>
                    <a:pt x="25" y="105"/>
                    <a:pt x="18" y="94"/>
                  </a:cubicBezTo>
                  <a:cubicBezTo>
                    <a:pt x="14" y="88"/>
                    <a:pt x="8" y="83"/>
                    <a:pt x="6" y="76"/>
                  </a:cubicBezTo>
                  <a:cubicBezTo>
                    <a:pt x="4" y="70"/>
                    <a:pt x="0" y="58"/>
                    <a:pt x="0" y="58"/>
                  </a:cubicBezTo>
                  <a:cubicBezTo>
                    <a:pt x="4" y="54"/>
                    <a:pt x="9" y="52"/>
                    <a:pt x="12" y="48"/>
                  </a:cubicBezTo>
                  <a:cubicBezTo>
                    <a:pt x="15" y="44"/>
                    <a:pt x="15" y="37"/>
                    <a:pt x="20" y="36"/>
                  </a:cubicBezTo>
                  <a:cubicBezTo>
                    <a:pt x="30" y="33"/>
                    <a:pt x="26" y="36"/>
                    <a:pt x="32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954" y="292"/>
              <a:ext cx="108" cy="229"/>
            </a:xfrm>
            <a:custGeom>
              <a:avLst/>
              <a:gdLst>
                <a:gd name="T0" fmla="*/ 136 w 100"/>
                <a:gd name="T1" fmla="*/ 0 h 212"/>
                <a:gd name="T2" fmla="*/ 98 w 100"/>
                <a:gd name="T3" fmla="*/ 49 h 212"/>
                <a:gd name="T4" fmla="*/ 87 w 100"/>
                <a:gd name="T5" fmla="*/ 92 h 212"/>
                <a:gd name="T6" fmla="*/ 28 w 100"/>
                <a:gd name="T7" fmla="*/ 166 h 212"/>
                <a:gd name="T8" fmla="*/ 4 w 100"/>
                <a:gd name="T9" fmla="*/ 206 h 212"/>
                <a:gd name="T10" fmla="*/ 14 w 100"/>
                <a:gd name="T11" fmla="*/ 28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12"/>
                <a:gd name="T20" fmla="*/ 100 w 100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12">
                  <a:moveTo>
                    <a:pt x="100" y="0"/>
                  </a:moveTo>
                  <a:cubicBezTo>
                    <a:pt x="92" y="23"/>
                    <a:pt x="92" y="23"/>
                    <a:pt x="72" y="36"/>
                  </a:cubicBezTo>
                  <a:cubicBezTo>
                    <a:pt x="65" y="46"/>
                    <a:pt x="67" y="57"/>
                    <a:pt x="64" y="68"/>
                  </a:cubicBezTo>
                  <a:cubicBezTo>
                    <a:pt x="58" y="89"/>
                    <a:pt x="41" y="115"/>
                    <a:pt x="20" y="122"/>
                  </a:cubicBezTo>
                  <a:cubicBezTo>
                    <a:pt x="13" y="132"/>
                    <a:pt x="11" y="142"/>
                    <a:pt x="4" y="152"/>
                  </a:cubicBezTo>
                  <a:cubicBezTo>
                    <a:pt x="0" y="169"/>
                    <a:pt x="2" y="196"/>
                    <a:pt x="10" y="2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856" y="227"/>
              <a:ext cx="422" cy="125"/>
            </a:xfrm>
            <a:custGeom>
              <a:avLst/>
              <a:gdLst>
                <a:gd name="T0" fmla="*/ 388 w 434"/>
                <a:gd name="T1" fmla="*/ 0 h 116"/>
                <a:gd name="T2" fmla="*/ 339 w 434"/>
                <a:gd name="T3" fmla="*/ 92 h 116"/>
                <a:gd name="T4" fmla="*/ 281 w 434"/>
                <a:gd name="T5" fmla="*/ 140 h 116"/>
                <a:gd name="T6" fmla="*/ 257 w 434"/>
                <a:gd name="T7" fmla="*/ 154 h 116"/>
                <a:gd name="T8" fmla="*/ 252 w 434"/>
                <a:gd name="T9" fmla="*/ 156 h 116"/>
                <a:gd name="T10" fmla="*/ 204 w 434"/>
                <a:gd name="T11" fmla="*/ 151 h 116"/>
                <a:gd name="T12" fmla="*/ 88 w 434"/>
                <a:gd name="T13" fmla="*/ 102 h 116"/>
                <a:gd name="T14" fmla="*/ 0 w 434"/>
                <a:gd name="T15" fmla="*/ 102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"/>
                <a:gd name="T25" fmla="*/ 0 h 116"/>
                <a:gd name="T26" fmla="*/ 434 w 434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" h="116">
                  <a:moveTo>
                    <a:pt x="434" y="0"/>
                  </a:moveTo>
                  <a:cubicBezTo>
                    <a:pt x="411" y="15"/>
                    <a:pt x="409" y="58"/>
                    <a:pt x="380" y="68"/>
                  </a:cubicBezTo>
                  <a:cubicBezTo>
                    <a:pt x="364" y="84"/>
                    <a:pt x="335" y="95"/>
                    <a:pt x="314" y="104"/>
                  </a:cubicBezTo>
                  <a:cubicBezTo>
                    <a:pt x="305" y="108"/>
                    <a:pt x="297" y="111"/>
                    <a:pt x="288" y="114"/>
                  </a:cubicBezTo>
                  <a:cubicBezTo>
                    <a:pt x="286" y="115"/>
                    <a:pt x="282" y="116"/>
                    <a:pt x="282" y="116"/>
                  </a:cubicBezTo>
                  <a:cubicBezTo>
                    <a:pt x="273" y="116"/>
                    <a:pt x="243" y="116"/>
                    <a:pt x="228" y="112"/>
                  </a:cubicBezTo>
                  <a:cubicBezTo>
                    <a:pt x="185" y="101"/>
                    <a:pt x="145" y="81"/>
                    <a:pt x="100" y="76"/>
                  </a:cubicBezTo>
                  <a:cubicBezTo>
                    <a:pt x="66" y="78"/>
                    <a:pt x="34" y="76"/>
                    <a:pt x="0" y="7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239" y="419"/>
              <a:ext cx="47" cy="54"/>
            </a:xfrm>
            <a:custGeom>
              <a:avLst/>
              <a:gdLst>
                <a:gd name="T0" fmla="*/ 0 w 42"/>
                <a:gd name="T1" fmla="*/ 0 h 50"/>
                <a:gd name="T2" fmla="*/ 54 w 42"/>
                <a:gd name="T3" fmla="*/ 46 h 50"/>
                <a:gd name="T4" fmla="*/ 66 w 42"/>
                <a:gd name="T5" fmla="*/ 68 h 50"/>
                <a:gd name="T6" fmla="*/ 0 60000 65536"/>
                <a:gd name="T7" fmla="*/ 0 60000 65536"/>
                <a:gd name="T8" fmla="*/ 0 60000 65536"/>
                <a:gd name="T9" fmla="*/ 0 w 42"/>
                <a:gd name="T10" fmla="*/ 0 h 50"/>
                <a:gd name="T11" fmla="*/ 42 w 42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50">
                  <a:moveTo>
                    <a:pt x="0" y="0"/>
                  </a:moveTo>
                  <a:cubicBezTo>
                    <a:pt x="20" y="5"/>
                    <a:pt x="19" y="24"/>
                    <a:pt x="34" y="34"/>
                  </a:cubicBezTo>
                  <a:cubicBezTo>
                    <a:pt x="39" y="48"/>
                    <a:pt x="35" y="43"/>
                    <a:pt x="42" y="5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330" y="555"/>
              <a:ext cx="64" cy="104"/>
            </a:xfrm>
            <a:custGeom>
              <a:avLst/>
              <a:gdLst>
                <a:gd name="T0" fmla="*/ 0 w 59"/>
                <a:gd name="T1" fmla="*/ 0 h 96"/>
                <a:gd name="T2" fmla="*/ 30 w 59"/>
                <a:gd name="T3" fmla="*/ 14 h 96"/>
                <a:gd name="T4" fmla="*/ 39 w 59"/>
                <a:gd name="T5" fmla="*/ 18 h 96"/>
                <a:gd name="T6" fmla="*/ 66 w 59"/>
                <a:gd name="T7" fmla="*/ 63 h 96"/>
                <a:gd name="T8" fmla="*/ 78 w 59"/>
                <a:gd name="T9" fmla="*/ 88 h 96"/>
                <a:gd name="T10" fmla="*/ 78 w 59"/>
                <a:gd name="T11" fmla="*/ 13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96"/>
                <a:gd name="T20" fmla="*/ 59 w 59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96">
                  <a:moveTo>
                    <a:pt x="0" y="0"/>
                  </a:moveTo>
                  <a:cubicBezTo>
                    <a:pt x="15" y="3"/>
                    <a:pt x="7" y="0"/>
                    <a:pt x="22" y="10"/>
                  </a:cubicBezTo>
                  <a:cubicBezTo>
                    <a:pt x="24" y="11"/>
                    <a:pt x="28" y="14"/>
                    <a:pt x="28" y="14"/>
                  </a:cubicBezTo>
                  <a:cubicBezTo>
                    <a:pt x="35" y="25"/>
                    <a:pt x="39" y="37"/>
                    <a:pt x="48" y="46"/>
                  </a:cubicBezTo>
                  <a:cubicBezTo>
                    <a:pt x="53" y="60"/>
                    <a:pt x="50" y="54"/>
                    <a:pt x="56" y="64"/>
                  </a:cubicBezTo>
                  <a:cubicBezTo>
                    <a:pt x="59" y="74"/>
                    <a:pt x="56" y="96"/>
                    <a:pt x="56" y="9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767" y="259"/>
              <a:ext cx="285" cy="344"/>
            </a:xfrm>
            <a:custGeom>
              <a:avLst/>
              <a:gdLst>
                <a:gd name="T0" fmla="*/ 358 w 264"/>
                <a:gd name="T1" fmla="*/ 0 h 318"/>
                <a:gd name="T2" fmla="*/ 294 w 264"/>
                <a:gd name="T3" fmla="*/ 47 h 318"/>
                <a:gd name="T4" fmla="*/ 220 w 264"/>
                <a:gd name="T5" fmla="*/ 38 h 318"/>
                <a:gd name="T6" fmla="*/ 204 w 264"/>
                <a:gd name="T7" fmla="*/ 41 h 318"/>
                <a:gd name="T8" fmla="*/ 190 w 264"/>
                <a:gd name="T9" fmla="*/ 80 h 318"/>
                <a:gd name="T10" fmla="*/ 166 w 264"/>
                <a:gd name="T11" fmla="*/ 148 h 318"/>
                <a:gd name="T12" fmla="*/ 125 w 264"/>
                <a:gd name="T13" fmla="*/ 290 h 318"/>
                <a:gd name="T14" fmla="*/ 86 w 264"/>
                <a:gd name="T15" fmla="*/ 352 h 318"/>
                <a:gd name="T16" fmla="*/ 21 w 264"/>
                <a:gd name="T17" fmla="*/ 416 h 318"/>
                <a:gd name="T18" fmla="*/ 0 w 264"/>
                <a:gd name="T19" fmla="*/ 435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318"/>
                <a:gd name="T32" fmla="*/ 264 w 264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318">
                  <a:moveTo>
                    <a:pt x="264" y="0"/>
                  </a:moveTo>
                  <a:cubicBezTo>
                    <a:pt x="245" y="13"/>
                    <a:pt x="242" y="29"/>
                    <a:pt x="216" y="34"/>
                  </a:cubicBezTo>
                  <a:cubicBezTo>
                    <a:pt x="193" y="33"/>
                    <a:pt x="182" y="32"/>
                    <a:pt x="162" y="28"/>
                  </a:cubicBezTo>
                  <a:cubicBezTo>
                    <a:pt x="158" y="29"/>
                    <a:pt x="154" y="28"/>
                    <a:pt x="150" y="30"/>
                  </a:cubicBezTo>
                  <a:cubicBezTo>
                    <a:pt x="144" y="33"/>
                    <a:pt x="141" y="55"/>
                    <a:pt x="140" y="58"/>
                  </a:cubicBezTo>
                  <a:cubicBezTo>
                    <a:pt x="136" y="75"/>
                    <a:pt x="128" y="91"/>
                    <a:pt x="122" y="108"/>
                  </a:cubicBezTo>
                  <a:cubicBezTo>
                    <a:pt x="111" y="142"/>
                    <a:pt x="103" y="178"/>
                    <a:pt x="92" y="212"/>
                  </a:cubicBezTo>
                  <a:cubicBezTo>
                    <a:pt x="87" y="227"/>
                    <a:pt x="72" y="243"/>
                    <a:pt x="64" y="256"/>
                  </a:cubicBezTo>
                  <a:cubicBezTo>
                    <a:pt x="49" y="278"/>
                    <a:pt x="43" y="294"/>
                    <a:pt x="16" y="304"/>
                  </a:cubicBezTo>
                  <a:cubicBezTo>
                    <a:pt x="11" y="309"/>
                    <a:pt x="5" y="313"/>
                    <a:pt x="0" y="318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1887" y="372"/>
              <a:ext cx="4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 ג ל י ל</a:t>
              </a: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672" y="566"/>
              <a:ext cx="74" cy="227"/>
            </a:xfrm>
            <a:custGeom>
              <a:avLst/>
              <a:gdLst>
                <a:gd name="T0" fmla="*/ 68 w 69"/>
                <a:gd name="T1" fmla="*/ 0 h 210"/>
                <a:gd name="T2" fmla="*/ 59 w 69"/>
                <a:gd name="T3" fmla="*/ 90 h 210"/>
                <a:gd name="T4" fmla="*/ 44 w 69"/>
                <a:gd name="T5" fmla="*/ 156 h 210"/>
                <a:gd name="T6" fmla="*/ 32 w 69"/>
                <a:gd name="T7" fmla="*/ 191 h 210"/>
                <a:gd name="T8" fmla="*/ 0 w 69"/>
                <a:gd name="T9" fmla="*/ 286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10"/>
                <a:gd name="T17" fmla="*/ 69 w 69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10">
                  <a:moveTo>
                    <a:pt x="51" y="0"/>
                  </a:moveTo>
                  <a:cubicBezTo>
                    <a:pt x="69" y="12"/>
                    <a:pt x="56" y="49"/>
                    <a:pt x="45" y="66"/>
                  </a:cubicBezTo>
                  <a:cubicBezTo>
                    <a:pt x="42" y="96"/>
                    <a:pt x="42" y="93"/>
                    <a:pt x="33" y="114"/>
                  </a:cubicBezTo>
                  <a:cubicBezTo>
                    <a:pt x="29" y="123"/>
                    <a:pt x="24" y="141"/>
                    <a:pt x="24" y="141"/>
                  </a:cubicBezTo>
                  <a:cubicBezTo>
                    <a:pt x="21" y="166"/>
                    <a:pt x="19" y="191"/>
                    <a:pt x="0" y="21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746" y="566"/>
              <a:ext cx="120" cy="121"/>
            </a:xfrm>
            <a:custGeom>
              <a:avLst/>
              <a:gdLst>
                <a:gd name="T0" fmla="*/ 0 w 110"/>
                <a:gd name="T1" fmla="*/ 0 h 112"/>
                <a:gd name="T2" fmla="*/ 28 w 110"/>
                <a:gd name="T3" fmla="*/ 44 h 112"/>
                <a:gd name="T4" fmla="*/ 62 w 110"/>
                <a:gd name="T5" fmla="*/ 71 h 112"/>
                <a:gd name="T6" fmla="*/ 110 w 110"/>
                <a:gd name="T7" fmla="*/ 98 h 112"/>
                <a:gd name="T8" fmla="*/ 136 w 110"/>
                <a:gd name="T9" fmla="*/ 117 h 112"/>
                <a:gd name="T10" fmla="*/ 156 w 110"/>
                <a:gd name="T11" fmla="*/ 153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12"/>
                <a:gd name="T20" fmla="*/ 110 w 110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12">
                  <a:moveTo>
                    <a:pt x="0" y="0"/>
                  </a:moveTo>
                  <a:cubicBezTo>
                    <a:pt x="21" y="5"/>
                    <a:pt x="10" y="26"/>
                    <a:pt x="20" y="32"/>
                  </a:cubicBezTo>
                  <a:cubicBezTo>
                    <a:pt x="29" y="38"/>
                    <a:pt x="35" y="46"/>
                    <a:pt x="44" y="52"/>
                  </a:cubicBezTo>
                  <a:cubicBezTo>
                    <a:pt x="54" y="67"/>
                    <a:pt x="65" y="63"/>
                    <a:pt x="78" y="72"/>
                  </a:cubicBezTo>
                  <a:cubicBezTo>
                    <a:pt x="84" y="76"/>
                    <a:pt x="90" y="82"/>
                    <a:pt x="96" y="86"/>
                  </a:cubicBezTo>
                  <a:cubicBezTo>
                    <a:pt x="99" y="91"/>
                    <a:pt x="110" y="105"/>
                    <a:pt x="110" y="1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092" y="605"/>
              <a:ext cx="52" cy="78"/>
            </a:xfrm>
            <a:custGeom>
              <a:avLst/>
              <a:gdLst>
                <a:gd name="T0" fmla="*/ 0 w 48"/>
                <a:gd name="T1" fmla="*/ 0 h 72"/>
                <a:gd name="T2" fmla="*/ 22 w 48"/>
                <a:gd name="T3" fmla="*/ 44 h 72"/>
                <a:gd name="T4" fmla="*/ 63 w 48"/>
                <a:gd name="T5" fmla="*/ 74 h 72"/>
                <a:gd name="T6" fmla="*/ 66 w 48"/>
                <a:gd name="T7" fmla="*/ 99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2"/>
                <a:gd name="T14" fmla="*/ 48 w 48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2">
                  <a:moveTo>
                    <a:pt x="0" y="0"/>
                  </a:moveTo>
                  <a:cubicBezTo>
                    <a:pt x="9" y="9"/>
                    <a:pt x="8" y="22"/>
                    <a:pt x="16" y="32"/>
                  </a:cubicBezTo>
                  <a:cubicBezTo>
                    <a:pt x="24" y="42"/>
                    <a:pt x="36" y="47"/>
                    <a:pt x="46" y="54"/>
                  </a:cubicBezTo>
                  <a:cubicBezTo>
                    <a:pt x="48" y="68"/>
                    <a:pt x="48" y="62"/>
                    <a:pt x="48" y="7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918" y="758"/>
              <a:ext cx="117" cy="63"/>
            </a:xfrm>
            <a:custGeom>
              <a:avLst/>
              <a:gdLst>
                <a:gd name="T0" fmla="*/ 0 w 108"/>
                <a:gd name="T1" fmla="*/ 0 h 58"/>
                <a:gd name="T2" fmla="*/ 35 w 108"/>
                <a:gd name="T3" fmla="*/ 16 h 58"/>
                <a:gd name="T4" fmla="*/ 132 w 108"/>
                <a:gd name="T5" fmla="*/ 70 h 58"/>
                <a:gd name="T6" fmla="*/ 150 w 108"/>
                <a:gd name="T7" fmla="*/ 8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8"/>
                <a:gd name="T14" fmla="*/ 108 w 108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8">
                  <a:moveTo>
                    <a:pt x="0" y="0"/>
                  </a:moveTo>
                  <a:cubicBezTo>
                    <a:pt x="9" y="2"/>
                    <a:pt x="18" y="7"/>
                    <a:pt x="26" y="12"/>
                  </a:cubicBezTo>
                  <a:cubicBezTo>
                    <a:pt x="40" y="33"/>
                    <a:pt x="73" y="42"/>
                    <a:pt x="96" y="50"/>
                  </a:cubicBezTo>
                  <a:cubicBezTo>
                    <a:pt x="105" y="57"/>
                    <a:pt x="101" y="55"/>
                    <a:pt x="108" y="5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048" y="634"/>
              <a:ext cx="56" cy="68"/>
            </a:xfrm>
            <a:custGeom>
              <a:avLst/>
              <a:gdLst>
                <a:gd name="T0" fmla="*/ 74 w 51"/>
                <a:gd name="T1" fmla="*/ 0 h 63"/>
                <a:gd name="T2" fmla="*/ 22 w 51"/>
                <a:gd name="T3" fmla="*/ 65 h 63"/>
                <a:gd name="T4" fmla="*/ 0 w 51"/>
                <a:gd name="T5" fmla="*/ 85 h 63"/>
                <a:gd name="T6" fmla="*/ 0 60000 65536"/>
                <a:gd name="T7" fmla="*/ 0 60000 65536"/>
                <a:gd name="T8" fmla="*/ 0 60000 65536"/>
                <a:gd name="T9" fmla="*/ 0 w 51"/>
                <a:gd name="T10" fmla="*/ 0 h 63"/>
                <a:gd name="T11" fmla="*/ 51 w 5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3">
                  <a:moveTo>
                    <a:pt x="51" y="0"/>
                  </a:moveTo>
                  <a:cubicBezTo>
                    <a:pt x="31" y="7"/>
                    <a:pt x="26" y="31"/>
                    <a:pt x="15" y="48"/>
                  </a:cubicBezTo>
                  <a:cubicBezTo>
                    <a:pt x="11" y="54"/>
                    <a:pt x="0" y="63"/>
                    <a:pt x="0" y="6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065" y="681"/>
              <a:ext cx="169" cy="11"/>
            </a:xfrm>
            <a:custGeom>
              <a:avLst/>
              <a:gdLst>
                <a:gd name="T0" fmla="*/ 0 w 156"/>
                <a:gd name="T1" fmla="*/ 5 h 11"/>
                <a:gd name="T2" fmla="*/ 163 w 156"/>
                <a:gd name="T3" fmla="*/ 2 h 11"/>
                <a:gd name="T4" fmla="*/ 214 w 156"/>
                <a:gd name="T5" fmla="*/ 11 h 11"/>
                <a:gd name="T6" fmla="*/ 0 60000 65536"/>
                <a:gd name="T7" fmla="*/ 0 60000 65536"/>
                <a:gd name="T8" fmla="*/ 0 60000 65536"/>
                <a:gd name="T9" fmla="*/ 0 w 156"/>
                <a:gd name="T10" fmla="*/ 0 h 11"/>
                <a:gd name="T11" fmla="*/ 156 w 15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1">
                  <a:moveTo>
                    <a:pt x="0" y="5"/>
                  </a:moveTo>
                  <a:cubicBezTo>
                    <a:pt x="40" y="0"/>
                    <a:pt x="76" y="0"/>
                    <a:pt x="117" y="2"/>
                  </a:cubicBezTo>
                  <a:cubicBezTo>
                    <a:pt x="132" y="6"/>
                    <a:pt x="140" y="11"/>
                    <a:pt x="156" y="11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886" y="948"/>
              <a:ext cx="117" cy="156"/>
            </a:xfrm>
            <a:custGeom>
              <a:avLst/>
              <a:gdLst>
                <a:gd name="T0" fmla="*/ 0 w 108"/>
                <a:gd name="T1" fmla="*/ 198 h 144"/>
                <a:gd name="T2" fmla="*/ 32 w 108"/>
                <a:gd name="T3" fmla="*/ 91 h 144"/>
                <a:gd name="T4" fmla="*/ 70 w 108"/>
                <a:gd name="T5" fmla="*/ 79 h 144"/>
                <a:gd name="T6" fmla="*/ 95 w 108"/>
                <a:gd name="T7" fmla="*/ 62 h 144"/>
                <a:gd name="T8" fmla="*/ 125 w 108"/>
                <a:gd name="T9" fmla="*/ 16 h 144"/>
                <a:gd name="T10" fmla="*/ 136 w 108"/>
                <a:gd name="T11" fmla="*/ 3 h 144"/>
                <a:gd name="T12" fmla="*/ 150 w 10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44"/>
                <a:gd name="T23" fmla="*/ 108 w 10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44">
                  <a:moveTo>
                    <a:pt x="0" y="144"/>
                  </a:moveTo>
                  <a:cubicBezTo>
                    <a:pt x="2" y="124"/>
                    <a:pt x="2" y="78"/>
                    <a:pt x="24" y="66"/>
                  </a:cubicBezTo>
                  <a:cubicBezTo>
                    <a:pt x="32" y="61"/>
                    <a:pt x="43" y="62"/>
                    <a:pt x="51" y="57"/>
                  </a:cubicBezTo>
                  <a:cubicBezTo>
                    <a:pt x="57" y="53"/>
                    <a:pt x="69" y="45"/>
                    <a:pt x="69" y="45"/>
                  </a:cubicBezTo>
                  <a:cubicBezTo>
                    <a:pt x="74" y="30"/>
                    <a:pt x="74" y="17"/>
                    <a:pt x="90" y="12"/>
                  </a:cubicBezTo>
                  <a:cubicBezTo>
                    <a:pt x="93" y="9"/>
                    <a:pt x="95" y="5"/>
                    <a:pt x="99" y="3"/>
                  </a:cubicBezTo>
                  <a:cubicBezTo>
                    <a:pt x="102" y="1"/>
                    <a:pt x="108" y="0"/>
                    <a:pt x="108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967" y="981"/>
              <a:ext cx="66" cy="155"/>
            </a:xfrm>
            <a:custGeom>
              <a:avLst/>
              <a:gdLst>
                <a:gd name="T0" fmla="*/ 0 w 61"/>
                <a:gd name="T1" fmla="*/ 0 h 144"/>
                <a:gd name="T2" fmla="*/ 74 w 61"/>
                <a:gd name="T3" fmla="*/ 81 h 144"/>
                <a:gd name="T4" fmla="*/ 62 w 61"/>
                <a:gd name="T5" fmla="*/ 157 h 144"/>
                <a:gd name="T6" fmla="*/ 53 w 61"/>
                <a:gd name="T7" fmla="*/ 19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44"/>
                <a:gd name="T14" fmla="*/ 61 w 6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44">
                  <a:moveTo>
                    <a:pt x="0" y="0"/>
                  </a:moveTo>
                  <a:cubicBezTo>
                    <a:pt x="19" y="19"/>
                    <a:pt x="32" y="46"/>
                    <a:pt x="54" y="60"/>
                  </a:cubicBezTo>
                  <a:cubicBezTo>
                    <a:pt x="61" y="80"/>
                    <a:pt x="51" y="98"/>
                    <a:pt x="45" y="117"/>
                  </a:cubicBezTo>
                  <a:cubicBezTo>
                    <a:pt x="42" y="126"/>
                    <a:pt x="39" y="144"/>
                    <a:pt x="39" y="14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672" y="1260"/>
              <a:ext cx="287" cy="71"/>
            </a:xfrm>
            <a:custGeom>
              <a:avLst/>
              <a:gdLst>
                <a:gd name="T0" fmla="*/ 0 w 266"/>
                <a:gd name="T1" fmla="*/ 0 h 66"/>
                <a:gd name="T2" fmla="*/ 49 w 266"/>
                <a:gd name="T3" fmla="*/ 36 h 66"/>
                <a:gd name="T4" fmla="*/ 109 w 266"/>
                <a:gd name="T5" fmla="*/ 52 h 66"/>
                <a:gd name="T6" fmla="*/ 147 w 266"/>
                <a:gd name="T7" fmla="*/ 65 h 66"/>
                <a:gd name="T8" fmla="*/ 159 w 266"/>
                <a:gd name="T9" fmla="*/ 68 h 66"/>
                <a:gd name="T10" fmla="*/ 227 w 266"/>
                <a:gd name="T11" fmla="*/ 52 h 66"/>
                <a:gd name="T12" fmla="*/ 316 w 266"/>
                <a:gd name="T13" fmla="*/ 76 h 66"/>
                <a:gd name="T14" fmla="*/ 354 w 266"/>
                <a:gd name="T15" fmla="*/ 8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"/>
                <a:gd name="T25" fmla="*/ 0 h 66"/>
                <a:gd name="T26" fmla="*/ 266 w 266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" h="66">
                  <a:moveTo>
                    <a:pt x="0" y="0"/>
                  </a:moveTo>
                  <a:cubicBezTo>
                    <a:pt x="10" y="7"/>
                    <a:pt x="25" y="21"/>
                    <a:pt x="36" y="27"/>
                  </a:cubicBezTo>
                  <a:cubicBezTo>
                    <a:pt x="49" y="34"/>
                    <a:pt x="67" y="35"/>
                    <a:pt x="81" y="39"/>
                  </a:cubicBezTo>
                  <a:cubicBezTo>
                    <a:pt x="81" y="39"/>
                    <a:pt x="103" y="46"/>
                    <a:pt x="108" y="48"/>
                  </a:cubicBezTo>
                  <a:cubicBezTo>
                    <a:pt x="111" y="49"/>
                    <a:pt x="117" y="51"/>
                    <a:pt x="117" y="51"/>
                  </a:cubicBezTo>
                  <a:cubicBezTo>
                    <a:pt x="134" y="47"/>
                    <a:pt x="151" y="42"/>
                    <a:pt x="168" y="39"/>
                  </a:cubicBezTo>
                  <a:cubicBezTo>
                    <a:pt x="194" y="42"/>
                    <a:pt x="212" y="46"/>
                    <a:pt x="234" y="57"/>
                  </a:cubicBezTo>
                  <a:cubicBezTo>
                    <a:pt x="239" y="60"/>
                    <a:pt x="266" y="66"/>
                    <a:pt x="261" y="6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941" y="1253"/>
              <a:ext cx="59" cy="182"/>
            </a:xfrm>
            <a:custGeom>
              <a:avLst/>
              <a:gdLst>
                <a:gd name="T0" fmla="*/ 76 w 54"/>
                <a:gd name="T1" fmla="*/ 0 h 168"/>
                <a:gd name="T2" fmla="*/ 26 w 54"/>
                <a:gd name="T3" fmla="*/ 87 h 168"/>
                <a:gd name="T4" fmla="*/ 0 w 54"/>
                <a:gd name="T5" fmla="*/ 231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54" y="0"/>
                  </a:moveTo>
                  <a:cubicBezTo>
                    <a:pt x="47" y="20"/>
                    <a:pt x="30" y="45"/>
                    <a:pt x="18" y="63"/>
                  </a:cubicBezTo>
                  <a:cubicBezTo>
                    <a:pt x="8" y="102"/>
                    <a:pt x="0" y="126"/>
                    <a:pt x="0" y="16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815" y="615"/>
              <a:ext cx="69" cy="68"/>
            </a:xfrm>
            <a:custGeom>
              <a:avLst/>
              <a:gdLst>
                <a:gd name="T0" fmla="*/ 0 w 63"/>
                <a:gd name="T1" fmla="*/ 0 h 63"/>
                <a:gd name="T2" fmla="*/ 47 w 63"/>
                <a:gd name="T3" fmla="*/ 29 h 63"/>
                <a:gd name="T4" fmla="*/ 91 w 63"/>
                <a:gd name="T5" fmla="*/ 85 h 63"/>
                <a:gd name="T6" fmla="*/ 0 60000 65536"/>
                <a:gd name="T7" fmla="*/ 0 60000 65536"/>
                <a:gd name="T8" fmla="*/ 0 60000 65536"/>
                <a:gd name="T9" fmla="*/ 0 w 63"/>
                <a:gd name="T10" fmla="*/ 0 h 63"/>
                <a:gd name="T11" fmla="*/ 63 w 63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63">
                  <a:moveTo>
                    <a:pt x="0" y="0"/>
                  </a:moveTo>
                  <a:cubicBezTo>
                    <a:pt x="21" y="7"/>
                    <a:pt x="16" y="10"/>
                    <a:pt x="33" y="21"/>
                  </a:cubicBezTo>
                  <a:cubicBezTo>
                    <a:pt x="43" y="36"/>
                    <a:pt x="50" y="50"/>
                    <a:pt x="63" y="63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208" y="712"/>
              <a:ext cx="31" cy="172"/>
            </a:xfrm>
            <a:custGeom>
              <a:avLst/>
              <a:gdLst>
                <a:gd name="T0" fmla="*/ 34 w 30"/>
                <a:gd name="T1" fmla="*/ 0 h 159"/>
                <a:gd name="T2" fmla="*/ 0 w 30"/>
                <a:gd name="T3" fmla="*/ 217 h 159"/>
                <a:gd name="T4" fmla="*/ 0 60000 65536"/>
                <a:gd name="T5" fmla="*/ 0 60000 65536"/>
                <a:gd name="T6" fmla="*/ 0 w 30"/>
                <a:gd name="T7" fmla="*/ 0 h 159"/>
                <a:gd name="T8" fmla="*/ 30 w 30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59">
                  <a:moveTo>
                    <a:pt x="30" y="0"/>
                  </a:moveTo>
                  <a:cubicBezTo>
                    <a:pt x="13" y="50"/>
                    <a:pt x="0" y="107"/>
                    <a:pt x="0" y="15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715" y="663"/>
              <a:ext cx="67" cy="11"/>
            </a:xfrm>
            <a:custGeom>
              <a:avLst/>
              <a:gdLst>
                <a:gd name="T0" fmla="*/ 0 w 63"/>
                <a:gd name="T1" fmla="*/ 3 h 10"/>
                <a:gd name="T2" fmla="*/ 81 w 63"/>
                <a:gd name="T3" fmla="*/ 0 h 10"/>
                <a:gd name="T4" fmla="*/ 0 60000 65536"/>
                <a:gd name="T5" fmla="*/ 0 60000 65536"/>
                <a:gd name="T6" fmla="*/ 0 w 63"/>
                <a:gd name="T7" fmla="*/ 0 h 10"/>
                <a:gd name="T8" fmla="*/ 63 w 63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10">
                  <a:moveTo>
                    <a:pt x="0" y="3"/>
                  </a:moveTo>
                  <a:cubicBezTo>
                    <a:pt x="22" y="10"/>
                    <a:pt x="42" y="0"/>
                    <a:pt x="63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695" y="751"/>
              <a:ext cx="64" cy="26"/>
            </a:xfrm>
            <a:custGeom>
              <a:avLst/>
              <a:gdLst>
                <a:gd name="T0" fmla="*/ 0 w 60"/>
                <a:gd name="T1" fmla="*/ 0 h 24"/>
                <a:gd name="T2" fmla="*/ 27 w 60"/>
                <a:gd name="T3" fmla="*/ 32 h 24"/>
                <a:gd name="T4" fmla="*/ 66 w 60"/>
                <a:gd name="T5" fmla="*/ 3 h 24"/>
                <a:gd name="T6" fmla="*/ 78 w 60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4"/>
                <a:gd name="T14" fmla="*/ 60 w 6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4">
                  <a:moveTo>
                    <a:pt x="0" y="0"/>
                  </a:moveTo>
                  <a:cubicBezTo>
                    <a:pt x="14" y="21"/>
                    <a:pt x="6" y="14"/>
                    <a:pt x="21" y="24"/>
                  </a:cubicBezTo>
                  <a:cubicBezTo>
                    <a:pt x="31" y="17"/>
                    <a:pt x="41" y="10"/>
                    <a:pt x="51" y="3"/>
                  </a:cubicBezTo>
                  <a:cubicBezTo>
                    <a:pt x="54" y="1"/>
                    <a:pt x="60" y="0"/>
                    <a:pt x="60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780" y="1175"/>
              <a:ext cx="229" cy="33"/>
            </a:xfrm>
            <a:custGeom>
              <a:avLst/>
              <a:gdLst>
                <a:gd name="T0" fmla="*/ 0 w 213"/>
                <a:gd name="T1" fmla="*/ 3 h 30"/>
                <a:gd name="T2" fmla="*/ 60 w 213"/>
                <a:gd name="T3" fmla="*/ 23 h 30"/>
                <a:gd name="T4" fmla="*/ 164 w 213"/>
                <a:gd name="T5" fmla="*/ 44 h 30"/>
                <a:gd name="T6" fmla="*/ 242 w 213"/>
                <a:gd name="T7" fmla="*/ 40 h 30"/>
                <a:gd name="T8" fmla="*/ 272 w 213"/>
                <a:gd name="T9" fmla="*/ 3 h 30"/>
                <a:gd name="T10" fmla="*/ 284 w 21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0"/>
                <a:gd name="T20" fmla="*/ 213 w 2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0">
                  <a:moveTo>
                    <a:pt x="0" y="3"/>
                  </a:moveTo>
                  <a:cubicBezTo>
                    <a:pt x="15" y="6"/>
                    <a:pt x="30" y="11"/>
                    <a:pt x="45" y="15"/>
                  </a:cubicBezTo>
                  <a:cubicBezTo>
                    <a:pt x="68" y="30"/>
                    <a:pt x="97" y="27"/>
                    <a:pt x="123" y="30"/>
                  </a:cubicBezTo>
                  <a:cubicBezTo>
                    <a:pt x="142" y="29"/>
                    <a:pt x="161" y="30"/>
                    <a:pt x="180" y="27"/>
                  </a:cubicBezTo>
                  <a:cubicBezTo>
                    <a:pt x="192" y="25"/>
                    <a:pt x="196" y="9"/>
                    <a:pt x="204" y="3"/>
                  </a:cubicBezTo>
                  <a:cubicBezTo>
                    <a:pt x="206" y="1"/>
                    <a:pt x="213" y="0"/>
                    <a:pt x="213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106" y="685"/>
              <a:ext cx="24" cy="76"/>
            </a:xfrm>
            <a:custGeom>
              <a:avLst/>
              <a:gdLst>
                <a:gd name="T0" fmla="*/ 0 w 21"/>
                <a:gd name="T1" fmla="*/ 0 h 70"/>
                <a:gd name="T2" fmla="*/ 31 w 21"/>
                <a:gd name="T3" fmla="*/ 60 h 70"/>
                <a:gd name="T4" fmla="*/ 35 w 21"/>
                <a:gd name="T5" fmla="*/ 98 h 70"/>
                <a:gd name="T6" fmla="*/ 0 60000 65536"/>
                <a:gd name="T7" fmla="*/ 0 60000 65536"/>
                <a:gd name="T8" fmla="*/ 0 60000 65536"/>
                <a:gd name="T9" fmla="*/ 0 w 21"/>
                <a:gd name="T10" fmla="*/ 0 h 70"/>
                <a:gd name="T11" fmla="*/ 21 w 2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0">
                  <a:moveTo>
                    <a:pt x="0" y="0"/>
                  </a:moveTo>
                  <a:cubicBezTo>
                    <a:pt x="4" y="14"/>
                    <a:pt x="13" y="29"/>
                    <a:pt x="18" y="43"/>
                  </a:cubicBezTo>
                  <a:cubicBezTo>
                    <a:pt x="21" y="68"/>
                    <a:pt x="21" y="59"/>
                    <a:pt x="21" y="7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119" y="958"/>
              <a:ext cx="110" cy="8"/>
            </a:xfrm>
            <a:custGeom>
              <a:avLst/>
              <a:gdLst>
                <a:gd name="T0" fmla="*/ 138 w 102"/>
                <a:gd name="T1" fmla="*/ 0 h 7"/>
                <a:gd name="T2" fmla="*/ 0 w 102"/>
                <a:gd name="T3" fmla="*/ 10 h 7"/>
                <a:gd name="T4" fmla="*/ 0 60000 65536"/>
                <a:gd name="T5" fmla="*/ 0 60000 65536"/>
                <a:gd name="T6" fmla="*/ 0 w 102"/>
                <a:gd name="T7" fmla="*/ 0 h 7"/>
                <a:gd name="T8" fmla="*/ 102 w 10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7">
                  <a:moveTo>
                    <a:pt x="102" y="0"/>
                  </a:moveTo>
                  <a:cubicBezTo>
                    <a:pt x="65" y="7"/>
                    <a:pt x="42" y="6"/>
                    <a:pt x="0" y="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191" y="965"/>
              <a:ext cx="9" cy="42"/>
            </a:xfrm>
            <a:custGeom>
              <a:avLst/>
              <a:gdLst>
                <a:gd name="T0" fmla="*/ 0 w 9"/>
                <a:gd name="T1" fmla="*/ 0 h 39"/>
                <a:gd name="T2" fmla="*/ 9 w 9"/>
                <a:gd name="T3" fmla="*/ 52 h 39"/>
                <a:gd name="T4" fmla="*/ 0 60000 65536"/>
                <a:gd name="T5" fmla="*/ 0 60000 65536"/>
                <a:gd name="T6" fmla="*/ 0 w 9"/>
                <a:gd name="T7" fmla="*/ 0 h 39"/>
                <a:gd name="T8" fmla="*/ 9 w 9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9">
                  <a:moveTo>
                    <a:pt x="0" y="0"/>
                  </a:moveTo>
                  <a:cubicBezTo>
                    <a:pt x="2" y="12"/>
                    <a:pt x="9" y="27"/>
                    <a:pt x="9" y="3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337" y="598"/>
              <a:ext cx="48" cy="10"/>
            </a:xfrm>
            <a:custGeom>
              <a:avLst/>
              <a:gdLst>
                <a:gd name="T0" fmla="*/ 0 w 44"/>
                <a:gd name="T1" fmla="*/ 13 h 9"/>
                <a:gd name="T2" fmla="*/ 43 w 44"/>
                <a:gd name="T3" fmla="*/ 0 h 9"/>
                <a:gd name="T4" fmla="*/ 0 60000 65536"/>
                <a:gd name="T5" fmla="*/ 0 60000 65536"/>
                <a:gd name="T6" fmla="*/ 0 w 44"/>
                <a:gd name="T7" fmla="*/ 0 h 9"/>
                <a:gd name="T8" fmla="*/ 44 w 4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9">
                  <a:moveTo>
                    <a:pt x="0" y="9"/>
                  </a:moveTo>
                  <a:cubicBezTo>
                    <a:pt x="9" y="7"/>
                    <a:pt x="44" y="0"/>
                    <a:pt x="30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092" y="607"/>
              <a:ext cx="73" cy="6"/>
            </a:xfrm>
            <a:custGeom>
              <a:avLst/>
              <a:gdLst>
                <a:gd name="T0" fmla="*/ 0 w 67"/>
                <a:gd name="T1" fmla="*/ 0 h 5"/>
                <a:gd name="T2" fmla="*/ 77 w 67"/>
                <a:gd name="T3" fmla="*/ 8 h 5"/>
                <a:gd name="T4" fmla="*/ 95 w 67"/>
                <a:gd name="T5" fmla="*/ 1 h 5"/>
                <a:gd name="T6" fmla="*/ 0 60000 65536"/>
                <a:gd name="T7" fmla="*/ 0 60000 65536"/>
                <a:gd name="T8" fmla="*/ 0 60000 65536"/>
                <a:gd name="T9" fmla="*/ 0 w 67"/>
                <a:gd name="T10" fmla="*/ 0 h 5"/>
                <a:gd name="T11" fmla="*/ 67 w 6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5">
                  <a:moveTo>
                    <a:pt x="0" y="0"/>
                  </a:moveTo>
                  <a:cubicBezTo>
                    <a:pt x="16" y="1"/>
                    <a:pt x="39" y="5"/>
                    <a:pt x="55" y="4"/>
                  </a:cubicBezTo>
                  <a:cubicBezTo>
                    <a:pt x="67" y="4"/>
                    <a:pt x="67" y="1"/>
                    <a:pt x="67" y="1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970" y="718"/>
              <a:ext cx="11" cy="111"/>
            </a:xfrm>
            <a:custGeom>
              <a:avLst/>
              <a:gdLst>
                <a:gd name="T0" fmla="*/ 13 w 10"/>
                <a:gd name="T1" fmla="*/ 0 h 102"/>
                <a:gd name="T2" fmla="*/ 0 w 10"/>
                <a:gd name="T3" fmla="*/ 144 h 102"/>
                <a:gd name="T4" fmla="*/ 0 60000 65536"/>
                <a:gd name="T5" fmla="*/ 0 60000 65536"/>
                <a:gd name="T6" fmla="*/ 0 w 10"/>
                <a:gd name="T7" fmla="*/ 0 h 102"/>
                <a:gd name="T8" fmla="*/ 10 w 10"/>
                <a:gd name="T9" fmla="*/ 102 h 1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02">
                  <a:moveTo>
                    <a:pt x="9" y="0"/>
                  </a:moveTo>
                  <a:cubicBezTo>
                    <a:pt x="8" y="22"/>
                    <a:pt x="10" y="81"/>
                    <a:pt x="0" y="10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879" y="440"/>
              <a:ext cx="82" cy="6"/>
            </a:xfrm>
            <a:custGeom>
              <a:avLst/>
              <a:gdLst>
                <a:gd name="T0" fmla="*/ 0 w 75"/>
                <a:gd name="T1" fmla="*/ 0 h 6"/>
                <a:gd name="T2" fmla="*/ 107 w 75"/>
                <a:gd name="T3" fmla="*/ 6 h 6"/>
                <a:gd name="T4" fmla="*/ 0 60000 65536"/>
                <a:gd name="T5" fmla="*/ 0 60000 65536"/>
                <a:gd name="T6" fmla="*/ 0 w 75"/>
                <a:gd name="T7" fmla="*/ 0 h 6"/>
                <a:gd name="T8" fmla="*/ 75 w 75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" h="6">
                  <a:moveTo>
                    <a:pt x="0" y="0"/>
                  </a:moveTo>
                  <a:cubicBezTo>
                    <a:pt x="18" y="1"/>
                    <a:pt x="53" y="6"/>
                    <a:pt x="75" y="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954" y="709"/>
              <a:ext cx="262" cy="124"/>
            </a:xfrm>
            <a:custGeom>
              <a:avLst/>
              <a:gdLst>
                <a:gd name="T0" fmla="*/ 0 w 242"/>
                <a:gd name="T1" fmla="*/ 0 h 115"/>
                <a:gd name="T2" fmla="*/ 41 w 242"/>
                <a:gd name="T3" fmla="*/ 19 h 115"/>
                <a:gd name="T4" fmla="*/ 182 w 242"/>
                <a:gd name="T5" fmla="*/ 85 h 115"/>
                <a:gd name="T6" fmla="*/ 317 w 242"/>
                <a:gd name="T7" fmla="*/ 146 h 115"/>
                <a:gd name="T8" fmla="*/ 322 w 242"/>
                <a:gd name="T9" fmla="*/ 149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15"/>
                <a:gd name="T17" fmla="*/ 242 w 242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15">
                  <a:moveTo>
                    <a:pt x="0" y="0"/>
                  </a:moveTo>
                  <a:cubicBezTo>
                    <a:pt x="11" y="3"/>
                    <a:pt x="30" y="15"/>
                    <a:pt x="30" y="15"/>
                  </a:cubicBezTo>
                  <a:cubicBezTo>
                    <a:pt x="51" y="46"/>
                    <a:pt x="97" y="57"/>
                    <a:pt x="132" y="63"/>
                  </a:cubicBezTo>
                  <a:cubicBezTo>
                    <a:pt x="155" y="97"/>
                    <a:pt x="193" y="103"/>
                    <a:pt x="231" y="108"/>
                  </a:cubicBezTo>
                  <a:cubicBezTo>
                    <a:pt x="242" y="115"/>
                    <a:pt x="229" y="101"/>
                    <a:pt x="234" y="11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941" y="679"/>
              <a:ext cx="85" cy="13"/>
            </a:xfrm>
            <a:custGeom>
              <a:avLst/>
              <a:gdLst>
                <a:gd name="T0" fmla="*/ 0 w 78"/>
                <a:gd name="T1" fmla="*/ 0 h 12"/>
                <a:gd name="T2" fmla="*/ 110 w 78"/>
                <a:gd name="T3" fmla="*/ 16 h 12"/>
                <a:gd name="T4" fmla="*/ 0 60000 65536"/>
                <a:gd name="T5" fmla="*/ 0 60000 65536"/>
                <a:gd name="T6" fmla="*/ 0 w 78"/>
                <a:gd name="T7" fmla="*/ 0 h 12"/>
                <a:gd name="T8" fmla="*/ 78 w 7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12">
                  <a:moveTo>
                    <a:pt x="0" y="0"/>
                  </a:moveTo>
                  <a:cubicBezTo>
                    <a:pt x="32" y="6"/>
                    <a:pt x="45" y="12"/>
                    <a:pt x="78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640" y="806"/>
              <a:ext cx="81" cy="178"/>
            </a:xfrm>
            <a:custGeom>
              <a:avLst/>
              <a:gdLst>
                <a:gd name="T0" fmla="*/ 49 w 75"/>
                <a:gd name="T1" fmla="*/ 0 h 165"/>
                <a:gd name="T2" fmla="*/ 16 w 75"/>
                <a:gd name="T3" fmla="*/ 98 h 165"/>
                <a:gd name="T4" fmla="*/ 3 w 75"/>
                <a:gd name="T5" fmla="*/ 138 h 165"/>
                <a:gd name="T6" fmla="*/ 0 w 75"/>
                <a:gd name="T7" fmla="*/ 150 h 165"/>
                <a:gd name="T8" fmla="*/ 65 w 75"/>
                <a:gd name="T9" fmla="*/ 223 h 165"/>
                <a:gd name="T10" fmla="*/ 102 w 75"/>
                <a:gd name="T11" fmla="*/ 22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65"/>
                <a:gd name="T20" fmla="*/ 75 w 7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65">
                  <a:moveTo>
                    <a:pt x="36" y="0"/>
                  </a:moveTo>
                  <a:cubicBezTo>
                    <a:pt x="23" y="19"/>
                    <a:pt x="19" y="50"/>
                    <a:pt x="12" y="72"/>
                  </a:cubicBezTo>
                  <a:cubicBezTo>
                    <a:pt x="9" y="82"/>
                    <a:pt x="6" y="92"/>
                    <a:pt x="3" y="102"/>
                  </a:cubicBezTo>
                  <a:cubicBezTo>
                    <a:pt x="2" y="105"/>
                    <a:pt x="0" y="111"/>
                    <a:pt x="0" y="111"/>
                  </a:cubicBezTo>
                  <a:cubicBezTo>
                    <a:pt x="5" y="159"/>
                    <a:pt x="9" y="152"/>
                    <a:pt x="48" y="165"/>
                  </a:cubicBezTo>
                  <a:cubicBezTo>
                    <a:pt x="71" y="162"/>
                    <a:pt x="62" y="162"/>
                    <a:pt x="75" y="16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659" y="987"/>
              <a:ext cx="32" cy="17"/>
            </a:xfrm>
            <a:custGeom>
              <a:avLst/>
              <a:gdLst>
                <a:gd name="T0" fmla="*/ 38 w 30"/>
                <a:gd name="T1" fmla="*/ 0 h 15"/>
                <a:gd name="T2" fmla="*/ 0 w 30"/>
                <a:gd name="T3" fmla="*/ 25 h 15"/>
                <a:gd name="T4" fmla="*/ 0 60000 65536"/>
                <a:gd name="T5" fmla="*/ 0 60000 65536"/>
                <a:gd name="T6" fmla="*/ 0 w 30"/>
                <a:gd name="T7" fmla="*/ 0 h 15"/>
                <a:gd name="T8" fmla="*/ 30 w 30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5">
                  <a:moveTo>
                    <a:pt x="30" y="0"/>
                  </a:moveTo>
                  <a:cubicBezTo>
                    <a:pt x="17" y="4"/>
                    <a:pt x="10" y="5"/>
                    <a:pt x="0" y="15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897" y="712"/>
              <a:ext cx="57" cy="55"/>
            </a:xfrm>
            <a:custGeom>
              <a:avLst/>
              <a:gdLst>
                <a:gd name="T0" fmla="*/ 0 w 54"/>
                <a:gd name="T1" fmla="*/ 0 h 51"/>
                <a:gd name="T2" fmla="*/ 41 w 54"/>
                <a:gd name="T3" fmla="*/ 3 h 51"/>
                <a:gd name="T4" fmla="*/ 66 w 54"/>
                <a:gd name="T5" fmla="*/ 69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0" y="0"/>
                  </a:moveTo>
                  <a:cubicBezTo>
                    <a:pt x="11" y="1"/>
                    <a:pt x="22" y="0"/>
                    <a:pt x="33" y="3"/>
                  </a:cubicBezTo>
                  <a:cubicBezTo>
                    <a:pt x="47" y="7"/>
                    <a:pt x="44" y="41"/>
                    <a:pt x="54" y="51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087" y="1175"/>
              <a:ext cx="123" cy="98"/>
            </a:xfrm>
            <a:custGeom>
              <a:avLst/>
              <a:gdLst>
                <a:gd name="T0" fmla="*/ 155 w 114"/>
                <a:gd name="T1" fmla="*/ 0 h 90"/>
                <a:gd name="T2" fmla="*/ 62 w 114"/>
                <a:gd name="T3" fmla="*/ 13 h 90"/>
                <a:gd name="T4" fmla="*/ 19 w 114"/>
                <a:gd name="T5" fmla="*/ 76 h 90"/>
                <a:gd name="T6" fmla="*/ 16 w 114"/>
                <a:gd name="T7" fmla="*/ 89 h 90"/>
                <a:gd name="T8" fmla="*/ 6 w 114"/>
                <a:gd name="T9" fmla="*/ 101 h 90"/>
                <a:gd name="T10" fmla="*/ 0 w 114"/>
                <a:gd name="T11" fmla="*/ 127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90"/>
                <a:gd name="T20" fmla="*/ 114 w 11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90">
                  <a:moveTo>
                    <a:pt x="114" y="0"/>
                  </a:moveTo>
                  <a:cubicBezTo>
                    <a:pt x="92" y="7"/>
                    <a:pt x="68" y="7"/>
                    <a:pt x="45" y="9"/>
                  </a:cubicBezTo>
                  <a:cubicBezTo>
                    <a:pt x="25" y="22"/>
                    <a:pt x="42" y="45"/>
                    <a:pt x="15" y="54"/>
                  </a:cubicBezTo>
                  <a:cubicBezTo>
                    <a:pt x="14" y="57"/>
                    <a:pt x="13" y="60"/>
                    <a:pt x="12" y="63"/>
                  </a:cubicBezTo>
                  <a:cubicBezTo>
                    <a:pt x="10" y="66"/>
                    <a:pt x="7" y="69"/>
                    <a:pt x="6" y="72"/>
                  </a:cubicBezTo>
                  <a:cubicBezTo>
                    <a:pt x="3" y="78"/>
                    <a:pt x="0" y="90"/>
                    <a:pt x="0" y="9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652" y="1026"/>
              <a:ext cx="21" cy="97"/>
            </a:xfrm>
            <a:custGeom>
              <a:avLst/>
              <a:gdLst>
                <a:gd name="T0" fmla="*/ 0 w 19"/>
                <a:gd name="T1" fmla="*/ 0 h 90"/>
                <a:gd name="T2" fmla="*/ 27 w 19"/>
                <a:gd name="T3" fmla="*/ 89 h 90"/>
                <a:gd name="T4" fmla="*/ 23 w 19"/>
                <a:gd name="T5" fmla="*/ 122 h 90"/>
                <a:gd name="T6" fmla="*/ 0 60000 65536"/>
                <a:gd name="T7" fmla="*/ 0 60000 65536"/>
                <a:gd name="T8" fmla="*/ 0 60000 65536"/>
                <a:gd name="T9" fmla="*/ 0 w 19"/>
                <a:gd name="T10" fmla="*/ 0 h 90"/>
                <a:gd name="T11" fmla="*/ 19 w 19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90">
                  <a:moveTo>
                    <a:pt x="0" y="0"/>
                  </a:moveTo>
                  <a:cubicBezTo>
                    <a:pt x="19" y="19"/>
                    <a:pt x="10" y="41"/>
                    <a:pt x="18" y="66"/>
                  </a:cubicBezTo>
                  <a:cubicBezTo>
                    <a:pt x="17" y="74"/>
                    <a:pt x="15" y="90"/>
                    <a:pt x="15" y="9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1575" y="1052"/>
              <a:ext cx="116" cy="143"/>
            </a:xfrm>
            <a:custGeom>
              <a:avLst/>
              <a:gdLst>
                <a:gd name="T0" fmla="*/ 0 w 108"/>
                <a:gd name="T1" fmla="*/ 182 h 132"/>
                <a:gd name="T2" fmla="*/ 32 w 108"/>
                <a:gd name="T3" fmla="*/ 91 h 132"/>
                <a:gd name="T4" fmla="*/ 48 w 108"/>
                <a:gd name="T5" fmla="*/ 53 h 132"/>
                <a:gd name="T6" fmla="*/ 68 w 108"/>
                <a:gd name="T7" fmla="*/ 0 h 132"/>
                <a:gd name="T8" fmla="*/ 136 w 108"/>
                <a:gd name="T9" fmla="*/ 37 h 132"/>
                <a:gd name="T10" fmla="*/ 144 w 108"/>
                <a:gd name="T11" fmla="*/ 49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32"/>
                <a:gd name="T20" fmla="*/ 108 w 10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32">
                  <a:moveTo>
                    <a:pt x="0" y="132"/>
                  </a:moveTo>
                  <a:cubicBezTo>
                    <a:pt x="8" y="108"/>
                    <a:pt x="9" y="88"/>
                    <a:pt x="24" y="66"/>
                  </a:cubicBezTo>
                  <a:cubicBezTo>
                    <a:pt x="29" y="58"/>
                    <a:pt x="36" y="39"/>
                    <a:pt x="36" y="39"/>
                  </a:cubicBezTo>
                  <a:cubicBezTo>
                    <a:pt x="38" y="21"/>
                    <a:pt x="34" y="6"/>
                    <a:pt x="51" y="0"/>
                  </a:cubicBezTo>
                  <a:cubicBezTo>
                    <a:pt x="82" y="4"/>
                    <a:pt x="80" y="12"/>
                    <a:pt x="102" y="27"/>
                  </a:cubicBezTo>
                  <a:cubicBezTo>
                    <a:pt x="104" y="30"/>
                    <a:pt x="108" y="36"/>
                    <a:pt x="108" y="3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052" y="1331"/>
              <a:ext cx="143" cy="149"/>
            </a:xfrm>
            <a:custGeom>
              <a:avLst/>
              <a:gdLst>
                <a:gd name="T0" fmla="*/ 0 w 132"/>
                <a:gd name="T1" fmla="*/ 0 h 138"/>
                <a:gd name="T2" fmla="*/ 32 w 132"/>
                <a:gd name="T3" fmla="*/ 65 h 138"/>
                <a:gd name="T4" fmla="*/ 103 w 132"/>
                <a:gd name="T5" fmla="*/ 114 h 138"/>
                <a:gd name="T6" fmla="*/ 182 w 132"/>
                <a:gd name="T7" fmla="*/ 188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38"/>
                <a:gd name="T14" fmla="*/ 132 w 132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38">
                  <a:moveTo>
                    <a:pt x="0" y="0"/>
                  </a:moveTo>
                  <a:cubicBezTo>
                    <a:pt x="22" y="7"/>
                    <a:pt x="15" y="30"/>
                    <a:pt x="24" y="48"/>
                  </a:cubicBezTo>
                  <a:cubicBezTo>
                    <a:pt x="29" y="58"/>
                    <a:pt x="64" y="80"/>
                    <a:pt x="75" y="84"/>
                  </a:cubicBezTo>
                  <a:cubicBezTo>
                    <a:pt x="88" y="103"/>
                    <a:pt x="105" y="138"/>
                    <a:pt x="132" y="13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928" y="1545"/>
              <a:ext cx="124" cy="133"/>
            </a:xfrm>
            <a:custGeom>
              <a:avLst/>
              <a:gdLst>
                <a:gd name="T0" fmla="*/ 160 w 114"/>
                <a:gd name="T1" fmla="*/ 0 h 123"/>
                <a:gd name="T2" fmla="*/ 84 w 114"/>
                <a:gd name="T3" fmla="*/ 45 h 123"/>
                <a:gd name="T4" fmla="*/ 46 w 114"/>
                <a:gd name="T5" fmla="*/ 74 h 123"/>
                <a:gd name="T6" fmla="*/ 26 w 114"/>
                <a:gd name="T7" fmla="*/ 95 h 123"/>
                <a:gd name="T8" fmla="*/ 13 w 114"/>
                <a:gd name="T9" fmla="*/ 131 h 123"/>
                <a:gd name="T10" fmla="*/ 3 w 114"/>
                <a:gd name="T11" fmla="*/ 156 h 123"/>
                <a:gd name="T12" fmla="*/ 0 w 114"/>
                <a:gd name="T13" fmla="*/ 169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123"/>
                <a:gd name="T23" fmla="*/ 114 w 11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123">
                  <a:moveTo>
                    <a:pt x="114" y="0"/>
                  </a:moveTo>
                  <a:cubicBezTo>
                    <a:pt x="92" y="7"/>
                    <a:pt x="77" y="19"/>
                    <a:pt x="60" y="33"/>
                  </a:cubicBezTo>
                  <a:cubicBezTo>
                    <a:pt x="51" y="40"/>
                    <a:pt x="33" y="54"/>
                    <a:pt x="33" y="54"/>
                  </a:cubicBezTo>
                  <a:cubicBezTo>
                    <a:pt x="29" y="60"/>
                    <a:pt x="22" y="63"/>
                    <a:pt x="18" y="69"/>
                  </a:cubicBezTo>
                  <a:cubicBezTo>
                    <a:pt x="13" y="77"/>
                    <a:pt x="12" y="87"/>
                    <a:pt x="9" y="96"/>
                  </a:cubicBezTo>
                  <a:cubicBezTo>
                    <a:pt x="7" y="102"/>
                    <a:pt x="5" y="108"/>
                    <a:pt x="3" y="114"/>
                  </a:cubicBezTo>
                  <a:cubicBezTo>
                    <a:pt x="2" y="117"/>
                    <a:pt x="0" y="123"/>
                    <a:pt x="0" y="12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542" y="1234"/>
              <a:ext cx="36" cy="58"/>
            </a:xfrm>
            <a:custGeom>
              <a:avLst/>
              <a:gdLst>
                <a:gd name="T0" fmla="*/ 47 w 33"/>
                <a:gd name="T1" fmla="*/ 0 h 54"/>
                <a:gd name="T2" fmla="*/ 3 w 33"/>
                <a:gd name="T3" fmla="*/ 60 h 54"/>
                <a:gd name="T4" fmla="*/ 0 w 33"/>
                <a:gd name="T5" fmla="*/ 72 h 54"/>
                <a:gd name="T6" fmla="*/ 0 60000 65536"/>
                <a:gd name="T7" fmla="*/ 0 60000 65536"/>
                <a:gd name="T8" fmla="*/ 0 60000 65536"/>
                <a:gd name="T9" fmla="*/ 0 w 33"/>
                <a:gd name="T10" fmla="*/ 0 h 54"/>
                <a:gd name="T11" fmla="*/ 33 w 33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54">
                  <a:moveTo>
                    <a:pt x="33" y="0"/>
                  </a:moveTo>
                  <a:cubicBezTo>
                    <a:pt x="24" y="14"/>
                    <a:pt x="15" y="33"/>
                    <a:pt x="3" y="45"/>
                  </a:cubicBezTo>
                  <a:cubicBezTo>
                    <a:pt x="2" y="48"/>
                    <a:pt x="0" y="54"/>
                    <a:pt x="0" y="5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578" y="1240"/>
              <a:ext cx="78" cy="13"/>
            </a:xfrm>
            <a:custGeom>
              <a:avLst/>
              <a:gdLst>
                <a:gd name="T0" fmla="*/ 0 w 72"/>
                <a:gd name="T1" fmla="*/ 0 h 12"/>
                <a:gd name="T2" fmla="*/ 99 w 72"/>
                <a:gd name="T3" fmla="*/ 16 h 12"/>
                <a:gd name="T4" fmla="*/ 0 60000 65536"/>
                <a:gd name="T5" fmla="*/ 0 60000 65536"/>
                <a:gd name="T6" fmla="*/ 0 w 72"/>
                <a:gd name="T7" fmla="*/ 0 h 12"/>
                <a:gd name="T8" fmla="*/ 72 w 7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2">
                  <a:moveTo>
                    <a:pt x="0" y="0"/>
                  </a:moveTo>
                  <a:cubicBezTo>
                    <a:pt x="24" y="3"/>
                    <a:pt x="48" y="12"/>
                    <a:pt x="72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704" y="1088"/>
              <a:ext cx="78" cy="10"/>
            </a:xfrm>
            <a:custGeom>
              <a:avLst/>
              <a:gdLst>
                <a:gd name="T0" fmla="*/ 0 w 72"/>
                <a:gd name="T1" fmla="*/ 0 h 9"/>
                <a:gd name="T2" fmla="*/ 74 w 72"/>
                <a:gd name="T3" fmla="*/ 3 h 9"/>
                <a:gd name="T4" fmla="*/ 99 w 72"/>
                <a:gd name="T5" fmla="*/ 13 h 9"/>
                <a:gd name="T6" fmla="*/ 0 60000 65536"/>
                <a:gd name="T7" fmla="*/ 0 60000 65536"/>
                <a:gd name="T8" fmla="*/ 0 60000 65536"/>
                <a:gd name="T9" fmla="*/ 0 w 72"/>
                <a:gd name="T10" fmla="*/ 0 h 9"/>
                <a:gd name="T11" fmla="*/ 72 w 7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9">
                  <a:moveTo>
                    <a:pt x="0" y="0"/>
                  </a:moveTo>
                  <a:cubicBezTo>
                    <a:pt x="18" y="1"/>
                    <a:pt x="36" y="1"/>
                    <a:pt x="54" y="3"/>
                  </a:cubicBezTo>
                  <a:cubicBezTo>
                    <a:pt x="60" y="4"/>
                    <a:pt x="72" y="9"/>
                    <a:pt x="72" y="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118" y="1269"/>
              <a:ext cx="73" cy="142"/>
            </a:xfrm>
            <a:custGeom>
              <a:avLst/>
              <a:gdLst>
                <a:gd name="T0" fmla="*/ 0 w 67"/>
                <a:gd name="T1" fmla="*/ 181 h 131"/>
                <a:gd name="T2" fmla="*/ 40 w 67"/>
                <a:gd name="T3" fmla="*/ 163 h 131"/>
                <a:gd name="T4" fmla="*/ 69 w 67"/>
                <a:gd name="T5" fmla="*/ 128 h 131"/>
                <a:gd name="T6" fmla="*/ 95 w 67"/>
                <a:gd name="T7" fmla="*/ 79 h 131"/>
                <a:gd name="T8" fmla="*/ 52 w 6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1"/>
                <a:gd name="T17" fmla="*/ 67 w 6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1">
                  <a:moveTo>
                    <a:pt x="0" y="131"/>
                  </a:moveTo>
                  <a:cubicBezTo>
                    <a:pt x="21" y="124"/>
                    <a:pt x="11" y="128"/>
                    <a:pt x="28" y="117"/>
                  </a:cubicBezTo>
                  <a:cubicBezTo>
                    <a:pt x="42" y="96"/>
                    <a:pt x="34" y="103"/>
                    <a:pt x="49" y="93"/>
                  </a:cubicBezTo>
                  <a:cubicBezTo>
                    <a:pt x="53" y="81"/>
                    <a:pt x="60" y="68"/>
                    <a:pt x="67" y="57"/>
                  </a:cubicBezTo>
                  <a:cubicBezTo>
                    <a:pt x="62" y="33"/>
                    <a:pt x="37" y="27"/>
                    <a:pt x="37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106" y="1464"/>
              <a:ext cx="59" cy="123"/>
            </a:xfrm>
            <a:custGeom>
              <a:avLst/>
              <a:gdLst>
                <a:gd name="T0" fmla="*/ 73 w 54"/>
                <a:gd name="T1" fmla="*/ 0 h 114"/>
                <a:gd name="T2" fmla="*/ 64 w 54"/>
                <a:gd name="T3" fmla="*/ 36 h 114"/>
                <a:gd name="T4" fmla="*/ 76 w 54"/>
                <a:gd name="T5" fmla="*/ 73 h 114"/>
                <a:gd name="T6" fmla="*/ 73 w 54"/>
                <a:gd name="T7" fmla="*/ 106 h 114"/>
                <a:gd name="T8" fmla="*/ 47 w 54"/>
                <a:gd name="T9" fmla="*/ 118 h 114"/>
                <a:gd name="T10" fmla="*/ 0 w 54"/>
                <a:gd name="T11" fmla="*/ 155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4"/>
                <a:gd name="T20" fmla="*/ 54 w 54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4">
                  <a:moveTo>
                    <a:pt x="51" y="0"/>
                  </a:moveTo>
                  <a:cubicBezTo>
                    <a:pt x="37" y="9"/>
                    <a:pt x="40" y="4"/>
                    <a:pt x="45" y="27"/>
                  </a:cubicBezTo>
                  <a:cubicBezTo>
                    <a:pt x="47" y="36"/>
                    <a:pt x="54" y="54"/>
                    <a:pt x="54" y="54"/>
                  </a:cubicBezTo>
                  <a:cubicBezTo>
                    <a:pt x="53" y="62"/>
                    <a:pt x="54" y="71"/>
                    <a:pt x="51" y="78"/>
                  </a:cubicBezTo>
                  <a:cubicBezTo>
                    <a:pt x="48" y="84"/>
                    <a:pt x="38" y="83"/>
                    <a:pt x="33" y="87"/>
                  </a:cubicBezTo>
                  <a:cubicBezTo>
                    <a:pt x="22" y="96"/>
                    <a:pt x="12" y="108"/>
                    <a:pt x="0" y="11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132" y="1567"/>
              <a:ext cx="16" cy="133"/>
            </a:xfrm>
            <a:custGeom>
              <a:avLst/>
              <a:gdLst>
                <a:gd name="T0" fmla="*/ 0 w 15"/>
                <a:gd name="T1" fmla="*/ 0 h 123"/>
                <a:gd name="T2" fmla="*/ 19 w 15"/>
                <a:gd name="T3" fmla="*/ 41 h 123"/>
                <a:gd name="T4" fmla="*/ 16 w 15"/>
                <a:gd name="T5" fmla="*/ 169 h 123"/>
                <a:gd name="T6" fmla="*/ 0 60000 65536"/>
                <a:gd name="T7" fmla="*/ 0 60000 65536"/>
                <a:gd name="T8" fmla="*/ 0 60000 65536"/>
                <a:gd name="T9" fmla="*/ 0 w 15"/>
                <a:gd name="T10" fmla="*/ 0 h 123"/>
                <a:gd name="T11" fmla="*/ 15 w 15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23">
                  <a:moveTo>
                    <a:pt x="0" y="0"/>
                  </a:moveTo>
                  <a:cubicBezTo>
                    <a:pt x="14" y="21"/>
                    <a:pt x="10" y="11"/>
                    <a:pt x="15" y="30"/>
                  </a:cubicBezTo>
                  <a:cubicBezTo>
                    <a:pt x="14" y="61"/>
                    <a:pt x="12" y="123"/>
                    <a:pt x="12" y="12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42" y="1736"/>
              <a:ext cx="454" cy="49"/>
            </a:xfrm>
            <a:custGeom>
              <a:avLst/>
              <a:gdLst>
                <a:gd name="T0" fmla="*/ 0 w 419"/>
                <a:gd name="T1" fmla="*/ 0 h 45"/>
                <a:gd name="T2" fmla="*/ 37 w 419"/>
                <a:gd name="T3" fmla="*/ 26 h 45"/>
                <a:gd name="T4" fmla="*/ 62 w 419"/>
                <a:gd name="T5" fmla="*/ 33 h 45"/>
                <a:gd name="T6" fmla="*/ 157 w 419"/>
                <a:gd name="T7" fmla="*/ 29 h 45"/>
                <a:gd name="T8" fmla="*/ 208 w 419"/>
                <a:gd name="T9" fmla="*/ 21 h 45"/>
                <a:gd name="T10" fmla="*/ 384 w 419"/>
                <a:gd name="T11" fmla="*/ 46 h 45"/>
                <a:gd name="T12" fmla="*/ 508 w 419"/>
                <a:gd name="T13" fmla="*/ 63 h 45"/>
                <a:gd name="T14" fmla="*/ 546 w 419"/>
                <a:gd name="T15" fmla="*/ 54 h 45"/>
                <a:gd name="T16" fmla="*/ 562 w 419"/>
                <a:gd name="T17" fmla="*/ 29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45"/>
                <a:gd name="T29" fmla="*/ 419 w 41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45">
                  <a:moveTo>
                    <a:pt x="0" y="0"/>
                  </a:moveTo>
                  <a:cubicBezTo>
                    <a:pt x="8" y="8"/>
                    <a:pt x="17" y="13"/>
                    <a:pt x="27" y="18"/>
                  </a:cubicBezTo>
                  <a:cubicBezTo>
                    <a:pt x="33" y="21"/>
                    <a:pt x="45" y="24"/>
                    <a:pt x="45" y="24"/>
                  </a:cubicBezTo>
                  <a:cubicBezTo>
                    <a:pt x="68" y="23"/>
                    <a:pt x="91" y="23"/>
                    <a:pt x="114" y="21"/>
                  </a:cubicBezTo>
                  <a:cubicBezTo>
                    <a:pt x="126" y="20"/>
                    <a:pt x="150" y="15"/>
                    <a:pt x="150" y="15"/>
                  </a:cubicBezTo>
                  <a:cubicBezTo>
                    <a:pt x="198" y="21"/>
                    <a:pt x="227" y="31"/>
                    <a:pt x="279" y="33"/>
                  </a:cubicBezTo>
                  <a:cubicBezTo>
                    <a:pt x="309" y="39"/>
                    <a:pt x="338" y="43"/>
                    <a:pt x="369" y="45"/>
                  </a:cubicBezTo>
                  <a:cubicBezTo>
                    <a:pt x="371" y="45"/>
                    <a:pt x="391" y="42"/>
                    <a:pt x="396" y="39"/>
                  </a:cubicBezTo>
                  <a:cubicBezTo>
                    <a:pt x="396" y="39"/>
                    <a:pt x="419" y="21"/>
                    <a:pt x="408" y="21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918" y="1788"/>
              <a:ext cx="20" cy="149"/>
            </a:xfrm>
            <a:custGeom>
              <a:avLst/>
              <a:gdLst>
                <a:gd name="T0" fmla="*/ 27 w 18"/>
                <a:gd name="T1" fmla="*/ 0 h 138"/>
                <a:gd name="T2" fmla="*/ 13 w 18"/>
                <a:gd name="T3" fmla="*/ 57 h 138"/>
                <a:gd name="T4" fmla="*/ 0 w 18"/>
                <a:gd name="T5" fmla="*/ 94 h 138"/>
                <a:gd name="T6" fmla="*/ 3 w 18"/>
                <a:gd name="T7" fmla="*/ 155 h 138"/>
                <a:gd name="T8" fmla="*/ 0 w 18"/>
                <a:gd name="T9" fmla="*/ 18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38"/>
                <a:gd name="T17" fmla="*/ 18 w 1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38">
                  <a:moveTo>
                    <a:pt x="18" y="0"/>
                  </a:moveTo>
                  <a:cubicBezTo>
                    <a:pt x="14" y="30"/>
                    <a:pt x="18" y="16"/>
                    <a:pt x="9" y="42"/>
                  </a:cubicBezTo>
                  <a:cubicBezTo>
                    <a:pt x="6" y="51"/>
                    <a:pt x="0" y="69"/>
                    <a:pt x="0" y="69"/>
                  </a:cubicBezTo>
                  <a:cubicBezTo>
                    <a:pt x="1" y="84"/>
                    <a:pt x="1" y="99"/>
                    <a:pt x="3" y="114"/>
                  </a:cubicBezTo>
                  <a:cubicBezTo>
                    <a:pt x="4" y="120"/>
                    <a:pt x="13" y="138"/>
                    <a:pt x="0" y="13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928" y="1700"/>
              <a:ext cx="77" cy="243"/>
            </a:xfrm>
            <a:custGeom>
              <a:avLst/>
              <a:gdLst>
                <a:gd name="T0" fmla="*/ 59 w 71"/>
                <a:gd name="T1" fmla="*/ 0 h 225"/>
                <a:gd name="T2" fmla="*/ 87 w 71"/>
                <a:gd name="T3" fmla="*/ 62 h 225"/>
                <a:gd name="T4" fmla="*/ 33 w 71"/>
                <a:gd name="T5" fmla="*/ 273 h 225"/>
                <a:gd name="T6" fmla="*/ 13 w 71"/>
                <a:gd name="T7" fmla="*/ 294 h 225"/>
                <a:gd name="T8" fmla="*/ 0 w 71"/>
                <a:gd name="T9" fmla="*/ 30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25"/>
                <a:gd name="T17" fmla="*/ 71 w 71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25">
                  <a:moveTo>
                    <a:pt x="42" y="0"/>
                  </a:moveTo>
                  <a:cubicBezTo>
                    <a:pt x="47" y="15"/>
                    <a:pt x="54" y="31"/>
                    <a:pt x="63" y="45"/>
                  </a:cubicBezTo>
                  <a:cubicBezTo>
                    <a:pt x="71" y="78"/>
                    <a:pt x="61" y="176"/>
                    <a:pt x="24" y="201"/>
                  </a:cubicBezTo>
                  <a:cubicBezTo>
                    <a:pt x="13" y="218"/>
                    <a:pt x="24" y="204"/>
                    <a:pt x="9" y="216"/>
                  </a:cubicBezTo>
                  <a:cubicBezTo>
                    <a:pt x="6" y="219"/>
                    <a:pt x="0" y="225"/>
                    <a:pt x="0" y="225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591" y="1146"/>
              <a:ext cx="68" cy="23"/>
            </a:xfrm>
            <a:custGeom>
              <a:avLst/>
              <a:gdLst>
                <a:gd name="T0" fmla="*/ 0 w 63"/>
                <a:gd name="T1" fmla="*/ 0 h 21"/>
                <a:gd name="T2" fmla="*/ 85 w 63"/>
                <a:gd name="T3" fmla="*/ 30 h 21"/>
                <a:gd name="T4" fmla="*/ 0 60000 65536"/>
                <a:gd name="T5" fmla="*/ 0 60000 65536"/>
                <a:gd name="T6" fmla="*/ 0 w 63"/>
                <a:gd name="T7" fmla="*/ 0 h 21"/>
                <a:gd name="T8" fmla="*/ 63 w 6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21">
                  <a:moveTo>
                    <a:pt x="0" y="0"/>
                  </a:moveTo>
                  <a:cubicBezTo>
                    <a:pt x="21" y="7"/>
                    <a:pt x="41" y="21"/>
                    <a:pt x="63" y="21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1324" y="1704"/>
              <a:ext cx="82" cy="103"/>
            </a:xfrm>
            <a:custGeom>
              <a:avLst/>
              <a:gdLst>
                <a:gd name="T0" fmla="*/ 69 w 87"/>
                <a:gd name="T1" fmla="*/ 0 h 102"/>
                <a:gd name="T2" fmla="*/ 40 w 87"/>
                <a:gd name="T3" fmla="*/ 21 h 102"/>
                <a:gd name="T4" fmla="*/ 0 w 87"/>
                <a:gd name="T5" fmla="*/ 106 h 102"/>
                <a:gd name="T6" fmla="*/ 0 60000 65536"/>
                <a:gd name="T7" fmla="*/ 0 60000 65536"/>
                <a:gd name="T8" fmla="*/ 0 60000 65536"/>
                <a:gd name="T9" fmla="*/ 0 w 87"/>
                <a:gd name="T10" fmla="*/ 0 h 102"/>
                <a:gd name="T11" fmla="*/ 87 w 87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102">
                  <a:moveTo>
                    <a:pt x="87" y="0"/>
                  </a:moveTo>
                  <a:cubicBezTo>
                    <a:pt x="70" y="6"/>
                    <a:pt x="64" y="8"/>
                    <a:pt x="51" y="21"/>
                  </a:cubicBezTo>
                  <a:cubicBezTo>
                    <a:pt x="41" y="52"/>
                    <a:pt x="23" y="79"/>
                    <a:pt x="0" y="10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1650" y="1473"/>
              <a:ext cx="317" cy="214"/>
            </a:xfrm>
            <a:custGeom>
              <a:avLst/>
              <a:gdLst>
                <a:gd name="T0" fmla="*/ 0 w 294"/>
                <a:gd name="T1" fmla="*/ 0 h 198"/>
                <a:gd name="T2" fmla="*/ 32 w 294"/>
                <a:gd name="T3" fmla="*/ 19 h 198"/>
                <a:gd name="T4" fmla="*/ 77 w 294"/>
                <a:gd name="T5" fmla="*/ 98 h 198"/>
                <a:gd name="T6" fmla="*/ 146 w 294"/>
                <a:gd name="T7" fmla="*/ 147 h 198"/>
                <a:gd name="T8" fmla="*/ 166 w 294"/>
                <a:gd name="T9" fmla="*/ 172 h 198"/>
                <a:gd name="T10" fmla="*/ 288 w 294"/>
                <a:gd name="T11" fmla="*/ 233 h 198"/>
                <a:gd name="T12" fmla="*/ 361 w 294"/>
                <a:gd name="T13" fmla="*/ 257 h 198"/>
                <a:gd name="T14" fmla="*/ 398 w 294"/>
                <a:gd name="T15" fmla="*/ 270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4"/>
                <a:gd name="T25" fmla="*/ 0 h 198"/>
                <a:gd name="T26" fmla="*/ 294 w 294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4" h="198">
                  <a:moveTo>
                    <a:pt x="0" y="0"/>
                  </a:moveTo>
                  <a:cubicBezTo>
                    <a:pt x="21" y="7"/>
                    <a:pt x="14" y="1"/>
                    <a:pt x="24" y="15"/>
                  </a:cubicBezTo>
                  <a:cubicBezTo>
                    <a:pt x="29" y="38"/>
                    <a:pt x="37" y="59"/>
                    <a:pt x="57" y="72"/>
                  </a:cubicBezTo>
                  <a:cubicBezTo>
                    <a:pt x="68" y="88"/>
                    <a:pt x="91" y="97"/>
                    <a:pt x="108" y="108"/>
                  </a:cubicBezTo>
                  <a:cubicBezTo>
                    <a:pt x="131" y="123"/>
                    <a:pt x="105" y="111"/>
                    <a:pt x="123" y="126"/>
                  </a:cubicBezTo>
                  <a:cubicBezTo>
                    <a:pt x="145" y="145"/>
                    <a:pt x="187" y="162"/>
                    <a:pt x="213" y="171"/>
                  </a:cubicBezTo>
                  <a:cubicBezTo>
                    <a:pt x="231" y="177"/>
                    <a:pt x="249" y="183"/>
                    <a:pt x="267" y="189"/>
                  </a:cubicBezTo>
                  <a:cubicBezTo>
                    <a:pt x="276" y="192"/>
                    <a:pt x="294" y="198"/>
                    <a:pt x="294" y="19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598" y="1632"/>
              <a:ext cx="376" cy="68"/>
            </a:xfrm>
            <a:custGeom>
              <a:avLst/>
              <a:gdLst>
                <a:gd name="T0" fmla="*/ 0 w 348"/>
                <a:gd name="T1" fmla="*/ 0 h 63"/>
                <a:gd name="T2" fmla="*/ 169 w 348"/>
                <a:gd name="T3" fmla="*/ 57 h 63"/>
                <a:gd name="T4" fmla="*/ 245 w 348"/>
                <a:gd name="T5" fmla="*/ 62 h 63"/>
                <a:gd name="T6" fmla="*/ 266 w 348"/>
                <a:gd name="T7" fmla="*/ 65 h 63"/>
                <a:gd name="T8" fmla="*/ 327 w 348"/>
                <a:gd name="T9" fmla="*/ 69 h 63"/>
                <a:gd name="T10" fmla="*/ 363 w 348"/>
                <a:gd name="T11" fmla="*/ 82 h 63"/>
                <a:gd name="T12" fmla="*/ 376 w 348"/>
                <a:gd name="T13" fmla="*/ 85 h 63"/>
                <a:gd name="T14" fmla="*/ 474 w 348"/>
                <a:gd name="T15" fmla="*/ 82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63"/>
                <a:gd name="T26" fmla="*/ 348 w 348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63">
                  <a:moveTo>
                    <a:pt x="0" y="0"/>
                  </a:moveTo>
                  <a:cubicBezTo>
                    <a:pt x="43" y="7"/>
                    <a:pt x="82" y="28"/>
                    <a:pt x="123" y="42"/>
                  </a:cubicBezTo>
                  <a:cubicBezTo>
                    <a:pt x="141" y="48"/>
                    <a:pt x="161" y="44"/>
                    <a:pt x="180" y="45"/>
                  </a:cubicBezTo>
                  <a:cubicBezTo>
                    <a:pt x="185" y="46"/>
                    <a:pt x="190" y="47"/>
                    <a:pt x="195" y="48"/>
                  </a:cubicBezTo>
                  <a:cubicBezTo>
                    <a:pt x="210" y="49"/>
                    <a:pt x="225" y="49"/>
                    <a:pt x="240" y="51"/>
                  </a:cubicBezTo>
                  <a:cubicBezTo>
                    <a:pt x="240" y="51"/>
                    <a:pt x="262" y="58"/>
                    <a:pt x="267" y="60"/>
                  </a:cubicBezTo>
                  <a:cubicBezTo>
                    <a:pt x="270" y="61"/>
                    <a:pt x="276" y="63"/>
                    <a:pt x="276" y="63"/>
                  </a:cubicBezTo>
                  <a:cubicBezTo>
                    <a:pt x="305" y="53"/>
                    <a:pt x="282" y="60"/>
                    <a:pt x="348" y="6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2032" y="1833"/>
              <a:ext cx="55" cy="97"/>
            </a:xfrm>
            <a:custGeom>
              <a:avLst/>
              <a:gdLst>
                <a:gd name="T0" fmla="*/ 69 w 51"/>
                <a:gd name="T1" fmla="*/ 0 h 90"/>
                <a:gd name="T2" fmla="*/ 45 w 51"/>
                <a:gd name="T3" fmla="*/ 65 h 90"/>
                <a:gd name="T4" fmla="*/ 0 w 51"/>
                <a:gd name="T5" fmla="*/ 122 h 90"/>
                <a:gd name="T6" fmla="*/ 0 60000 65536"/>
                <a:gd name="T7" fmla="*/ 0 60000 65536"/>
                <a:gd name="T8" fmla="*/ 0 60000 65536"/>
                <a:gd name="T9" fmla="*/ 0 w 51"/>
                <a:gd name="T10" fmla="*/ 0 h 90"/>
                <a:gd name="T11" fmla="*/ 51 w 51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90">
                  <a:moveTo>
                    <a:pt x="51" y="0"/>
                  </a:moveTo>
                  <a:cubicBezTo>
                    <a:pt x="41" y="14"/>
                    <a:pt x="37" y="31"/>
                    <a:pt x="33" y="48"/>
                  </a:cubicBezTo>
                  <a:cubicBezTo>
                    <a:pt x="30" y="83"/>
                    <a:pt x="34" y="90"/>
                    <a:pt x="0" y="9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315" y="1807"/>
              <a:ext cx="89" cy="10"/>
            </a:xfrm>
            <a:custGeom>
              <a:avLst/>
              <a:gdLst>
                <a:gd name="T0" fmla="*/ 0 w 81"/>
                <a:gd name="T1" fmla="*/ 0 h 9"/>
                <a:gd name="T2" fmla="*/ 119 w 81"/>
                <a:gd name="T3" fmla="*/ 13 h 9"/>
                <a:gd name="T4" fmla="*/ 0 60000 65536"/>
                <a:gd name="T5" fmla="*/ 0 60000 65536"/>
                <a:gd name="T6" fmla="*/ 0 w 81"/>
                <a:gd name="T7" fmla="*/ 0 h 9"/>
                <a:gd name="T8" fmla="*/ 81 w 8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9">
                  <a:moveTo>
                    <a:pt x="0" y="0"/>
                  </a:moveTo>
                  <a:cubicBezTo>
                    <a:pt x="27" y="3"/>
                    <a:pt x="54" y="9"/>
                    <a:pt x="81" y="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1581" y="1859"/>
              <a:ext cx="95" cy="46"/>
            </a:xfrm>
            <a:custGeom>
              <a:avLst/>
              <a:gdLst>
                <a:gd name="T0" fmla="*/ 0 w 87"/>
                <a:gd name="T1" fmla="*/ 60 h 42"/>
                <a:gd name="T2" fmla="*/ 68 w 87"/>
                <a:gd name="T3" fmla="*/ 13 h 42"/>
                <a:gd name="T4" fmla="*/ 94 w 87"/>
                <a:gd name="T5" fmla="*/ 3 h 42"/>
                <a:gd name="T6" fmla="*/ 124 w 87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42"/>
                <a:gd name="T14" fmla="*/ 87 w 87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42">
                  <a:moveTo>
                    <a:pt x="0" y="42"/>
                  </a:moveTo>
                  <a:cubicBezTo>
                    <a:pt x="26" y="33"/>
                    <a:pt x="19" y="19"/>
                    <a:pt x="48" y="9"/>
                  </a:cubicBezTo>
                  <a:cubicBezTo>
                    <a:pt x="54" y="7"/>
                    <a:pt x="60" y="4"/>
                    <a:pt x="66" y="3"/>
                  </a:cubicBezTo>
                  <a:cubicBezTo>
                    <a:pt x="73" y="2"/>
                    <a:pt x="87" y="0"/>
                    <a:pt x="87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591" y="1901"/>
              <a:ext cx="98" cy="94"/>
            </a:xfrm>
            <a:custGeom>
              <a:avLst/>
              <a:gdLst>
                <a:gd name="T0" fmla="*/ 0 w 90"/>
                <a:gd name="T1" fmla="*/ 0 h 87"/>
                <a:gd name="T2" fmla="*/ 68 w 90"/>
                <a:gd name="T3" fmla="*/ 85 h 87"/>
                <a:gd name="T4" fmla="*/ 93 w 90"/>
                <a:gd name="T5" fmla="*/ 103 h 87"/>
                <a:gd name="T6" fmla="*/ 127 w 90"/>
                <a:gd name="T7" fmla="*/ 119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7"/>
                <a:gd name="T14" fmla="*/ 90 w 9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7">
                  <a:moveTo>
                    <a:pt x="0" y="0"/>
                  </a:moveTo>
                  <a:cubicBezTo>
                    <a:pt x="5" y="27"/>
                    <a:pt x="26" y="48"/>
                    <a:pt x="48" y="63"/>
                  </a:cubicBezTo>
                  <a:cubicBezTo>
                    <a:pt x="55" y="68"/>
                    <a:pt x="60" y="69"/>
                    <a:pt x="66" y="75"/>
                  </a:cubicBezTo>
                  <a:cubicBezTo>
                    <a:pt x="71" y="80"/>
                    <a:pt x="90" y="87"/>
                    <a:pt x="90" y="87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557" y="1908"/>
              <a:ext cx="21" cy="133"/>
            </a:xfrm>
            <a:custGeom>
              <a:avLst/>
              <a:gdLst>
                <a:gd name="T0" fmla="*/ 28 w 19"/>
                <a:gd name="T1" fmla="*/ 0 h 123"/>
                <a:gd name="T2" fmla="*/ 11 w 19"/>
                <a:gd name="T3" fmla="*/ 37 h 123"/>
                <a:gd name="T4" fmla="*/ 11 w 19"/>
                <a:gd name="T5" fmla="*/ 139 h 123"/>
                <a:gd name="T6" fmla="*/ 4 w 19"/>
                <a:gd name="T7" fmla="*/ 169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3"/>
                <a:gd name="T14" fmla="*/ 19 w 19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3">
                  <a:moveTo>
                    <a:pt x="19" y="0"/>
                  </a:moveTo>
                  <a:cubicBezTo>
                    <a:pt x="12" y="21"/>
                    <a:pt x="17" y="13"/>
                    <a:pt x="7" y="27"/>
                  </a:cubicBezTo>
                  <a:cubicBezTo>
                    <a:pt x="2" y="53"/>
                    <a:pt x="0" y="75"/>
                    <a:pt x="7" y="102"/>
                  </a:cubicBezTo>
                  <a:cubicBezTo>
                    <a:pt x="6" y="109"/>
                    <a:pt x="4" y="123"/>
                    <a:pt x="4" y="12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1448" y="1859"/>
              <a:ext cx="130" cy="36"/>
            </a:xfrm>
            <a:custGeom>
              <a:avLst/>
              <a:gdLst>
                <a:gd name="T0" fmla="*/ 0 w 120"/>
                <a:gd name="T1" fmla="*/ 0 h 33"/>
                <a:gd name="T2" fmla="*/ 62 w 120"/>
                <a:gd name="T3" fmla="*/ 21 h 33"/>
                <a:gd name="T4" fmla="*/ 166 w 120"/>
                <a:gd name="T5" fmla="*/ 47 h 33"/>
                <a:gd name="T6" fmla="*/ 0 60000 65536"/>
                <a:gd name="T7" fmla="*/ 0 60000 65536"/>
                <a:gd name="T8" fmla="*/ 0 60000 65536"/>
                <a:gd name="T9" fmla="*/ 0 w 120"/>
                <a:gd name="T10" fmla="*/ 0 h 33"/>
                <a:gd name="T11" fmla="*/ 120 w 120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3">
                  <a:moveTo>
                    <a:pt x="0" y="0"/>
                  </a:moveTo>
                  <a:cubicBezTo>
                    <a:pt x="17" y="3"/>
                    <a:pt x="29" y="11"/>
                    <a:pt x="45" y="15"/>
                  </a:cubicBezTo>
                  <a:cubicBezTo>
                    <a:pt x="65" y="28"/>
                    <a:pt x="96" y="33"/>
                    <a:pt x="120" y="3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1568" y="1350"/>
              <a:ext cx="97" cy="28"/>
            </a:xfrm>
            <a:custGeom>
              <a:avLst/>
              <a:gdLst>
                <a:gd name="T0" fmla="*/ 0 w 90"/>
                <a:gd name="T1" fmla="*/ 34 h 26"/>
                <a:gd name="T2" fmla="*/ 93 w 90"/>
                <a:gd name="T3" fmla="*/ 13 h 26"/>
                <a:gd name="T4" fmla="*/ 114 w 90"/>
                <a:gd name="T5" fmla="*/ 0 h 26"/>
                <a:gd name="T6" fmla="*/ 0 60000 65536"/>
                <a:gd name="T7" fmla="*/ 0 60000 65536"/>
                <a:gd name="T8" fmla="*/ 0 60000 65536"/>
                <a:gd name="T9" fmla="*/ 0 w 90"/>
                <a:gd name="T10" fmla="*/ 0 h 26"/>
                <a:gd name="T11" fmla="*/ 90 w 90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6">
                  <a:moveTo>
                    <a:pt x="0" y="26"/>
                  </a:moveTo>
                  <a:cubicBezTo>
                    <a:pt x="18" y="20"/>
                    <a:pt x="51" y="14"/>
                    <a:pt x="69" y="9"/>
                  </a:cubicBezTo>
                  <a:cubicBezTo>
                    <a:pt x="75" y="7"/>
                    <a:pt x="90" y="0"/>
                    <a:pt x="84" y="0"/>
                  </a:cubicBezTo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526" y="1357"/>
              <a:ext cx="42" cy="3"/>
            </a:xfrm>
            <a:custGeom>
              <a:avLst/>
              <a:gdLst>
                <a:gd name="T0" fmla="*/ 52 w 39"/>
                <a:gd name="T1" fmla="*/ 0 h 3"/>
                <a:gd name="T2" fmla="*/ 0 w 39"/>
                <a:gd name="T3" fmla="*/ 0 h 3"/>
                <a:gd name="T4" fmla="*/ 0 60000 65536"/>
                <a:gd name="T5" fmla="*/ 0 60000 65536"/>
                <a:gd name="T6" fmla="*/ 0 w 39"/>
                <a:gd name="T7" fmla="*/ 0 h 3"/>
                <a:gd name="T8" fmla="*/ 39 w 3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3">
                  <a:moveTo>
                    <a:pt x="39" y="0"/>
                  </a:moveTo>
                  <a:cubicBezTo>
                    <a:pt x="24" y="3"/>
                    <a:pt x="15" y="0"/>
                    <a:pt x="0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186" y="320"/>
              <a:ext cx="54" cy="34"/>
            </a:xfrm>
            <a:custGeom>
              <a:avLst/>
              <a:gdLst>
                <a:gd name="T0" fmla="*/ 15 w 51"/>
                <a:gd name="T1" fmla="*/ 3 h 32"/>
                <a:gd name="T2" fmla="*/ 43 w 51"/>
                <a:gd name="T3" fmla="*/ 6 h 32"/>
                <a:gd name="T4" fmla="*/ 28 w 51"/>
                <a:gd name="T5" fmla="*/ 38 h 32"/>
                <a:gd name="T6" fmla="*/ 15 w 51"/>
                <a:gd name="T7" fmla="*/ 3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2"/>
                <a:gd name="T14" fmla="*/ 51 w 5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2">
                  <a:moveTo>
                    <a:pt x="11" y="3"/>
                  </a:moveTo>
                  <a:cubicBezTo>
                    <a:pt x="19" y="4"/>
                    <a:pt x="30" y="0"/>
                    <a:pt x="35" y="6"/>
                  </a:cubicBezTo>
                  <a:cubicBezTo>
                    <a:pt x="51" y="24"/>
                    <a:pt x="30" y="28"/>
                    <a:pt x="23" y="30"/>
                  </a:cubicBezTo>
                  <a:cubicBezTo>
                    <a:pt x="0" y="25"/>
                    <a:pt x="7" y="32"/>
                    <a:pt x="11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793" y="2167"/>
              <a:ext cx="35" cy="130"/>
            </a:xfrm>
            <a:custGeom>
              <a:avLst/>
              <a:gdLst>
                <a:gd name="T0" fmla="*/ 41 w 33"/>
                <a:gd name="T1" fmla="*/ 0 h 120"/>
                <a:gd name="T2" fmla="*/ 13 w 33"/>
                <a:gd name="T3" fmla="*/ 75 h 120"/>
                <a:gd name="T4" fmla="*/ 0 w 33"/>
                <a:gd name="T5" fmla="*/ 166 h 120"/>
                <a:gd name="T6" fmla="*/ 0 60000 65536"/>
                <a:gd name="T7" fmla="*/ 0 60000 65536"/>
                <a:gd name="T8" fmla="*/ 0 60000 65536"/>
                <a:gd name="T9" fmla="*/ 0 w 33"/>
                <a:gd name="T10" fmla="*/ 0 h 120"/>
                <a:gd name="T11" fmla="*/ 33 w 3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20">
                  <a:moveTo>
                    <a:pt x="33" y="0"/>
                  </a:moveTo>
                  <a:cubicBezTo>
                    <a:pt x="22" y="17"/>
                    <a:pt x="20" y="37"/>
                    <a:pt x="9" y="54"/>
                  </a:cubicBezTo>
                  <a:cubicBezTo>
                    <a:pt x="8" y="61"/>
                    <a:pt x="0" y="103"/>
                    <a:pt x="0" y="12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257" y="2037"/>
              <a:ext cx="458" cy="405"/>
            </a:xfrm>
            <a:custGeom>
              <a:avLst/>
              <a:gdLst>
                <a:gd name="T0" fmla="*/ 0 w 423"/>
                <a:gd name="T1" fmla="*/ 0 h 375"/>
                <a:gd name="T2" fmla="*/ 57 w 423"/>
                <a:gd name="T3" fmla="*/ 62 h 375"/>
                <a:gd name="T4" fmla="*/ 156 w 423"/>
                <a:gd name="T5" fmla="*/ 195 h 375"/>
                <a:gd name="T6" fmla="*/ 188 w 423"/>
                <a:gd name="T7" fmla="*/ 233 h 375"/>
                <a:gd name="T8" fmla="*/ 214 w 423"/>
                <a:gd name="T9" fmla="*/ 249 h 375"/>
                <a:gd name="T10" fmla="*/ 247 w 423"/>
                <a:gd name="T11" fmla="*/ 278 h 375"/>
                <a:gd name="T12" fmla="*/ 301 w 423"/>
                <a:gd name="T13" fmla="*/ 343 h 375"/>
                <a:gd name="T14" fmla="*/ 426 w 423"/>
                <a:gd name="T15" fmla="*/ 379 h 375"/>
                <a:gd name="T16" fmla="*/ 515 w 423"/>
                <a:gd name="T17" fmla="*/ 428 h 375"/>
                <a:gd name="T18" fmla="*/ 540 w 423"/>
                <a:gd name="T19" fmla="*/ 444 h 375"/>
                <a:gd name="T20" fmla="*/ 565 w 423"/>
                <a:gd name="T21" fmla="*/ 470 h 375"/>
                <a:gd name="T22" fmla="*/ 581 w 423"/>
                <a:gd name="T23" fmla="*/ 510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3"/>
                <a:gd name="T37" fmla="*/ 0 h 375"/>
                <a:gd name="T38" fmla="*/ 423 w 423"/>
                <a:gd name="T39" fmla="*/ 375 h 3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3" h="375">
                  <a:moveTo>
                    <a:pt x="0" y="0"/>
                  </a:moveTo>
                  <a:cubicBezTo>
                    <a:pt x="24" y="8"/>
                    <a:pt x="26" y="29"/>
                    <a:pt x="42" y="45"/>
                  </a:cubicBezTo>
                  <a:cubicBezTo>
                    <a:pt x="71" y="74"/>
                    <a:pt x="80" y="121"/>
                    <a:pt x="114" y="144"/>
                  </a:cubicBezTo>
                  <a:cubicBezTo>
                    <a:pt x="120" y="153"/>
                    <a:pt x="130" y="164"/>
                    <a:pt x="138" y="171"/>
                  </a:cubicBezTo>
                  <a:cubicBezTo>
                    <a:pt x="143" y="176"/>
                    <a:pt x="156" y="183"/>
                    <a:pt x="156" y="183"/>
                  </a:cubicBezTo>
                  <a:cubicBezTo>
                    <a:pt x="164" y="194"/>
                    <a:pt x="171" y="193"/>
                    <a:pt x="180" y="204"/>
                  </a:cubicBezTo>
                  <a:cubicBezTo>
                    <a:pt x="193" y="220"/>
                    <a:pt x="204" y="237"/>
                    <a:pt x="219" y="252"/>
                  </a:cubicBezTo>
                  <a:cubicBezTo>
                    <a:pt x="231" y="264"/>
                    <a:pt x="292" y="277"/>
                    <a:pt x="309" y="279"/>
                  </a:cubicBezTo>
                  <a:cubicBezTo>
                    <a:pt x="334" y="287"/>
                    <a:pt x="354" y="299"/>
                    <a:pt x="375" y="315"/>
                  </a:cubicBezTo>
                  <a:cubicBezTo>
                    <a:pt x="381" y="319"/>
                    <a:pt x="387" y="323"/>
                    <a:pt x="393" y="327"/>
                  </a:cubicBezTo>
                  <a:cubicBezTo>
                    <a:pt x="400" y="332"/>
                    <a:pt x="411" y="345"/>
                    <a:pt x="411" y="345"/>
                  </a:cubicBezTo>
                  <a:cubicBezTo>
                    <a:pt x="414" y="355"/>
                    <a:pt x="423" y="364"/>
                    <a:pt x="423" y="375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1486" y="2284"/>
              <a:ext cx="96" cy="52"/>
            </a:xfrm>
            <a:custGeom>
              <a:avLst/>
              <a:gdLst>
                <a:gd name="T0" fmla="*/ 0 w 90"/>
                <a:gd name="T1" fmla="*/ 12 h 48"/>
                <a:gd name="T2" fmla="*/ 12 w 90"/>
                <a:gd name="T3" fmla="*/ 3 h 48"/>
                <a:gd name="T4" fmla="*/ 21 w 90"/>
                <a:gd name="T5" fmla="*/ 0 h 48"/>
                <a:gd name="T6" fmla="*/ 116 w 90"/>
                <a:gd name="T7" fmla="*/ 66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48"/>
                <a:gd name="T14" fmla="*/ 90 w 9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48">
                  <a:moveTo>
                    <a:pt x="0" y="8"/>
                  </a:moveTo>
                  <a:cubicBezTo>
                    <a:pt x="6" y="6"/>
                    <a:pt x="2" y="5"/>
                    <a:pt x="8" y="3"/>
                  </a:cubicBezTo>
                  <a:cubicBezTo>
                    <a:pt x="11" y="2"/>
                    <a:pt x="17" y="0"/>
                    <a:pt x="17" y="0"/>
                  </a:cubicBezTo>
                  <a:cubicBezTo>
                    <a:pt x="51" y="3"/>
                    <a:pt x="90" y="3"/>
                    <a:pt x="90" y="4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1714" y="1612"/>
              <a:ext cx="47" cy="45"/>
            </a:xfrm>
            <a:custGeom>
              <a:avLst/>
              <a:gdLst>
                <a:gd name="T0" fmla="*/ 22 w 42"/>
                <a:gd name="T1" fmla="*/ 2 h 42"/>
                <a:gd name="T2" fmla="*/ 60 w 42"/>
                <a:gd name="T3" fmla="*/ 4 h 42"/>
                <a:gd name="T4" fmla="*/ 66 w 42"/>
                <a:gd name="T5" fmla="*/ 20 h 42"/>
                <a:gd name="T6" fmla="*/ 15 w 42"/>
                <a:gd name="T7" fmla="*/ 45 h 42"/>
                <a:gd name="T8" fmla="*/ 2 w 42"/>
                <a:gd name="T9" fmla="*/ 20 h 42"/>
                <a:gd name="T10" fmla="*/ 0 w 42"/>
                <a:gd name="T11" fmla="*/ 14 h 42"/>
                <a:gd name="T12" fmla="*/ 22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1910" y="389"/>
              <a:ext cx="35" cy="30"/>
            </a:xfrm>
            <a:custGeom>
              <a:avLst/>
              <a:gdLst>
                <a:gd name="T0" fmla="*/ 6 w 34"/>
                <a:gd name="T1" fmla="*/ 0 h 28"/>
                <a:gd name="T2" fmla="*/ 22 w 34"/>
                <a:gd name="T3" fmla="*/ 2 h 28"/>
                <a:gd name="T4" fmla="*/ 34 w 34"/>
                <a:gd name="T5" fmla="*/ 18 h 28"/>
                <a:gd name="T6" fmla="*/ 30 w 34"/>
                <a:gd name="T7" fmla="*/ 32 h 28"/>
                <a:gd name="T8" fmla="*/ 14 w 34"/>
                <a:gd name="T9" fmla="*/ 36 h 28"/>
                <a:gd name="T10" fmla="*/ 0 w 34"/>
                <a:gd name="T11" fmla="*/ 18 h 28"/>
                <a:gd name="T12" fmla="*/ 6 w 3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8"/>
                <a:gd name="T23" fmla="*/ 34 w 3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8">
                  <a:moveTo>
                    <a:pt x="6" y="0"/>
                  </a:moveTo>
                  <a:cubicBezTo>
                    <a:pt x="10" y="1"/>
                    <a:pt x="14" y="0"/>
                    <a:pt x="18" y="2"/>
                  </a:cubicBezTo>
                  <a:cubicBezTo>
                    <a:pt x="23" y="5"/>
                    <a:pt x="30" y="14"/>
                    <a:pt x="30" y="14"/>
                  </a:cubicBezTo>
                  <a:cubicBezTo>
                    <a:pt x="32" y="21"/>
                    <a:pt x="34" y="20"/>
                    <a:pt x="26" y="24"/>
                  </a:cubicBezTo>
                  <a:cubicBezTo>
                    <a:pt x="22" y="26"/>
                    <a:pt x="14" y="28"/>
                    <a:pt x="14" y="28"/>
                  </a:cubicBezTo>
                  <a:cubicBezTo>
                    <a:pt x="4" y="26"/>
                    <a:pt x="3" y="23"/>
                    <a:pt x="0" y="14"/>
                  </a:cubicBezTo>
                  <a:cubicBezTo>
                    <a:pt x="6" y="6"/>
                    <a:pt x="3" y="10"/>
                    <a:pt x="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646" y="857"/>
              <a:ext cx="53" cy="71"/>
            </a:xfrm>
            <a:custGeom>
              <a:avLst/>
              <a:gdLst>
                <a:gd name="T0" fmla="*/ 22 w 50"/>
                <a:gd name="T1" fmla="*/ 14 h 66"/>
                <a:gd name="T2" fmla="*/ 24 w 50"/>
                <a:gd name="T3" fmla="*/ 4 h 66"/>
                <a:gd name="T4" fmla="*/ 40 w 50"/>
                <a:gd name="T5" fmla="*/ 0 h 66"/>
                <a:gd name="T6" fmla="*/ 58 w 50"/>
                <a:gd name="T7" fmla="*/ 37 h 66"/>
                <a:gd name="T8" fmla="*/ 40 w 50"/>
                <a:gd name="T9" fmla="*/ 88 h 66"/>
                <a:gd name="T10" fmla="*/ 8 w 50"/>
                <a:gd name="T11" fmla="*/ 86 h 66"/>
                <a:gd name="T12" fmla="*/ 18 w 50"/>
                <a:gd name="T13" fmla="*/ 59 h 66"/>
                <a:gd name="T14" fmla="*/ 22 w 50"/>
                <a:gd name="T15" fmla="*/ 14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66"/>
                <a:gd name="T26" fmla="*/ 50 w 5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66">
                  <a:moveTo>
                    <a:pt x="18" y="10"/>
                  </a:moveTo>
                  <a:cubicBezTo>
                    <a:pt x="19" y="8"/>
                    <a:pt x="18" y="5"/>
                    <a:pt x="20" y="4"/>
                  </a:cubicBezTo>
                  <a:cubicBezTo>
                    <a:pt x="23" y="2"/>
                    <a:pt x="32" y="0"/>
                    <a:pt x="32" y="0"/>
                  </a:cubicBezTo>
                  <a:cubicBezTo>
                    <a:pt x="50" y="4"/>
                    <a:pt x="41" y="13"/>
                    <a:pt x="46" y="28"/>
                  </a:cubicBezTo>
                  <a:cubicBezTo>
                    <a:pt x="44" y="62"/>
                    <a:pt x="48" y="50"/>
                    <a:pt x="32" y="66"/>
                  </a:cubicBezTo>
                  <a:cubicBezTo>
                    <a:pt x="24" y="65"/>
                    <a:pt x="16" y="66"/>
                    <a:pt x="8" y="64"/>
                  </a:cubicBezTo>
                  <a:cubicBezTo>
                    <a:pt x="0" y="62"/>
                    <a:pt x="8" y="46"/>
                    <a:pt x="14" y="44"/>
                  </a:cubicBezTo>
                  <a:cubicBezTo>
                    <a:pt x="15" y="31"/>
                    <a:pt x="22" y="15"/>
                    <a:pt x="18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1413" y="2096"/>
              <a:ext cx="126" cy="43"/>
            </a:xfrm>
            <a:custGeom>
              <a:avLst/>
              <a:gdLst>
                <a:gd name="T0" fmla="*/ 0 w 118"/>
                <a:gd name="T1" fmla="*/ 0 h 40"/>
                <a:gd name="T2" fmla="*/ 20 w 118"/>
                <a:gd name="T3" fmla="*/ 32 h 40"/>
                <a:gd name="T4" fmla="*/ 73 w 118"/>
                <a:gd name="T5" fmla="*/ 53 h 40"/>
                <a:gd name="T6" fmla="*/ 154 w 118"/>
                <a:gd name="T7" fmla="*/ 3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40"/>
                <a:gd name="T14" fmla="*/ 118 w 11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40">
                  <a:moveTo>
                    <a:pt x="0" y="0"/>
                  </a:moveTo>
                  <a:cubicBezTo>
                    <a:pt x="14" y="5"/>
                    <a:pt x="7" y="16"/>
                    <a:pt x="16" y="24"/>
                  </a:cubicBezTo>
                  <a:cubicBezTo>
                    <a:pt x="27" y="34"/>
                    <a:pt x="42" y="37"/>
                    <a:pt x="56" y="40"/>
                  </a:cubicBezTo>
                  <a:cubicBezTo>
                    <a:pt x="78" y="39"/>
                    <a:pt x="98" y="38"/>
                    <a:pt x="118" y="2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1556" y="2243"/>
              <a:ext cx="68" cy="47"/>
            </a:xfrm>
            <a:custGeom>
              <a:avLst/>
              <a:gdLst>
                <a:gd name="T0" fmla="*/ 0 w 62"/>
                <a:gd name="T1" fmla="*/ 57 h 44"/>
                <a:gd name="T2" fmla="*/ 90 w 62"/>
                <a:gd name="T3" fmla="*/ 0 h 44"/>
                <a:gd name="T4" fmla="*/ 0 60000 65536"/>
                <a:gd name="T5" fmla="*/ 0 60000 65536"/>
                <a:gd name="T6" fmla="*/ 0 w 62"/>
                <a:gd name="T7" fmla="*/ 0 h 44"/>
                <a:gd name="T8" fmla="*/ 62 w 62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4">
                  <a:moveTo>
                    <a:pt x="0" y="44"/>
                  </a:moveTo>
                  <a:cubicBezTo>
                    <a:pt x="4" y="14"/>
                    <a:pt x="34" y="0"/>
                    <a:pt x="62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1642" y="2251"/>
              <a:ext cx="230" cy="50"/>
            </a:xfrm>
            <a:custGeom>
              <a:avLst/>
              <a:gdLst>
                <a:gd name="T0" fmla="*/ 0 w 214"/>
                <a:gd name="T1" fmla="*/ 0 h 46"/>
                <a:gd name="T2" fmla="*/ 30 w 214"/>
                <a:gd name="T3" fmla="*/ 28 h 46"/>
                <a:gd name="T4" fmla="*/ 142 w 214"/>
                <a:gd name="T5" fmla="*/ 64 h 46"/>
                <a:gd name="T6" fmla="*/ 285 w 214"/>
                <a:gd name="T7" fmla="*/ 62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"/>
                <a:gd name="T13" fmla="*/ 0 h 46"/>
                <a:gd name="T14" fmla="*/ 214 w 214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" h="46">
                  <a:moveTo>
                    <a:pt x="0" y="0"/>
                  </a:moveTo>
                  <a:cubicBezTo>
                    <a:pt x="9" y="6"/>
                    <a:pt x="13" y="14"/>
                    <a:pt x="22" y="20"/>
                  </a:cubicBezTo>
                  <a:cubicBezTo>
                    <a:pt x="39" y="45"/>
                    <a:pt x="79" y="42"/>
                    <a:pt x="106" y="46"/>
                  </a:cubicBezTo>
                  <a:cubicBezTo>
                    <a:pt x="197" y="44"/>
                    <a:pt x="161" y="44"/>
                    <a:pt x="214" y="4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884" y="2299"/>
              <a:ext cx="30" cy="3"/>
            </a:xfrm>
            <a:custGeom>
              <a:avLst/>
              <a:gdLst>
                <a:gd name="T0" fmla="*/ 0 w 28"/>
                <a:gd name="T1" fmla="*/ 0 h 3"/>
                <a:gd name="T2" fmla="*/ 36 w 28"/>
                <a:gd name="T3" fmla="*/ 0 h 3"/>
                <a:gd name="T4" fmla="*/ 0 60000 65536"/>
                <a:gd name="T5" fmla="*/ 0 60000 65536"/>
                <a:gd name="T6" fmla="*/ 0 w 28"/>
                <a:gd name="T7" fmla="*/ 0 h 3"/>
                <a:gd name="T8" fmla="*/ 28 w 2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3">
                  <a:moveTo>
                    <a:pt x="0" y="0"/>
                  </a:moveTo>
                  <a:cubicBezTo>
                    <a:pt x="9" y="3"/>
                    <a:pt x="28" y="0"/>
                    <a:pt x="28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2010" y="2249"/>
              <a:ext cx="29" cy="188"/>
            </a:xfrm>
            <a:custGeom>
              <a:avLst/>
              <a:gdLst>
                <a:gd name="T0" fmla="*/ 32 w 27"/>
                <a:gd name="T1" fmla="*/ 0 h 174"/>
                <a:gd name="T2" fmla="*/ 14 w 27"/>
                <a:gd name="T3" fmla="*/ 44 h 174"/>
                <a:gd name="T4" fmla="*/ 0 w 27"/>
                <a:gd name="T5" fmla="*/ 68 h 174"/>
                <a:gd name="T6" fmla="*/ 20 w 27"/>
                <a:gd name="T7" fmla="*/ 237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4"/>
                <a:gd name="T14" fmla="*/ 27 w 27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4">
                  <a:moveTo>
                    <a:pt x="24" y="0"/>
                  </a:moveTo>
                  <a:cubicBezTo>
                    <a:pt x="27" y="14"/>
                    <a:pt x="22" y="24"/>
                    <a:pt x="10" y="32"/>
                  </a:cubicBezTo>
                  <a:cubicBezTo>
                    <a:pt x="1" y="46"/>
                    <a:pt x="4" y="39"/>
                    <a:pt x="0" y="50"/>
                  </a:cubicBezTo>
                  <a:cubicBezTo>
                    <a:pt x="2" y="93"/>
                    <a:pt x="16" y="130"/>
                    <a:pt x="16" y="17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2037" y="2257"/>
              <a:ext cx="29" cy="59"/>
            </a:xfrm>
            <a:custGeom>
              <a:avLst/>
              <a:gdLst>
                <a:gd name="T0" fmla="*/ 35 w 27"/>
                <a:gd name="T1" fmla="*/ 0 h 55"/>
                <a:gd name="T2" fmla="*/ 0 w 27"/>
                <a:gd name="T3" fmla="*/ 73 h 55"/>
                <a:gd name="T4" fmla="*/ 0 60000 65536"/>
                <a:gd name="T5" fmla="*/ 0 60000 65536"/>
                <a:gd name="T6" fmla="*/ 0 w 27"/>
                <a:gd name="T7" fmla="*/ 0 h 55"/>
                <a:gd name="T8" fmla="*/ 27 w 27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55">
                  <a:moveTo>
                    <a:pt x="27" y="0"/>
                  </a:moveTo>
                  <a:cubicBezTo>
                    <a:pt x="18" y="9"/>
                    <a:pt x="0" y="41"/>
                    <a:pt x="0" y="55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2446" y="225"/>
              <a:ext cx="21" cy="54"/>
            </a:xfrm>
            <a:custGeom>
              <a:avLst/>
              <a:gdLst>
                <a:gd name="T0" fmla="*/ 0 w 20"/>
                <a:gd name="T1" fmla="*/ 0 h 50"/>
                <a:gd name="T2" fmla="*/ 24 w 20"/>
                <a:gd name="T3" fmla="*/ 68 h 50"/>
                <a:gd name="T4" fmla="*/ 0 60000 65536"/>
                <a:gd name="T5" fmla="*/ 0 60000 65536"/>
                <a:gd name="T6" fmla="*/ 0 w 20"/>
                <a:gd name="T7" fmla="*/ 0 h 50"/>
                <a:gd name="T8" fmla="*/ 20 w 20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0">
                  <a:moveTo>
                    <a:pt x="0" y="0"/>
                  </a:moveTo>
                  <a:cubicBezTo>
                    <a:pt x="5" y="16"/>
                    <a:pt x="20" y="33"/>
                    <a:pt x="20" y="5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1224" y="2262"/>
              <a:ext cx="43" cy="69"/>
            </a:xfrm>
            <a:custGeom>
              <a:avLst/>
              <a:gdLst>
                <a:gd name="T0" fmla="*/ 0 w 40"/>
                <a:gd name="T1" fmla="*/ 0 h 64"/>
                <a:gd name="T2" fmla="*/ 16 w 40"/>
                <a:gd name="T3" fmla="*/ 51 h 64"/>
                <a:gd name="T4" fmla="*/ 37 w 40"/>
                <a:gd name="T5" fmla="*/ 68 h 64"/>
                <a:gd name="T6" fmla="*/ 53 w 40"/>
                <a:gd name="T7" fmla="*/ 86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4"/>
                <a:gd name="T14" fmla="*/ 40 w 40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4">
                  <a:moveTo>
                    <a:pt x="0" y="0"/>
                  </a:moveTo>
                  <a:cubicBezTo>
                    <a:pt x="13" y="9"/>
                    <a:pt x="6" y="25"/>
                    <a:pt x="12" y="38"/>
                  </a:cubicBezTo>
                  <a:cubicBezTo>
                    <a:pt x="16" y="45"/>
                    <a:pt x="21" y="46"/>
                    <a:pt x="28" y="50"/>
                  </a:cubicBezTo>
                  <a:cubicBezTo>
                    <a:pt x="32" y="55"/>
                    <a:pt x="35" y="59"/>
                    <a:pt x="40" y="6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1287" y="2357"/>
              <a:ext cx="109" cy="102"/>
            </a:xfrm>
            <a:custGeom>
              <a:avLst/>
              <a:gdLst>
                <a:gd name="T0" fmla="*/ 0 w 102"/>
                <a:gd name="T1" fmla="*/ 0 h 94"/>
                <a:gd name="T2" fmla="*/ 32 w 102"/>
                <a:gd name="T3" fmla="*/ 36 h 94"/>
                <a:gd name="T4" fmla="*/ 71 w 102"/>
                <a:gd name="T5" fmla="*/ 61 h 94"/>
                <a:gd name="T6" fmla="*/ 107 w 102"/>
                <a:gd name="T7" fmla="*/ 109 h 94"/>
                <a:gd name="T8" fmla="*/ 120 w 102"/>
                <a:gd name="T9" fmla="*/ 125 h 94"/>
                <a:gd name="T10" fmla="*/ 128 w 102"/>
                <a:gd name="T11" fmla="*/ 13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94"/>
                <a:gd name="T20" fmla="*/ 102 w 102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94">
                  <a:moveTo>
                    <a:pt x="0" y="0"/>
                  </a:moveTo>
                  <a:cubicBezTo>
                    <a:pt x="14" y="4"/>
                    <a:pt x="15" y="18"/>
                    <a:pt x="24" y="26"/>
                  </a:cubicBezTo>
                  <a:cubicBezTo>
                    <a:pt x="33" y="34"/>
                    <a:pt x="44" y="37"/>
                    <a:pt x="54" y="44"/>
                  </a:cubicBezTo>
                  <a:cubicBezTo>
                    <a:pt x="63" y="57"/>
                    <a:pt x="70" y="68"/>
                    <a:pt x="82" y="78"/>
                  </a:cubicBezTo>
                  <a:cubicBezTo>
                    <a:pt x="102" y="94"/>
                    <a:pt x="76" y="74"/>
                    <a:pt x="92" y="90"/>
                  </a:cubicBezTo>
                  <a:cubicBezTo>
                    <a:pt x="94" y="92"/>
                    <a:pt x="98" y="94"/>
                    <a:pt x="98" y="9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1677" y="2368"/>
              <a:ext cx="29" cy="19"/>
            </a:xfrm>
            <a:custGeom>
              <a:avLst/>
              <a:gdLst>
                <a:gd name="T0" fmla="*/ 40 w 26"/>
                <a:gd name="T1" fmla="*/ 0 h 18"/>
                <a:gd name="T2" fmla="*/ 12 w 26"/>
                <a:gd name="T3" fmla="*/ 6 h 18"/>
                <a:gd name="T4" fmla="*/ 0 w 26"/>
                <a:gd name="T5" fmla="*/ 22 h 18"/>
                <a:gd name="T6" fmla="*/ 0 60000 65536"/>
                <a:gd name="T7" fmla="*/ 0 60000 65536"/>
                <a:gd name="T8" fmla="*/ 0 60000 65536"/>
                <a:gd name="T9" fmla="*/ 0 w 26"/>
                <a:gd name="T10" fmla="*/ 0 h 18"/>
                <a:gd name="T11" fmla="*/ 26 w 2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8">
                  <a:moveTo>
                    <a:pt x="26" y="0"/>
                  </a:moveTo>
                  <a:cubicBezTo>
                    <a:pt x="20" y="2"/>
                    <a:pt x="8" y="6"/>
                    <a:pt x="8" y="6"/>
                  </a:cubicBezTo>
                  <a:cubicBezTo>
                    <a:pt x="5" y="9"/>
                    <a:pt x="0" y="18"/>
                    <a:pt x="0" y="1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1405" y="2476"/>
              <a:ext cx="42" cy="43"/>
            </a:xfrm>
            <a:custGeom>
              <a:avLst/>
              <a:gdLst>
                <a:gd name="T0" fmla="*/ 0 w 39"/>
                <a:gd name="T1" fmla="*/ 0 h 40"/>
                <a:gd name="T2" fmla="*/ 24 w 39"/>
                <a:gd name="T3" fmla="*/ 16 h 40"/>
                <a:gd name="T4" fmla="*/ 48 w 39"/>
                <a:gd name="T5" fmla="*/ 32 h 40"/>
                <a:gd name="T6" fmla="*/ 51 w 39"/>
                <a:gd name="T7" fmla="*/ 53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0"/>
                <a:gd name="T14" fmla="*/ 39 w 3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0">
                  <a:moveTo>
                    <a:pt x="0" y="0"/>
                  </a:moveTo>
                  <a:cubicBezTo>
                    <a:pt x="11" y="3"/>
                    <a:pt x="10" y="5"/>
                    <a:pt x="18" y="12"/>
                  </a:cubicBezTo>
                  <a:cubicBezTo>
                    <a:pt x="23" y="17"/>
                    <a:pt x="36" y="24"/>
                    <a:pt x="36" y="24"/>
                  </a:cubicBezTo>
                  <a:cubicBezTo>
                    <a:pt x="39" y="33"/>
                    <a:pt x="38" y="28"/>
                    <a:pt x="38" y="4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1612" y="2448"/>
              <a:ext cx="112" cy="153"/>
            </a:xfrm>
            <a:custGeom>
              <a:avLst/>
              <a:gdLst>
                <a:gd name="T0" fmla="*/ 134 w 103"/>
                <a:gd name="T1" fmla="*/ 0 h 142"/>
                <a:gd name="T2" fmla="*/ 137 w 103"/>
                <a:gd name="T3" fmla="*/ 16 h 142"/>
                <a:gd name="T4" fmla="*/ 112 w 103"/>
                <a:gd name="T5" fmla="*/ 28 h 142"/>
                <a:gd name="T6" fmla="*/ 92 w 103"/>
                <a:gd name="T7" fmla="*/ 110 h 142"/>
                <a:gd name="T8" fmla="*/ 86 w 103"/>
                <a:gd name="T9" fmla="*/ 119 h 142"/>
                <a:gd name="T10" fmla="*/ 78 w 103"/>
                <a:gd name="T11" fmla="*/ 122 h 142"/>
                <a:gd name="T12" fmla="*/ 53 w 103"/>
                <a:gd name="T13" fmla="*/ 151 h 142"/>
                <a:gd name="T14" fmla="*/ 22 w 103"/>
                <a:gd name="T15" fmla="*/ 173 h 142"/>
                <a:gd name="T16" fmla="*/ 4 w 103"/>
                <a:gd name="T17" fmla="*/ 183 h 142"/>
                <a:gd name="T18" fmla="*/ 0 w 103"/>
                <a:gd name="T19" fmla="*/ 192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42"/>
                <a:gd name="T32" fmla="*/ 103 w 103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42">
                  <a:moveTo>
                    <a:pt x="96" y="0"/>
                  </a:moveTo>
                  <a:cubicBezTo>
                    <a:pt x="99" y="5"/>
                    <a:pt x="103" y="6"/>
                    <a:pt x="98" y="12"/>
                  </a:cubicBezTo>
                  <a:cubicBezTo>
                    <a:pt x="94" y="17"/>
                    <a:pt x="80" y="20"/>
                    <a:pt x="80" y="20"/>
                  </a:cubicBezTo>
                  <a:cubicBezTo>
                    <a:pt x="74" y="38"/>
                    <a:pt x="84" y="70"/>
                    <a:pt x="66" y="82"/>
                  </a:cubicBezTo>
                  <a:cubicBezTo>
                    <a:pt x="65" y="84"/>
                    <a:pt x="64" y="86"/>
                    <a:pt x="62" y="88"/>
                  </a:cubicBezTo>
                  <a:cubicBezTo>
                    <a:pt x="60" y="89"/>
                    <a:pt x="57" y="89"/>
                    <a:pt x="56" y="90"/>
                  </a:cubicBezTo>
                  <a:cubicBezTo>
                    <a:pt x="48" y="98"/>
                    <a:pt x="47" y="106"/>
                    <a:pt x="38" y="112"/>
                  </a:cubicBezTo>
                  <a:cubicBezTo>
                    <a:pt x="32" y="121"/>
                    <a:pt x="25" y="123"/>
                    <a:pt x="16" y="128"/>
                  </a:cubicBezTo>
                  <a:cubicBezTo>
                    <a:pt x="12" y="130"/>
                    <a:pt x="4" y="136"/>
                    <a:pt x="4" y="136"/>
                  </a:cubicBezTo>
                  <a:cubicBezTo>
                    <a:pt x="3" y="138"/>
                    <a:pt x="0" y="142"/>
                    <a:pt x="0" y="14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1695" y="2515"/>
              <a:ext cx="242" cy="138"/>
            </a:xfrm>
            <a:custGeom>
              <a:avLst/>
              <a:gdLst>
                <a:gd name="T0" fmla="*/ 0 w 224"/>
                <a:gd name="T1" fmla="*/ 6 h 128"/>
                <a:gd name="T2" fmla="*/ 46 w 224"/>
                <a:gd name="T3" fmla="*/ 0 h 128"/>
                <a:gd name="T4" fmla="*/ 71 w 224"/>
                <a:gd name="T5" fmla="*/ 12 h 128"/>
                <a:gd name="T6" fmla="*/ 100 w 224"/>
                <a:gd name="T7" fmla="*/ 32 h 128"/>
                <a:gd name="T8" fmla="*/ 179 w 224"/>
                <a:gd name="T9" fmla="*/ 28 h 128"/>
                <a:gd name="T10" fmla="*/ 223 w 224"/>
                <a:gd name="T11" fmla="*/ 20 h 128"/>
                <a:gd name="T12" fmla="*/ 284 w 224"/>
                <a:gd name="T13" fmla="*/ 44 h 128"/>
                <a:gd name="T14" fmla="*/ 286 w 224"/>
                <a:gd name="T15" fmla="*/ 138 h 128"/>
                <a:gd name="T16" fmla="*/ 305 w 224"/>
                <a:gd name="T17" fmla="*/ 17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128"/>
                <a:gd name="T29" fmla="*/ 224 w 224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128">
                  <a:moveTo>
                    <a:pt x="0" y="6"/>
                  </a:moveTo>
                  <a:cubicBezTo>
                    <a:pt x="11" y="2"/>
                    <a:pt x="23" y="4"/>
                    <a:pt x="34" y="0"/>
                  </a:cubicBezTo>
                  <a:cubicBezTo>
                    <a:pt x="48" y="5"/>
                    <a:pt x="42" y="2"/>
                    <a:pt x="52" y="8"/>
                  </a:cubicBezTo>
                  <a:cubicBezTo>
                    <a:pt x="58" y="16"/>
                    <a:pt x="65" y="21"/>
                    <a:pt x="74" y="24"/>
                  </a:cubicBezTo>
                  <a:cubicBezTo>
                    <a:pt x="87" y="20"/>
                    <a:pt x="123" y="21"/>
                    <a:pt x="132" y="20"/>
                  </a:cubicBezTo>
                  <a:cubicBezTo>
                    <a:pt x="143" y="19"/>
                    <a:pt x="164" y="16"/>
                    <a:pt x="164" y="16"/>
                  </a:cubicBezTo>
                  <a:cubicBezTo>
                    <a:pt x="199" y="18"/>
                    <a:pt x="195" y="12"/>
                    <a:pt x="208" y="32"/>
                  </a:cubicBezTo>
                  <a:cubicBezTo>
                    <a:pt x="212" y="55"/>
                    <a:pt x="206" y="79"/>
                    <a:pt x="210" y="102"/>
                  </a:cubicBezTo>
                  <a:cubicBezTo>
                    <a:pt x="212" y="112"/>
                    <a:pt x="224" y="119"/>
                    <a:pt x="224" y="12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1889" y="2511"/>
              <a:ext cx="4" cy="23"/>
            </a:xfrm>
            <a:custGeom>
              <a:avLst/>
              <a:gdLst>
                <a:gd name="T0" fmla="*/ 4 w 4"/>
                <a:gd name="T1" fmla="*/ 0 h 22"/>
                <a:gd name="T2" fmla="*/ 0 w 4"/>
                <a:gd name="T3" fmla="*/ 26 h 22"/>
                <a:gd name="T4" fmla="*/ 0 60000 65536"/>
                <a:gd name="T5" fmla="*/ 0 60000 65536"/>
                <a:gd name="T6" fmla="*/ 0 w 4"/>
                <a:gd name="T7" fmla="*/ 0 h 22"/>
                <a:gd name="T8" fmla="*/ 4 w 4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2">
                  <a:moveTo>
                    <a:pt x="4" y="0"/>
                  </a:moveTo>
                  <a:cubicBezTo>
                    <a:pt x="2" y="7"/>
                    <a:pt x="0" y="22"/>
                    <a:pt x="0" y="2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1457" y="2528"/>
              <a:ext cx="22" cy="17"/>
            </a:xfrm>
            <a:custGeom>
              <a:avLst/>
              <a:gdLst>
                <a:gd name="T0" fmla="*/ 0 w 20"/>
                <a:gd name="T1" fmla="*/ 0 h 16"/>
                <a:gd name="T2" fmla="*/ 29 w 20"/>
                <a:gd name="T3" fmla="*/ 20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cubicBezTo>
                    <a:pt x="10" y="3"/>
                    <a:pt x="13" y="9"/>
                    <a:pt x="20" y="1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1491" y="2562"/>
              <a:ext cx="12" cy="11"/>
            </a:xfrm>
            <a:custGeom>
              <a:avLst/>
              <a:gdLst>
                <a:gd name="T0" fmla="*/ 0 w 10"/>
                <a:gd name="T1" fmla="*/ 0 h 10"/>
                <a:gd name="T2" fmla="*/ 20 w 10"/>
                <a:gd name="T3" fmla="*/ 14 h 10"/>
                <a:gd name="T4" fmla="*/ 0 60000 65536"/>
                <a:gd name="T5" fmla="*/ 0 60000 65536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0">
                  <a:moveTo>
                    <a:pt x="0" y="0"/>
                  </a:moveTo>
                  <a:cubicBezTo>
                    <a:pt x="3" y="3"/>
                    <a:pt x="7" y="7"/>
                    <a:pt x="10" y="1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1206" y="2551"/>
              <a:ext cx="401" cy="181"/>
            </a:xfrm>
            <a:custGeom>
              <a:avLst/>
              <a:gdLst>
                <a:gd name="T0" fmla="*/ 510 w 370"/>
                <a:gd name="T1" fmla="*/ 58 h 168"/>
                <a:gd name="T2" fmla="*/ 477 w 370"/>
                <a:gd name="T3" fmla="*/ 22 h 168"/>
                <a:gd name="T4" fmla="*/ 452 w 370"/>
                <a:gd name="T5" fmla="*/ 11 h 168"/>
                <a:gd name="T6" fmla="*/ 436 w 370"/>
                <a:gd name="T7" fmla="*/ 3 h 168"/>
                <a:gd name="T8" fmla="*/ 397 w 370"/>
                <a:gd name="T9" fmla="*/ 11 h 168"/>
                <a:gd name="T10" fmla="*/ 385 w 370"/>
                <a:gd name="T11" fmla="*/ 26 h 168"/>
                <a:gd name="T12" fmla="*/ 368 w 370"/>
                <a:gd name="T13" fmla="*/ 36 h 168"/>
                <a:gd name="T14" fmla="*/ 318 w 370"/>
                <a:gd name="T15" fmla="*/ 71 h 168"/>
                <a:gd name="T16" fmla="*/ 309 w 370"/>
                <a:gd name="T17" fmla="*/ 76 h 168"/>
                <a:gd name="T18" fmla="*/ 300 w 370"/>
                <a:gd name="T19" fmla="*/ 85 h 168"/>
                <a:gd name="T20" fmla="*/ 241 w 370"/>
                <a:gd name="T21" fmla="*/ 107 h 168"/>
                <a:gd name="T22" fmla="*/ 135 w 370"/>
                <a:gd name="T23" fmla="*/ 150 h 168"/>
                <a:gd name="T24" fmla="*/ 102 w 370"/>
                <a:gd name="T25" fmla="*/ 177 h 168"/>
                <a:gd name="T26" fmla="*/ 47 w 370"/>
                <a:gd name="T27" fmla="*/ 197 h 168"/>
                <a:gd name="T28" fmla="*/ 22 w 370"/>
                <a:gd name="T29" fmla="*/ 207 h 168"/>
                <a:gd name="T30" fmla="*/ 4 w 370"/>
                <a:gd name="T31" fmla="*/ 215 h 168"/>
                <a:gd name="T32" fmla="*/ 4 w 370"/>
                <a:gd name="T33" fmla="*/ 225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168"/>
                <a:gd name="T53" fmla="*/ 370 w 370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168">
                  <a:moveTo>
                    <a:pt x="370" y="43"/>
                  </a:moveTo>
                  <a:cubicBezTo>
                    <a:pt x="359" y="39"/>
                    <a:pt x="352" y="26"/>
                    <a:pt x="346" y="17"/>
                  </a:cubicBezTo>
                  <a:cubicBezTo>
                    <a:pt x="344" y="14"/>
                    <a:pt x="332" y="9"/>
                    <a:pt x="328" y="7"/>
                  </a:cubicBezTo>
                  <a:cubicBezTo>
                    <a:pt x="324" y="5"/>
                    <a:pt x="316" y="3"/>
                    <a:pt x="316" y="3"/>
                  </a:cubicBezTo>
                  <a:cubicBezTo>
                    <a:pt x="307" y="4"/>
                    <a:pt x="295" y="0"/>
                    <a:pt x="288" y="7"/>
                  </a:cubicBezTo>
                  <a:cubicBezTo>
                    <a:pt x="285" y="10"/>
                    <a:pt x="284" y="16"/>
                    <a:pt x="280" y="19"/>
                  </a:cubicBezTo>
                  <a:cubicBezTo>
                    <a:pt x="276" y="22"/>
                    <a:pt x="268" y="27"/>
                    <a:pt x="268" y="27"/>
                  </a:cubicBezTo>
                  <a:cubicBezTo>
                    <a:pt x="258" y="41"/>
                    <a:pt x="245" y="46"/>
                    <a:pt x="230" y="53"/>
                  </a:cubicBezTo>
                  <a:cubicBezTo>
                    <a:pt x="228" y="54"/>
                    <a:pt x="226" y="55"/>
                    <a:pt x="224" y="57"/>
                  </a:cubicBezTo>
                  <a:cubicBezTo>
                    <a:pt x="222" y="59"/>
                    <a:pt x="220" y="62"/>
                    <a:pt x="218" y="63"/>
                  </a:cubicBezTo>
                  <a:cubicBezTo>
                    <a:pt x="206" y="70"/>
                    <a:pt x="187" y="75"/>
                    <a:pt x="174" y="79"/>
                  </a:cubicBezTo>
                  <a:cubicBezTo>
                    <a:pt x="164" y="108"/>
                    <a:pt x="125" y="109"/>
                    <a:pt x="98" y="111"/>
                  </a:cubicBezTo>
                  <a:cubicBezTo>
                    <a:pt x="88" y="114"/>
                    <a:pt x="87" y="127"/>
                    <a:pt x="74" y="131"/>
                  </a:cubicBezTo>
                  <a:cubicBezTo>
                    <a:pt x="63" y="142"/>
                    <a:pt x="50" y="145"/>
                    <a:pt x="34" y="147"/>
                  </a:cubicBezTo>
                  <a:cubicBezTo>
                    <a:pt x="28" y="149"/>
                    <a:pt x="21" y="149"/>
                    <a:pt x="16" y="153"/>
                  </a:cubicBezTo>
                  <a:cubicBezTo>
                    <a:pt x="12" y="156"/>
                    <a:pt x="4" y="161"/>
                    <a:pt x="4" y="161"/>
                  </a:cubicBezTo>
                  <a:cubicBezTo>
                    <a:pt x="2" y="168"/>
                    <a:pt x="0" y="167"/>
                    <a:pt x="4" y="167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366" y="2662"/>
              <a:ext cx="8" cy="19"/>
            </a:xfrm>
            <a:custGeom>
              <a:avLst/>
              <a:gdLst>
                <a:gd name="T0" fmla="*/ 20 w 6"/>
                <a:gd name="T1" fmla="*/ 22 h 18"/>
                <a:gd name="T2" fmla="*/ 7 w 6"/>
                <a:gd name="T3" fmla="*/ 6 h 18"/>
                <a:gd name="T4" fmla="*/ 0 w 6"/>
                <a:gd name="T5" fmla="*/ 0 h 18"/>
                <a:gd name="T6" fmla="*/ 0 60000 65536"/>
                <a:gd name="T7" fmla="*/ 0 60000 65536"/>
                <a:gd name="T8" fmla="*/ 0 60000 65536"/>
                <a:gd name="T9" fmla="*/ 0 w 6"/>
                <a:gd name="T10" fmla="*/ 0 h 18"/>
                <a:gd name="T11" fmla="*/ 6 w 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8">
                  <a:moveTo>
                    <a:pt x="6" y="18"/>
                  </a:moveTo>
                  <a:cubicBezTo>
                    <a:pt x="5" y="14"/>
                    <a:pt x="3" y="10"/>
                    <a:pt x="2" y="6"/>
                  </a:cubicBezTo>
                  <a:cubicBezTo>
                    <a:pt x="1" y="4"/>
                    <a:pt x="0" y="0"/>
                    <a:pt x="0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1521" y="2619"/>
              <a:ext cx="86" cy="92"/>
            </a:xfrm>
            <a:custGeom>
              <a:avLst/>
              <a:gdLst>
                <a:gd name="T0" fmla="*/ 106 w 80"/>
                <a:gd name="T1" fmla="*/ 0 h 86"/>
                <a:gd name="T2" fmla="*/ 74 w 80"/>
                <a:gd name="T3" fmla="*/ 45 h 86"/>
                <a:gd name="T4" fmla="*/ 0 w 80"/>
                <a:gd name="T5" fmla="*/ 112 h 86"/>
                <a:gd name="T6" fmla="*/ 0 60000 65536"/>
                <a:gd name="T7" fmla="*/ 0 60000 65536"/>
                <a:gd name="T8" fmla="*/ 0 60000 65536"/>
                <a:gd name="T9" fmla="*/ 0 w 80"/>
                <a:gd name="T10" fmla="*/ 0 h 86"/>
                <a:gd name="T11" fmla="*/ 80 w 80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86">
                  <a:moveTo>
                    <a:pt x="80" y="0"/>
                  </a:moveTo>
                  <a:cubicBezTo>
                    <a:pt x="71" y="13"/>
                    <a:pt x="70" y="25"/>
                    <a:pt x="56" y="34"/>
                  </a:cubicBezTo>
                  <a:cubicBezTo>
                    <a:pt x="42" y="55"/>
                    <a:pt x="23" y="75"/>
                    <a:pt x="0" y="8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1621" y="2621"/>
              <a:ext cx="138" cy="144"/>
            </a:xfrm>
            <a:custGeom>
              <a:avLst/>
              <a:gdLst>
                <a:gd name="T0" fmla="*/ 0 w 128"/>
                <a:gd name="T1" fmla="*/ 0 h 134"/>
                <a:gd name="T2" fmla="*/ 46 w 128"/>
                <a:gd name="T3" fmla="*/ 32 h 134"/>
                <a:gd name="T4" fmla="*/ 146 w 128"/>
                <a:gd name="T5" fmla="*/ 77 h 134"/>
                <a:gd name="T6" fmla="*/ 170 w 128"/>
                <a:gd name="T7" fmla="*/ 144 h 134"/>
                <a:gd name="T8" fmla="*/ 174 w 128"/>
                <a:gd name="T9" fmla="*/ 179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34"/>
                <a:gd name="T17" fmla="*/ 128 w 128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34">
                  <a:moveTo>
                    <a:pt x="0" y="0"/>
                  </a:moveTo>
                  <a:cubicBezTo>
                    <a:pt x="16" y="3"/>
                    <a:pt x="21" y="17"/>
                    <a:pt x="34" y="24"/>
                  </a:cubicBezTo>
                  <a:cubicBezTo>
                    <a:pt x="58" y="38"/>
                    <a:pt x="85" y="43"/>
                    <a:pt x="108" y="58"/>
                  </a:cubicBezTo>
                  <a:cubicBezTo>
                    <a:pt x="114" y="75"/>
                    <a:pt x="122" y="91"/>
                    <a:pt x="126" y="108"/>
                  </a:cubicBezTo>
                  <a:cubicBezTo>
                    <a:pt x="128" y="133"/>
                    <a:pt x="128" y="124"/>
                    <a:pt x="128" y="13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1486" y="2595"/>
              <a:ext cx="41" cy="149"/>
            </a:xfrm>
            <a:custGeom>
              <a:avLst/>
              <a:gdLst>
                <a:gd name="T0" fmla="*/ 0 w 39"/>
                <a:gd name="T1" fmla="*/ 0 h 138"/>
                <a:gd name="T2" fmla="*/ 20 w 39"/>
                <a:gd name="T3" fmla="*/ 46 h 138"/>
                <a:gd name="T4" fmla="*/ 34 w 39"/>
                <a:gd name="T5" fmla="*/ 141 h 138"/>
                <a:gd name="T6" fmla="*/ 34 w 39"/>
                <a:gd name="T7" fmla="*/ 176 h 138"/>
                <a:gd name="T8" fmla="*/ 14 w 39"/>
                <a:gd name="T9" fmla="*/ 186 h 138"/>
                <a:gd name="T10" fmla="*/ 4 w 39"/>
                <a:gd name="T11" fmla="*/ 188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38"/>
                <a:gd name="T20" fmla="*/ 39 w 39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38">
                  <a:moveTo>
                    <a:pt x="0" y="0"/>
                  </a:moveTo>
                  <a:cubicBezTo>
                    <a:pt x="6" y="9"/>
                    <a:pt x="12" y="23"/>
                    <a:pt x="16" y="34"/>
                  </a:cubicBezTo>
                  <a:cubicBezTo>
                    <a:pt x="15" y="55"/>
                    <a:pt x="1" y="95"/>
                    <a:pt x="28" y="104"/>
                  </a:cubicBezTo>
                  <a:cubicBezTo>
                    <a:pt x="31" y="112"/>
                    <a:pt x="39" y="123"/>
                    <a:pt x="28" y="130"/>
                  </a:cubicBezTo>
                  <a:cubicBezTo>
                    <a:pt x="23" y="133"/>
                    <a:pt x="16" y="134"/>
                    <a:pt x="10" y="136"/>
                  </a:cubicBezTo>
                  <a:cubicBezTo>
                    <a:pt x="8" y="137"/>
                    <a:pt x="4" y="138"/>
                    <a:pt x="4" y="13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1491" y="2722"/>
              <a:ext cx="22" cy="13"/>
            </a:xfrm>
            <a:custGeom>
              <a:avLst/>
              <a:gdLst>
                <a:gd name="T0" fmla="*/ 0 w 20"/>
                <a:gd name="T1" fmla="*/ 0 h 12"/>
                <a:gd name="T2" fmla="*/ 29 w 20"/>
                <a:gd name="T3" fmla="*/ 16 h 12"/>
                <a:gd name="T4" fmla="*/ 0 60000 65536"/>
                <a:gd name="T5" fmla="*/ 0 60000 65536"/>
                <a:gd name="T6" fmla="*/ 0 w 20"/>
                <a:gd name="T7" fmla="*/ 0 h 12"/>
                <a:gd name="T8" fmla="*/ 20 w 2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2">
                  <a:moveTo>
                    <a:pt x="0" y="0"/>
                  </a:moveTo>
                  <a:cubicBezTo>
                    <a:pt x="8" y="3"/>
                    <a:pt x="14" y="6"/>
                    <a:pt x="20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1467" y="2755"/>
              <a:ext cx="59" cy="265"/>
            </a:xfrm>
            <a:custGeom>
              <a:avLst/>
              <a:gdLst>
                <a:gd name="T0" fmla="*/ 5 w 55"/>
                <a:gd name="T1" fmla="*/ 0 h 246"/>
                <a:gd name="T2" fmla="*/ 15 w 55"/>
                <a:gd name="T3" fmla="*/ 43 h 246"/>
                <a:gd name="T4" fmla="*/ 21 w 55"/>
                <a:gd name="T5" fmla="*/ 67 h 246"/>
                <a:gd name="T6" fmla="*/ 41 w 55"/>
                <a:gd name="T7" fmla="*/ 190 h 246"/>
                <a:gd name="T8" fmla="*/ 49 w 55"/>
                <a:gd name="T9" fmla="*/ 222 h 246"/>
                <a:gd name="T10" fmla="*/ 73 w 55"/>
                <a:gd name="T11" fmla="*/ 261 h 246"/>
                <a:gd name="T12" fmla="*/ 62 w 55"/>
                <a:gd name="T13" fmla="*/ 285 h 246"/>
                <a:gd name="T14" fmla="*/ 59 w 55"/>
                <a:gd name="T15" fmla="*/ 315 h 246"/>
                <a:gd name="T16" fmla="*/ 62 w 55"/>
                <a:gd name="T17" fmla="*/ 331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246"/>
                <a:gd name="T29" fmla="*/ 55 w 55"/>
                <a:gd name="T30" fmla="*/ 246 h 2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246">
                  <a:moveTo>
                    <a:pt x="5" y="0"/>
                  </a:moveTo>
                  <a:cubicBezTo>
                    <a:pt x="0" y="16"/>
                    <a:pt x="1" y="17"/>
                    <a:pt x="11" y="32"/>
                  </a:cubicBezTo>
                  <a:cubicBezTo>
                    <a:pt x="15" y="37"/>
                    <a:pt x="17" y="50"/>
                    <a:pt x="17" y="50"/>
                  </a:cubicBezTo>
                  <a:cubicBezTo>
                    <a:pt x="19" y="82"/>
                    <a:pt x="25" y="109"/>
                    <a:pt x="31" y="140"/>
                  </a:cubicBezTo>
                  <a:cubicBezTo>
                    <a:pt x="32" y="144"/>
                    <a:pt x="34" y="161"/>
                    <a:pt x="37" y="164"/>
                  </a:cubicBezTo>
                  <a:cubicBezTo>
                    <a:pt x="45" y="172"/>
                    <a:pt x="51" y="183"/>
                    <a:pt x="55" y="194"/>
                  </a:cubicBezTo>
                  <a:cubicBezTo>
                    <a:pt x="53" y="201"/>
                    <a:pt x="49" y="205"/>
                    <a:pt x="47" y="212"/>
                  </a:cubicBezTo>
                  <a:cubicBezTo>
                    <a:pt x="46" y="219"/>
                    <a:pt x="45" y="227"/>
                    <a:pt x="45" y="234"/>
                  </a:cubicBezTo>
                  <a:cubicBezTo>
                    <a:pt x="45" y="238"/>
                    <a:pt x="47" y="246"/>
                    <a:pt x="47" y="24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1327" y="3007"/>
              <a:ext cx="203" cy="171"/>
            </a:xfrm>
            <a:custGeom>
              <a:avLst/>
              <a:gdLst>
                <a:gd name="T0" fmla="*/ 255 w 188"/>
                <a:gd name="T1" fmla="*/ 0 h 158"/>
                <a:gd name="T2" fmla="*/ 192 w 188"/>
                <a:gd name="T3" fmla="*/ 35 h 158"/>
                <a:gd name="T4" fmla="*/ 163 w 188"/>
                <a:gd name="T5" fmla="*/ 63 h 158"/>
                <a:gd name="T6" fmla="*/ 141 w 188"/>
                <a:gd name="T7" fmla="*/ 86 h 158"/>
                <a:gd name="T8" fmla="*/ 117 w 188"/>
                <a:gd name="T9" fmla="*/ 102 h 158"/>
                <a:gd name="T10" fmla="*/ 63 w 188"/>
                <a:gd name="T11" fmla="*/ 152 h 158"/>
                <a:gd name="T12" fmla="*/ 0 w 188"/>
                <a:gd name="T13" fmla="*/ 216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58"/>
                <a:gd name="T23" fmla="*/ 188 w 188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58">
                  <a:moveTo>
                    <a:pt x="188" y="0"/>
                  </a:moveTo>
                  <a:cubicBezTo>
                    <a:pt x="177" y="16"/>
                    <a:pt x="159" y="20"/>
                    <a:pt x="142" y="26"/>
                  </a:cubicBezTo>
                  <a:cubicBezTo>
                    <a:pt x="132" y="29"/>
                    <a:pt x="128" y="41"/>
                    <a:pt x="120" y="46"/>
                  </a:cubicBezTo>
                  <a:cubicBezTo>
                    <a:pt x="116" y="52"/>
                    <a:pt x="110" y="57"/>
                    <a:pt x="104" y="62"/>
                  </a:cubicBezTo>
                  <a:cubicBezTo>
                    <a:pt x="98" y="66"/>
                    <a:pt x="86" y="74"/>
                    <a:pt x="86" y="74"/>
                  </a:cubicBezTo>
                  <a:cubicBezTo>
                    <a:pt x="76" y="89"/>
                    <a:pt x="56" y="95"/>
                    <a:pt x="46" y="110"/>
                  </a:cubicBezTo>
                  <a:cubicBezTo>
                    <a:pt x="31" y="132"/>
                    <a:pt x="24" y="146"/>
                    <a:pt x="0" y="15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318" y="3038"/>
              <a:ext cx="64" cy="242"/>
            </a:xfrm>
            <a:custGeom>
              <a:avLst/>
              <a:gdLst>
                <a:gd name="T0" fmla="*/ 5 w 59"/>
                <a:gd name="T1" fmla="*/ 0 h 224"/>
                <a:gd name="T2" fmla="*/ 5 w 59"/>
                <a:gd name="T3" fmla="*/ 129 h 224"/>
                <a:gd name="T4" fmla="*/ 15 w 59"/>
                <a:gd name="T5" fmla="*/ 153 h 224"/>
                <a:gd name="T6" fmla="*/ 43 w 59"/>
                <a:gd name="T7" fmla="*/ 251 h 224"/>
                <a:gd name="T8" fmla="*/ 81 w 59"/>
                <a:gd name="T9" fmla="*/ 305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4"/>
                <a:gd name="T17" fmla="*/ 59 w 5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4">
                  <a:moveTo>
                    <a:pt x="5" y="0"/>
                  </a:moveTo>
                  <a:cubicBezTo>
                    <a:pt x="0" y="38"/>
                    <a:pt x="1" y="28"/>
                    <a:pt x="5" y="94"/>
                  </a:cubicBezTo>
                  <a:cubicBezTo>
                    <a:pt x="5" y="100"/>
                    <a:pt x="11" y="112"/>
                    <a:pt x="11" y="112"/>
                  </a:cubicBezTo>
                  <a:cubicBezTo>
                    <a:pt x="12" y="137"/>
                    <a:pt x="7" y="168"/>
                    <a:pt x="31" y="184"/>
                  </a:cubicBezTo>
                  <a:cubicBezTo>
                    <a:pt x="41" y="199"/>
                    <a:pt x="51" y="208"/>
                    <a:pt x="59" y="22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1832" y="2794"/>
              <a:ext cx="93" cy="306"/>
            </a:xfrm>
            <a:custGeom>
              <a:avLst/>
              <a:gdLst>
                <a:gd name="T0" fmla="*/ 89 w 87"/>
                <a:gd name="T1" fmla="*/ 0 h 284"/>
                <a:gd name="T2" fmla="*/ 112 w 87"/>
                <a:gd name="T3" fmla="*/ 16 h 284"/>
                <a:gd name="T4" fmla="*/ 105 w 87"/>
                <a:gd name="T5" fmla="*/ 124 h 284"/>
                <a:gd name="T6" fmla="*/ 112 w 87"/>
                <a:gd name="T7" fmla="*/ 192 h 284"/>
                <a:gd name="T8" fmla="*/ 71 w 87"/>
                <a:gd name="T9" fmla="*/ 224 h 284"/>
                <a:gd name="T10" fmla="*/ 55 w 87"/>
                <a:gd name="T11" fmla="*/ 234 h 284"/>
                <a:gd name="T12" fmla="*/ 50 w 87"/>
                <a:gd name="T13" fmla="*/ 310 h 284"/>
                <a:gd name="T14" fmla="*/ 34 w 87"/>
                <a:gd name="T15" fmla="*/ 332 h 284"/>
                <a:gd name="T16" fmla="*/ 0 w 87"/>
                <a:gd name="T17" fmla="*/ 384 h 2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284"/>
                <a:gd name="T29" fmla="*/ 87 w 87"/>
                <a:gd name="T30" fmla="*/ 284 h 2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284">
                  <a:moveTo>
                    <a:pt x="68" y="0"/>
                  </a:moveTo>
                  <a:cubicBezTo>
                    <a:pt x="78" y="2"/>
                    <a:pt x="83" y="2"/>
                    <a:pt x="86" y="12"/>
                  </a:cubicBezTo>
                  <a:cubicBezTo>
                    <a:pt x="85" y="43"/>
                    <a:pt x="87" y="65"/>
                    <a:pt x="80" y="92"/>
                  </a:cubicBezTo>
                  <a:cubicBezTo>
                    <a:pt x="81" y="111"/>
                    <a:pt x="83" y="124"/>
                    <a:pt x="86" y="142"/>
                  </a:cubicBezTo>
                  <a:cubicBezTo>
                    <a:pt x="82" y="160"/>
                    <a:pt x="70" y="161"/>
                    <a:pt x="54" y="166"/>
                  </a:cubicBezTo>
                  <a:cubicBezTo>
                    <a:pt x="49" y="168"/>
                    <a:pt x="42" y="174"/>
                    <a:pt x="42" y="174"/>
                  </a:cubicBezTo>
                  <a:cubicBezTo>
                    <a:pt x="33" y="201"/>
                    <a:pt x="35" y="173"/>
                    <a:pt x="38" y="230"/>
                  </a:cubicBezTo>
                  <a:cubicBezTo>
                    <a:pt x="35" y="238"/>
                    <a:pt x="29" y="238"/>
                    <a:pt x="26" y="246"/>
                  </a:cubicBezTo>
                  <a:cubicBezTo>
                    <a:pt x="19" y="261"/>
                    <a:pt x="21" y="284"/>
                    <a:pt x="0" y="28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1897" y="2869"/>
              <a:ext cx="22" cy="2"/>
            </a:xfrm>
            <a:custGeom>
              <a:avLst/>
              <a:gdLst>
                <a:gd name="T0" fmla="*/ 0 w 22"/>
                <a:gd name="T1" fmla="*/ 0 h 2"/>
                <a:gd name="T2" fmla="*/ 22 w 22"/>
                <a:gd name="T3" fmla="*/ 2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0"/>
                  </a:moveTo>
                  <a:cubicBezTo>
                    <a:pt x="17" y="2"/>
                    <a:pt x="9" y="2"/>
                    <a:pt x="22" y="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833" y="3204"/>
              <a:ext cx="17" cy="128"/>
            </a:xfrm>
            <a:custGeom>
              <a:avLst/>
              <a:gdLst>
                <a:gd name="T0" fmla="*/ 0 w 16"/>
                <a:gd name="T1" fmla="*/ 0 h 118"/>
                <a:gd name="T2" fmla="*/ 18 w 16"/>
                <a:gd name="T3" fmla="*/ 100 h 118"/>
                <a:gd name="T4" fmla="*/ 4 w 16"/>
                <a:gd name="T5" fmla="*/ 164 h 118"/>
                <a:gd name="T6" fmla="*/ 0 60000 65536"/>
                <a:gd name="T7" fmla="*/ 0 60000 65536"/>
                <a:gd name="T8" fmla="*/ 0 60000 65536"/>
                <a:gd name="T9" fmla="*/ 0 w 16"/>
                <a:gd name="T10" fmla="*/ 0 h 118"/>
                <a:gd name="T11" fmla="*/ 16 w 16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18">
                  <a:moveTo>
                    <a:pt x="0" y="0"/>
                  </a:moveTo>
                  <a:cubicBezTo>
                    <a:pt x="2" y="27"/>
                    <a:pt x="8" y="47"/>
                    <a:pt x="14" y="72"/>
                  </a:cubicBezTo>
                  <a:cubicBezTo>
                    <a:pt x="13" y="89"/>
                    <a:pt x="16" y="106"/>
                    <a:pt x="4" y="118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542" y="3001"/>
              <a:ext cx="122" cy="331"/>
            </a:xfrm>
            <a:custGeom>
              <a:avLst/>
              <a:gdLst>
                <a:gd name="T0" fmla="*/ 0 w 114"/>
                <a:gd name="T1" fmla="*/ 0 h 306"/>
                <a:gd name="T2" fmla="*/ 22 w 114"/>
                <a:gd name="T3" fmla="*/ 14 h 306"/>
                <a:gd name="T4" fmla="*/ 71 w 114"/>
                <a:gd name="T5" fmla="*/ 30 h 306"/>
                <a:gd name="T6" fmla="*/ 78 w 114"/>
                <a:gd name="T7" fmla="*/ 55 h 306"/>
                <a:gd name="T8" fmla="*/ 83 w 114"/>
                <a:gd name="T9" fmla="*/ 71 h 306"/>
                <a:gd name="T10" fmla="*/ 102 w 114"/>
                <a:gd name="T11" fmla="*/ 106 h 306"/>
                <a:gd name="T12" fmla="*/ 128 w 114"/>
                <a:gd name="T13" fmla="*/ 178 h 306"/>
                <a:gd name="T14" fmla="*/ 147 w 114"/>
                <a:gd name="T15" fmla="*/ 337 h 306"/>
                <a:gd name="T16" fmla="*/ 150 w 114"/>
                <a:gd name="T17" fmla="*/ 419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306"/>
                <a:gd name="T29" fmla="*/ 114 w 114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306">
                  <a:moveTo>
                    <a:pt x="0" y="0"/>
                  </a:moveTo>
                  <a:cubicBezTo>
                    <a:pt x="7" y="2"/>
                    <a:pt x="11" y="9"/>
                    <a:pt x="18" y="10"/>
                  </a:cubicBezTo>
                  <a:lnTo>
                    <a:pt x="54" y="22"/>
                  </a:lnTo>
                  <a:cubicBezTo>
                    <a:pt x="54" y="22"/>
                    <a:pt x="60" y="40"/>
                    <a:pt x="60" y="40"/>
                  </a:cubicBezTo>
                  <a:cubicBezTo>
                    <a:pt x="61" y="44"/>
                    <a:pt x="64" y="52"/>
                    <a:pt x="64" y="52"/>
                  </a:cubicBezTo>
                  <a:cubicBezTo>
                    <a:pt x="66" y="71"/>
                    <a:pt x="63" y="73"/>
                    <a:pt x="78" y="78"/>
                  </a:cubicBezTo>
                  <a:cubicBezTo>
                    <a:pt x="90" y="96"/>
                    <a:pt x="95" y="108"/>
                    <a:pt x="98" y="130"/>
                  </a:cubicBezTo>
                  <a:cubicBezTo>
                    <a:pt x="99" y="173"/>
                    <a:pt x="105" y="205"/>
                    <a:pt x="112" y="246"/>
                  </a:cubicBezTo>
                  <a:cubicBezTo>
                    <a:pt x="114" y="299"/>
                    <a:pt x="114" y="279"/>
                    <a:pt x="114" y="30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1663" y="3340"/>
              <a:ext cx="23" cy="13"/>
            </a:xfrm>
            <a:custGeom>
              <a:avLst/>
              <a:gdLst>
                <a:gd name="T0" fmla="*/ 0 w 22"/>
                <a:gd name="T1" fmla="*/ 0 h 12"/>
                <a:gd name="T2" fmla="*/ 26 w 22"/>
                <a:gd name="T3" fmla="*/ 16 h 12"/>
                <a:gd name="T4" fmla="*/ 0 60000 65536"/>
                <a:gd name="T5" fmla="*/ 0 60000 65536"/>
                <a:gd name="T6" fmla="*/ 0 w 22"/>
                <a:gd name="T7" fmla="*/ 0 h 12"/>
                <a:gd name="T8" fmla="*/ 22 w 2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2">
                  <a:moveTo>
                    <a:pt x="0" y="0"/>
                  </a:moveTo>
                  <a:cubicBezTo>
                    <a:pt x="13" y="2"/>
                    <a:pt x="14" y="4"/>
                    <a:pt x="22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694" y="3362"/>
              <a:ext cx="49" cy="97"/>
            </a:xfrm>
            <a:custGeom>
              <a:avLst/>
              <a:gdLst>
                <a:gd name="T0" fmla="*/ 0 w 47"/>
                <a:gd name="T1" fmla="*/ 0 h 90"/>
                <a:gd name="T2" fmla="*/ 16 w 47"/>
                <a:gd name="T3" fmla="*/ 4 h 90"/>
                <a:gd name="T4" fmla="*/ 20 w 47"/>
                <a:gd name="T5" fmla="*/ 14 h 90"/>
                <a:gd name="T6" fmla="*/ 32 w 47"/>
                <a:gd name="T7" fmla="*/ 18 h 90"/>
                <a:gd name="T8" fmla="*/ 40 w 47"/>
                <a:gd name="T9" fmla="*/ 24 h 90"/>
                <a:gd name="T10" fmla="*/ 34 w 47"/>
                <a:gd name="T11" fmla="*/ 12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90"/>
                <a:gd name="T20" fmla="*/ 47 w 47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90">
                  <a:moveTo>
                    <a:pt x="0" y="0"/>
                  </a:moveTo>
                  <a:cubicBezTo>
                    <a:pt x="4" y="1"/>
                    <a:pt x="10" y="0"/>
                    <a:pt x="12" y="4"/>
                  </a:cubicBezTo>
                  <a:cubicBezTo>
                    <a:pt x="13" y="6"/>
                    <a:pt x="14" y="9"/>
                    <a:pt x="16" y="10"/>
                  </a:cubicBezTo>
                  <a:cubicBezTo>
                    <a:pt x="20" y="12"/>
                    <a:pt x="24" y="12"/>
                    <a:pt x="28" y="14"/>
                  </a:cubicBezTo>
                  <a:cubicBezTo>
                    <a:pt x="30" y="15"/>
                    <a:pt x="32" y="17"/>
                    <a:pt x="34" y="18"/>
                  </a:cubicBezTo>
                  <a:cubicBezTo>
                    <a:pt x="47" y="37"/>
                    <a:pt x="30" y="68"/>
                    <a:pt x="30" y="9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1676" y="3334"/>
              <a:ext cx="10" cy="13"/>
            </a:xfrm>
            <a:custGeom>
              <a:avLst/>
              <a:gdLst>
                <a:gd name="T0" fmla="*/ 10 w 10"/>
                <a:gd name="T1" fmla="*/ 0 h 12"/>
                <a:gd name="T2" fmla="*/ 0 w 10"/>
                <a:gd name="T3" fmla="*/ 16 h 12"/>
                <a:gd name="T4" fmla="*/ 0 60000 65536"/>
                <a:gd name="T5" fmla="*/ 0 60000 65536"/>
                <a:gd name="T6" fmla="*/ 0 w 10"/>
                <a:gd name="T7" fmla="*/ 0 h 12"/>
                <a:gd name="T8" fmla="*/ 10 w 1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2">
                  <a:moveTo>
                    <a:pt x="10" y="0"/>
                  </a:moveTo>
                  <a:cubicBezTo>
                    <a:pt x="2" y="3"/>
                    <a:pt x="3" y="5"/>
                    <a:pt x="0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1703" y="3433"/>
              <a:ext cx="137" cy="402"/>
            </a:xfrm>
            <a:custGeom>
              <a:avLst/>
              <a:gdLst>
                <a:gd name="T0" fmla="*/ 0 w 126"/>
                <a:gd name="T1" fmla="*/ 0 h 372"/>
                <a:gd name="T2" fmla="*/ 59 w 126"/>
                <a:gd name="T3" fmla="*/ 25 h 372"/>
                <a:gd name="T4" fmla="*/ 84 w 126"/>
                <a:gd name="T5" fmla="*/ 44 h 372"/>
                <a:gd name="T6" fmla="*/ 158 w 126"/>
                <a:gd name="T7" fmla="*/ 66 h 372"/>
                <a:gd name="T8" fmla="*/ 176 w 126"/>
                <a:gd name="T9" fmla="*/ 84 h 372"/>
                <a:gd name="T10" fmla="*/ 114 w 126"/>
                <a:gd name="T11" fmla="*/ 214 h 372"/>
                <a:gd name="T12" fmla="*/ 82 w 126"/>
                <a:gd name="T13" fmla="*/ 284 h 372"/>
                <a:gd name="T14" fmla="*/ 55 w 126"/>
                <a:gd name="T15" fmla="*/ 374 h 372"/>
                <a:gd name="T16" fmla="*/ 62 w 126"/>
                <a:gd name="T17" fmla="*/ 467 h 372"/>
                <a:gd name="T18" fmla="*/ 47 w 126"/>
                <a:gd name="T19" fmla="*/ 507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372"/>
                <a:gd name="T32" fmla="*/ 126 w 126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372">
                  <a:moveTo>
                    <a:pt x="0" y="0"/>
                  </a:moveTo>
                  <a:cubicBezTo>
                    <a:pt x="15" y="5"/>
                    <a:pt x="27" y="13"/>
                    <a:pt x="42" y="18"/>
                  </a:cubicBezTo>
                  <a:cubicBezTo>
                    <a:pt x="49" y="20"/>
                    <a:pt x="53" y="29"/>
                    <a:pt x="60" y="32"/>
                  </a:cubicBezTo>
                  <a:cubicBezTo>
                    <a:pt x="76" y="39"/>
                    <a:pt x="95" y="45"/>
                    <a:pt x="112" y="48"/>
                  </a:cubicBezTo>
                  <a:cubicBezTo>
                    <a:pt x="126" y="57"/>
                    <a:pt x="122" y="51"/>
                    <a:pt x="126" y="62"/>
                  </a:cubicBezTo>
                  <a:cubicBezTo>
                    <a:pt x="124" y="98"/>
                    <a:pt x="113" y="135"/>
                    <a:pt x="82" y="156"/>
                  </a:cubicBezTo>
                  <a:cubicBezTo>
                    <a:pt x="71" y="172"/>
                    <a:pt x="62" y="189"/>
                    <a:pt x="58" y="208"/>
                  </a:cubicBezTo>
                  <a:cubicBezTo>
                    <a:pt x="56" y="228"/>
                    <a:pt x="42" y="250"/>
                    <a:pt x="40" y="274"/>
                  </a:cubicBezTo>
                  <a:cubicBezTo>
                    <a:pt x="42" y="308"/>
                    <a:pt x="53" y="314"/>
                    <a:pt x="44" y="342"/>
                  </a:cubicBezTo>
                  <a:cubicBezTo>
                    <a:pt x="42" y="347"/>
                    <a:pt x="33" y="372"/>
                    <a:pt x="34" y="37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1721" y="3474"/>
              <a:ext cx="3" cy="78"/>
            </a:xfrm>
            <a:custGeom>
              <a:avLst/>
              <a:gdLst>
                <a:gd name="T0" fmla="*/ 0 w 3"/>
                <a:gd name="T1" fmla="*/ 0 h 72"/>
                <a:gd name="T2" fmla="*/ 2 w 3"/>
                <a:gd name="T3" fmla="*/ 99 h 72"/>
                <a:gd name="T4" fmla="*/ 0 60000 65536"/>
                <a:gd name="T5" fmla="*/ 0 60000 65536"/>
                <a:gd name="T6" fmla="*/ 0 w 3"/>
                <a:gd name="T7" fmla="*/ 0 h 72"/>
                <a:gd name="T8" fmla="*/ 3 w 3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72">
                  <a:moveTo>
                    <a:pt x="0" y="0"/>
                  </a:moveTo>
                  <a:cubicBezTo>
                    <a:pt x="3" y="25"/>
                    <a:pt x="2" y="45"/>
                    <a:pt x="2" y="7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1608" y="3530"/>
              <a:ext cx="62" cy="167"/>
            </a:xfrm>
            <a:custGeom>
              <a:avLst/>
              <a:gdLst>
                <a:gd name="T0" fmla="*/ 39 w 57"/>
                <a:gd name="T1" fmla="*/ 0 h 154"/>
                <a:gd name="T2" fmla="*/ 76 w 57"/>
                <a:gd name="T3" fmla="*/ 42 h 154"/>
                <a:gd name="T4" fmla="*/ 53 w 57"/>
                <a:gd name="T5" fmla="*/ 108 h 154"/>
                <a:gd name="T6" fmla="*/ 28 w 57"/>
                <a:gd name="T7" fmla="*/ 141 h 154"/>
                <a:gd name="T8" fmla="*/ 0 w 57"/>
                <a:gd name="T9" fmla="*/ 21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54"/>
                <a:gd name="T17" fmla="*/ 57 w 5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54">
                  <a:moveTo>
                    <a:pt x="28" y="0"/>
                  </a:moveTo>
                  <a:cubicBezTo>
                    <a:pt x="43" y="4"/>
                    <a:pt x="49" y="16"/>
                    <a:pt x="54" y="30"/>
                  </a:cubicBezTo>
                  <a:cubicBezTo>
                    <a:pt x="52" y="56"/>
                    <a:pt x="57" y="65"/>
                    <a:pt x="38" y="78"/>
                  </a:cubicBezTo>
                  <a:cubicBezTo>
                    <a:pt x="33" y="86"/>
                    <a:pt x="23" y="93"/>
                    <a:pt x="20" y="102"/>
                  </a:cubicBezTo>
                  <a:cubicBezTo>
                    <a:pt x="14" y="120"/>
                    <a:pt x="8" y="137"/>
                    <a:pt x="0" y="15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1668" y="3562"/>
              <a:ext cx="43" cy="5"/>
            </a:xfrm>
            <a:custGeom>
              <a:avLst/>
              <a:gdLst>
                <a:gd name="T0" fmla="*/ 0 w 40"/>
                <a:gd name="T1" fmla="*/ 5 h 5"/>
                <a:gd name="T2" fmla="*/ 53 w 40"/>
                <a:gd name="T3" fmla="*/ 3 h 5"/>
                <a:gd name="T4" fmla="*/ 0 60000 65536"/>
                <a:gd name="T5" fmla="*/ 0 60000 65536"/>
                <a:gd name="T6" fmla="*/ 0 w 40"/>
                <a:gd name="T7" fmla="*/ 0 h 5"/>
                <a:gd name="T8" fmla="*/ 40 w 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5">
                  <a:moveTo>
                    <a:pt x="0" y="5"/>
                  </a:moveTo>
                  <a:cubicBezTo>
                    <a:pt x="18" y="0"/>
                    <a:pt x="5" y="3"/>
                    <a:pt x="40" y="3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1655" y="3850"/>
              <a:ext cx="90" cy="289"/>
            </a:xfrm>
            <a:custGeom>
              <a:avLst/>
              <a:gdLst>
                <a:gd name="T0" fmla="*/ 95 w 85"/>
                <a:gd name="T1" fmla="*/ 0 h 267"/>
                <a:gd name="T2" fmla="*/ 62 w 85"/>
                <a:gd name="T3" fmla="*/ 156 h 267"/>
                <a:gd name="T4" fmla="*/ 0 w 85"/>
                <a:gd name="T5" fmla="*/ 367 h 267"/>
                <a:gd name="T6" fmla="*/ 0 60000 65536"/>
                <a:gd name="T7" fmla="*/ 0 60000 65536"/>
                <a:gd name="T8" fmla="*/ 0 60000 65536"/>
                <a:gd name="T9" fmla="*/ 0 w 85"/>
                <a:gd name="T10" fmla="*/ 0 h 267"/>
                <a:gd name="T11" fmla="*/ 85 w 85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267">
                  <a:moveTo>
                    <a:pt x="76" y="0"/>
                  </a:moveTo>
                  <a:cubicBezTo>
                    <a:pt x="85" y="36"/>
                    <a:pt x="59" y="79"/>
                    <a:pt x="50" y="114"/>
                  </a:cubicBezTo>
                  <a:cubicBezTo>
                    <a:pt x="49" y="146"/>
                    <a:pt x="38" y="248"/>
                    <a:pt x="0" y="267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1620" y="4013"/>
              <a:ext cx="74" cy="137"/>
            </a:xfrm>
            <a:custGeom>
              <a:avLst/>
              <a:gdLst>
                <a:gd name="T0" fmla="*/ 0 w 68"/>
                <a:gd name="T1" fmla="*/ 0 h 127"/>
                <a:gd name="T2" fmla="*/ 39 w 68"/>
                <a:gd name="T3" fmla="*/ 109 h 127"/>
                <a:gd name="T4" fmla="*/ 70 w 68"/>
                <a:gd name="T5" fmla="*/ 137 h 127"/>
                <a:gd name="T6" fmla="*/ 78 w 68"/>
                <a:gd name="T7" fmla="*/ 142 h 127"/>
                <a:gd name="T8" fmla="*/ 96 w 68"/>
                <a:gd name="T9" fmla="*/ 173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27"/>
                <a:gd name="T17" fmla="*/ 68 w 6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27">
                  <a:moveTo>
                    <a:pt x="0" y="0"/>
                  </a:moveTo>
                  <a:cubicBezTo>
                    <a:pt x="1" y="18"/>
                    <a:pt x="10" y="75"/>
                    <a:pt x="28" y="81"/>
                  </a:cubicBezTo>
                  <a:cubicBezTo>
                    <a:pt x="34" y="90"/>
                    <a:pt x="40" y="94"/>
                    <a:pt x="50" y="101"/>
                  </a:cubicBezTo>
                  <a:cubicBezTo>
                    <a:pt x="52" y="102"/>
                    <a:pt x="56" y="105"/>
                    <a:pt x="56" y="105"/>
                  </a:cubicBezTo>
                  <a:cubicBezTo>
                    <a:pt x="62" y="114"/>
                    <a:pt x="64" y="118"/>
                    <a:pt x="68" y="127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1670" y="4129"/>
              <a:ext cx="41" cy="22"/>
            </a:xfrm>
            <a:custGeom>
              <a:avLst/>
              <a:gdLst>
                <a:gd name="T0" fmla="*/ 0 w 37"/>
                <a:gd name="T1" fmla="*/ 25 h 21"/>
                <a:gd name="T2" fmla="*/ 55 w 37"/>
                <a:gd name="T3" fmla="*/ 0 h 21"/>
                <a:gd name="T4" fmla="*/ 0 60000 65536"/>
                <a:gd name="T5" fmla="*/ 0 60000 65536"/>
                <a:gd name="T6" fmla="*/ 0 w 37"/>
                <a:gd name="T7" fmla="*/ 0 h 21"/>
                <a:gd name="T8" fmla="*/ 37 w 37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21">
                  <a:moveTo>
                    <a:pt x="0" y="21"/>
                  </a:moveTo>
                  <a:cubicBezTo>
                    <a:pt x="7" y="19"/>
                    <a:pt x="30" y="4"/>
                    <a:pt x="37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1657" y="4146"/>
              <a:ext cx="16" cy="75"/>
            </a:xfrm>
            <a:custGeom>
              <a:avLst/>
              <a:gdLst>
                <a:gd name="T0" fmla="*/ 19 w 15"/>
                <a:gd name="T1" fmla="*/ 0 h 69"/>
                <a:gd name="T2" fmla="*/ 0 w 15"/>
                <a:gd name="T3" fmla="*/ 97 h 69"/>
                <a:gd name="T4" fmla="*/ 0 60000 65536"/>
                <a:gd name="T5" fmla="*/ 0 60000 65536"/>
                <a:gd name="T6" fmla="*/ 0 w 15"/>
                <a:gd name="T7" fmla="*/ 0 h 69"/>
                <a:gd name="T8" fmla="*/ 15 w 15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69">
                  <a:moveTo>
                    <a:pt x="15" y="0"/>
                  </a:moveTo>
                  <a:cubicBezTo>
                    <a:pt x="15" y="6"/>
                    <a:pt x="0" y="63"/>
                    <a:pt x="0" y="69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44"/>
            <p:cNvSpPr>
              <a:spLocks/>
            </p:cNvSpPr>
            <p:nvPr/>
          </p:nvSpPr>
          <p:spPr bwMode="auto">
            <a:xfrm>
              <a:off x="1667" y="3630"/>
              <a:ext cx="127" cy="602"/>
            </a:xfrm>
            <a:custGeom>
              <a:avLst/>
              <a:gdLst>
                <a:gd name="T0" fmla="*/ 0 w 118"/>
                <a:gd name="T1" fmla="*/ 755 h 558"/>
                <a:gd name="T2" fmla="*/ 43 w 118"/>
                <a:gd name="T3" fmla="*/ 600 h 558"/>
                <a:gd name="T4" fmla="*/ 65 w 118"/>
                <a:gd name="T5" fmla="*/ 515 h 558"/>
                <a:gd name="T6" fmla="*/ 110 w 118"/>
                <a:gd name="T7" fmla="*/ 344 h 558"/>
                <a:gd name="T8" fmla="*/ 102 w 118"/>
                <a:gd name="T9" fmla="*/ 301 h 558"/>
                <a:gd name="T10" fmla="*/ 116 w 118"/>
                <a:gd name="T11" fmla="*/ 230 h 558"/>
                <a:gd name="T12" fmla="*/ 137 w 118"/>
                <a:gd name="T13" fmla="*/ 176 h 558"/>
                <a:gd name="T14" fmla="*/ 131 w 118"/>
                <a:gd name="T15" fmla="*/ 188 h 558"/>
                <a:gd name="T16" fmla="*/ 121 w 118"/>
                <a:gd name="T17" fmla="*/ 131 h 558"/>
                <a:gd name="T18" fmla="*/ 158 w 118"/>
                <a:gd name="T19" fmla="*/ 0 h 5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558"/>
                <a:gd name="T32" fmla="*/ 118 w 118"/>
                <a:gd name="T33" fmla="*/ 558 h 5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558">
                  <a:moveTo>
                    <a:pt x="0" y="558"/>
                  </a:moveTo>
                  <a:cubicBezTo>
                    <a:pt x="2" y="533"/>
                    <a:pt x="19" y="462"/>
                    <a:pt x="32" y="442"/>
                  </a:cubicBezTo>
                  <a:cubicBezTo>
                    <a:pt x="43" y="426"/>
                    <a:pt x="43" y="398"/>
                    <a:pt x="48" y="380"/>
                  </a:cubicBezTo>
                  <a:cubicBezTo>
                    <a:pt x="51" y="308"/>
                    <a:pt x="48" y="306"/>
                    <a:pt x="82" y="254"/>
                  </a:cubicBezTo>
                  <a:cubicBezTo>
                    <a:pt x="81" y="242"/>
                    <a:pt x="78" y="233"/>
                    <a:pt x="76" y="222"/>
                  </a:cubicBezTo>
                  <a:cubicBezTo>
                    <a:pt x="78" y="207"/>
                    <a:pt x="78" y="184"/>
                    <a:pt x="86" y="170"/>
                  </a:cubicBezTo>
                  <a:cubicBezTo>
                    <a:pt x="94" y="156"/>
                    <a:pt x="99" y="145"/>
                    <a:pt x="102" y="130"/>
                  </a:cubicBezTo>
                  <a:cubicBezTo>
                    <a:pt x="104" y="131"/>
                    <a:pt x="97" y="140"/>
                    <a:pt x="98" y="138"/>
                  </a:cubicBezTo>
                  <a:cubicBezTo>
                    <a:pt x="99" y="136"/>
                    <a:pt x="91" y="103"/>
                    <a:pt x="90" y="96"/>
                  </a:cubicBezTo>
                  <a:cubicBezTo>
                    <a:pt x="92" y="72"/>
                    <a:pt x="100" y="18"/>
                    <a:pt x="118" y="0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1845" y="2867"/>
              <a:ext cx="96" cy="231"/>
            </a:xfrm>
            <a:custGeom>
              <a:avLst/>
              <a:gdLst>
                <a:gd name="T0" fmla="*/ 0 w 90"/>
                <a:gd name="T1" fmla="*/ 290 h 214"/>
                <a:gd name="T2" fmla="*/ 25 w 90"/>
                <a:gd name="T3" fmla="*/ 280 h 214"/>
                <a:gd name="T4" fmla="*/ 44 w 90"/>
                <a:gd name="T5" fmla="*/ 227 h 214"/>
                <a:gd name="T6" fmla="*/ 54 w 90"/>
                <a:gd name="T7" fmla="*/ 158 h 214"/>
                <a:gd name="T8" fmla="*/ 91 w 90"/>
                <a:gd name="T9" fmla="*/ 131 h 214"/>
                <a:gd name="T10" fmla="*/ 112 w 90"/>
                <a:gd name="T11" fmla="*/ 63 h 214"/>
                <a:gd name="T12" fmla="*/ 116 w 90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214"/>
                <a:gd name="T23" fmla="*/ 90 w 90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214">
                  <a:moveTo>
                    <a:pt x="0" y="214"/>
                  </a:moveTo>
                  <a:cubicBezTo>
                    <a:pt x="7" y="212"/>
                    <a:pt x="13" y="210"/>
                    <a:pt x="20" y="206"/>
                  </a:cubicBezTo>
                  <a:cubicBezTo>
                    <a:pt x="25" y="190"/>
                    <a:pt x="19" y="178"/>
                    <a:pt x="34" y="168"/>
                  </a:cubicBezTo>
                  <a:cubicBezTo>
                    <a:pt x="46" y="150"/>
                    <a:pt x="38" y="143"/>
                    <a:pt x="42" y="116"/>
                  </a:cubicBezTo>
                  <a:cubicBezTo>
                    <a:pt x="43" y="109"/>
                    <a:pt x="64" y="103"/>
                    <a:pt x="70" y="96"/>
                  </a:cubicBezTo>
                  <a:cubicBezTo>
                    <a:pt x="82" y="81"/>
                    <a:pt x="83" y="65"/>
                    <a:pt x="86" y="46"/>
                  </a:cubicBezTo>
                  <a:cubicBezTo>
                    <a:pt x="87" y="33"/>
                    <a:pt x="90" y="14"/>
                    <a:pt x="90" y="0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1941" y="2824"/>
              <a:ext cx="3" cy="24"/>
            </a:xfrm>
            <a:custGeom>
              <a:avLst/>
              <a:gdLst>
                <a:gd name="T0" fmla="*/ 0 w 3"/>
                <a:gd name="T1" fmla="*/ 0 h 22"/>
                <a:gd name="T2" fmla="*/ 2 w 3"/>
                <a:gd name="T3" fmla="*/ 31 h 22"/>
                <a:gd name="T4" fmla="*/ 0 60000 65536"/>
                <a:gd name="T5" fmla="*/ 0 60000 65536"/>
                <a:gd name="T6" fmla="*/ 0 w 3"/>
                <a:gd name="T7" fmla="*/ 0 h 22"/>
                <a:gd name="T8" fmla="*/ 3 w 3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2">
                  <a:moveTo>
                    <a:pt x="0" y="0"/>
                  </a:moveTo>
                  <a:cubicBezTo>
                    <a:pt x="3" y="13"/>
                    <a:pt x="2" y="5"/>
                    <a:pt x="2" y="22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1919" y="2789"/>
              <a:ext cx="25" cy="18"/>
            </a:xfrm>
            <a:custGeom>
              <a:avLst/>
              <a:gdLst>
                <a:gd name="T0" fmla="*/ 0 w 22"/>
                <a:gd name="T1" fmla="*/ 0 h 16"/>
                <a:gd name="T2" fmla="*/ 36 w 22"/>
                <a:gd name="T3" fmla="*/ 25 h 16"/>
                <a:gd name="T4" fmla="*/ 0 60000 65536"/>
                <a:gd name="T5" fmla="*/ 0 60000 65536"/>
                <a:gd name="T6" fmla="*/ 0 w 22"/>
                <a:gd name="T7" fmla="*/ 0 h 16"/>
                <a:gd name="T8" fmla="*/ 22 w 2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6">
                  <a:moveTo>
                    <a:pt x="0" y="0"/>
                  </a:moveTo>
                  <a:cubicBezTo>
                    <a:pt x="10" y="2"/>
                    <a:pt x="22" y="3"/>
                    <a:pt x="22" y="16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48"/>
            <p:cNvSpPr>
              <a:spLocks/>
            </p:cNvSpPr>
            <p:nvPr/>
          </p:nvSpPr>
          <p:spPr bwMode="auto">
            <a:xfrm>
              <a:off x="2000" y="2632"/>
              <a:ext cx="49" cy="60"/>
            </a:xfrm>
            <a:custGeom>
              <a:avLst/>
              <a:gdLst>
                <a:gd name="T0" fmla="*/ 59 w 46"/>
                <a:gd name="T1" fmla="*/ 0 h 56"/>
                <a:gd name="T2" fmla="*/ 20 w 46"/>
                <a:gd name="T3" fmla="*/ 53 h 56"/>
                <a:gd name="T4" fmla="*/ 0 w 46"/>
                <a:gd name="T5" fmla="*/ 74 h 56"/>
                <a:gd name="T6" fmla="*/ 0 60000 65536"/>
                <a:gd name="T7" fmla="*/ 0 60000 65536"/>
                <a:gd name="T8" fmla="*/ 0 60000 65536"/>
                <a:gd name="T9" fmla="*/ 0 w 46"/>
                <a:gd name="T10" fmla="*/ 0 h 56"/>
                <a:gd name="T11" fmla="*/ 46 w 4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6">
                  <a:moveTo>
                    <a:pt x="46" y="0"/>
                  </a:moveTo>
                  <a:cubicBezTo>
                    <a:pt x="33" y="13"/>
                    <a:pt x="32" y="29"/>
                    <a:pt x="16" y="40"/>
                  </a:cubicBezTo>
                  <a:cubicBezTo>
                    <a:pt x="14" y="44"/>
                    <a:pt x="4" y="56"/>
                    <a:pt x="0" y="56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1931" y="2400"/>
              <a:ext cx="9" cy="115"/>
            </a:xfrm>
            <a:custGeom>
              <a:avLst/>
              <a:gdLst>
                <a:gd name="T0" fmla="*/ 0 w 9"/>
                <a:gd name="T1" fmla="*/ 0 h 106"/>
                <a:gd name="T2" fmla="*/ 2 w 9"/>
                <a:gd name="T3" fmla="*/ 52 h 106"/>
                <a:gd name="T4" fmla="*/ 8 w 9"/>
                <a:gd name="T5" fmla="*/ 84 h 106"/>
                <a:gd name="T6" fmla="*/ 0 w 9"/>
                <a:gd name="T7" fmla="*/ 148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6"/>
                <a:gd name="T14" fmla="*/ 9 w 9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6">
                  <a:moveTo>
                    <a:pt x="0" y="0"/>
                  </a:moveTo>
                  <a:cubicBezTo>
                    <a:pt x="1" y="13"/>
                    <a:pt x="1" y="25"/>
                    <a:pt x="2" y="38"/>
                  </a:cubicBezTo>
                  <a:cubicBezTo>
                    <a:pt x="3" y="46"/>
                    <a:pt x="8" y="60"/>
                    <a:pt x="8" y="60"/>
                  </a:cubicBezTo>
                  <a:cubicBezTo>
                    <a:pt x="7" y="68"/>
                    <a:pt x="9" y="97"/>
                    <a:pt x="0" y="106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1901" y="2528"/>
              <a:ext cx="31" cy="134"/>
            </a:xfrm>
            <a:custGeom>
              <a:avLst/>
              <a:gdLst>
                <a:gd name="T0" fmla="*/ 21 w 29"/>
                <a:gd name="T1" fmla="*/ 0 h 124"/>
                <a:gd name="T2" fmla="*/ 7 w 29"/>
                <a:gd name="T3" fmla="*/ 21 h 124"/>
                <a:gd name="T4" fmla="*/ 19 w 29"/>
                <a:gd name="T5" fmla="*/ 139 h 124"/>
                <a:gd name="T6" fmla="*/ 37 w 29"/>
                <a:gd name="T7" fmla="*/ 17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24"/>
                <a:gd name="T14" fmla="*/ 29 w 2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24">
                  <a:moveTo>
                    <a:pt x="17" y="0"/>
                  </a:moveTo>
                  <a:cubicBezTo>
                    <a:pt x="12" y="3"/>
                    <a:pt x="7" y="16"/>
                    <a:pt x="7" y="16"/>
                  </a:cubicBezTo>
                  <a:cubicBezTo>
                    <a:pt x="9" y="42"/>
                    <a:pt x="0" y="80"/>
                    <a:pt x="15" y="102"/>
                  </a:cubicBezTo>
                  <a:cubicBezTo>
                    <a:pt x="20" y="109"/>
                    <a:pt x="25" y="116"/>
                    <a:pt x="29" y="124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1404" y="2504"/>
              <a:ext cx="52" cy="58"/>
            </a:xfrm>
            <a:custGeom>
              <a:avLst/>
              <a:gdLst>
                <a:gd name="T0" fmla="*/ 0 w 48"/>
                <a:gd name="T1" fmla="*/ 0 h 54"/>
                <a:gd name="T2" fmla="*/ 47 w 48"/>
                <a:gd name="T3" fmla="*/ 56 h 54"/>
                <a:gd name="T4" fmla="*/ 66 w 48"/>
                <a:gd name="T5" fmla="*/ 72 h 54"/>
                <a:gd name="T6" fmla="*/ 0 60000 65536"/>
                <a:gd name="T7" fmla="*/ 0 60000 65536"/>
                <a:gd name="T8" fmla="*/ 0 60000 65536"/>
                <a:gd name="T9" fmla="*/ 0 w 48"/>
                <a:gd name="T10" fmla="*/ 0 h 54"/>
                <a:gd name="T11" fmla="*/ 48 w 4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54">
                  <a:moveTo>
                    <a:pt x="0" y="0"/>
                  </a:moveTo>
                  <a:cubicBezTo>
                    <a:pt x="15" y="10"/>
                    <a:pt x="24" y="27"/>
                    <a:pt x="34" y="42"/>
                  </a:cubicBezTo>
                  <a:cubicBezTo>
                    <a:pt x="38" y="48"/>
                    <a:pt x="44" y="50"/>
                    <a:pt x="48" y="54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1421" y="2578"/>
              <a:ext cx="35" cy="79"/>
            </a:xfrm>
            <a:custGeom>
              <a:avLst/>
              <a:gdLst>
                <a:gd name="T0" fmla="*/ 46 w 32"/>
                <a:gd name="T1" fmla="*/ 0 h 74"/>
                <a:gd name="T2" fmla="*/ 16 w 32"/>
                <a:gd name="T3" fmla="*/ 25 h 74"/>
                <a:gd name="T4" fmla="*/ 0 w 32"/>
                <a:gd name="T5" fmla="*/ 36 h 74"/>
                <a:gd name="T6" fmla="*/ 26 w 32"/>
                <a:gd name="T7" fmla="*/ 9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74"/>
                <a:gd name="T14" fmla="*/ 32 w 32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74">
                  <a:moveTo>
                    <a:pt x="32" y="0"/>
                  </a:moveTo>
                  <a:cubicBezTo>
                    <a:pt x="29" y="20"/>
                    <a:pt x="27" y="10"/>
                    <a:pt x="12" y="20"/>
                  </a:cubicBezTo>
                  <a:cubicBezTo>
                    <a:pt x="8" y="23"/>
                    <a:pt x="0" y="28"/>
                    <a:pt x="0" y="28"/>
                  </a:cubicBezTo>
                  <a:cubicBezTo>
                    <a:pt x="3" y="45"/>
                    <a:pt x="18" y="58"/>
                    <a:pt x="18" y="74"/>
                  </a:cubicBez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1090" y="2301"/>
              <a:ext cx="47" cy="35"/>
            </a:xfrm>
            <a:custGeom>
              <a:avLst/>
              <a:gdLst>
                <a:gd name="T0" fmla="*/ 57 w 44"/>
                <a:gd name="T1" fmla="*/ 0 h 32"/>
                <a:gd name="T2" fmla="*/ 34 w 44"/>
                <a:gd name="T3" fmla="*/ 14 h 32"/>
                <a:gd name="T4" fmla="*/ 18 w 44"/>
                <a:gd name="T5" fmla="*/ 20 h 32"/>
                <a:gd name="T6" fmla="*/ 2 w 44"/>
                <a:gd name="T7" fmla="*/ 37 h 32"/>
                <a:gd name="T8" fmla="*/ 0 w 44"/>
                <a:gd name="T9" fmla="*/ 4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44" y="0"/>
                  </a:moveTo>
                  <a:cubicBezTo>
                    <a:pt x="35" y="9"/>
                    <a:pt x="41" y="5"/>
                    <a:pt x="26" y="10"/>
                  </a:cubicBezTo>
                  <a:cubicBezTo>
                    <a:pt x="22" y="11"/>
                    <a:pt x="14" y="14"/>
                    <a:pt x="14" y="14"/>
                  </a:cubicBezTo>
                  <a:cubicBezTo>
                    <a:pt x="10" y="18"/>
                    <a:pt x="4" y="21"/>
                    <a:pt x="2" y="26"/>
                  </a:cubicBezTo>
                  <a:cubicBezTo>
                    <a:pt x="1" y="28"/>
                    <a:pt x="0" y="32"/>
                    <a:pt x="0" y="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1162" y="2163"/>
              <a:ext cx="28" cy="62"/>
            </a:xfrm>
            <a:custGeom>
              <a:avLst/>
              <a:gdLst>
                <a:gd name="T0" fmla="*/ 0 w 27"/>
                <a:gd name="T1" fmla="*/ 0 h 58"/>
                <a:gd name="T2" fmla="*/ 8 w 27"/>
                <a:gd name="T3" fmla="*/ 26 h 58"/>
                <a:gd name="T4" fmla="*/ 24 w 27"/>
                <a:gd name="T5" fmla="*/ 71 h 58"/>
                <a:gd name="T6" fmla="*/ 30 w 27"/>
                <a:gd name="T7" fmla="*/ 73 h 58"/>
                <a:gd name="T8" fmla="*/ 30 w 27"/>
                <a:gd name="T9" fmla="*/ 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8"/>
                <a:gd name="T17" fmla="*/ 27 w 27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8">
                  <a:moveTo>
                    <a:pt x="0" y="0"/>
                  </a:moveTo>
                  <a:cubicBezTo>
                    <a:pt x="2" y="7"/>
                    <a:pt x="4" y="13"/>
                    <a:pt x="8" y="20"/>
                  </a:cubicBezTo>
                  <a:cubicBezTo>
                    <a:pt x="11" y="33"/>
                    <a:pt x="16" y="42"/>
                    <a:pt x="20" y="54"/>
                  </a:cubicBezTo>
                  <a:cubicBezTo>
                    <a:pt x="21" y="56"/>
                    <a:pt x="24" y="55"/>
                    <a:pt x="26" y="56"/>
                  </a:cubicBezTo>
                  <a:cubicBezTo>
                    <a:pt x="27" y="56"/>
                    <a:pt x="26" y="57"/>
                    <a:pt x="26" y="58"/>
                  </a:cubicBezTo>
                </a:path>
              </a:pathLst>
            </a:custGeom>
            <a:noFill/>
            <a:ln w="31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1219" y="2262"/>
              <a:ext cx="55" cy="87"/>
            </a:xfrm>
            <a:custGeom>
              <a:avLst/>
              <a:gdLst>
                <a:gd name="T0" fmla="*/ 0 w 50"/>
                <a:gd name="T1" fmla="*/ 0 h 80"/>
                <a:gd name="T2" fmla="*/ 73 w 50"/>
                <a:gd name="T3" fmla="*/ 112 h 80"/>
                <a:gd name="T4" fmla="*/ 0 60000 65536"/>
                <a:gd name="T5" fmla="*/ 0 60000 65536"/>
                <a:gd name="T6" fmla="*/ 0 w 50"/>
                <a:gd name="T7" fmla="*/ 0 h 80"/>
                <a:gd name="T8" fmla="*/ 50 w 50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80">
                  <a:moveTo>
                    <a:pt x="0" y="0"/>
                  </a:moveTo>
                  <a:cubicBezTo>
                    <a:pt x="8" y="24"/>
                    <a:pt x="17" y="80"/>
                    <a:pt x="50" y="80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1162" y="2122"/>
              <a:ext cx="135" cy="162"/>
            </a:xfrm>
            <a:custGeom>
              <a:avLst/>
              <a:gdLst>
                <a:gd name="T0" fmla="*/ 166 w 126"/>
                <a:gd name="T1" fmla="*/ 0 h 150"/>
                <a:gd name="T2" fmla="*/ 140 w 126"/>
                <a:gd name="T3" fmla="*/ 41 h 150"/>
                <a:gd name="T4" fmla="*/ 114 w 126"/>
                <a:gd name="T5" fmla="*/ 106 h 150"/>
                <a:gd name="T6" fmla="*/ 85 w 126"/>
                <a:gd name="T7" fmla="*/ 139 h 150"/>
                <a:gd name="T8" fmla="*/ 0 w 126"/>
                <a:gd name="T9" fmla="*/ 204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50"/>
                <a:gd name="T17" fmla="*/ 126 w 126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50">
                  <a:moveTo>
                    <a:pt x="126" y="0"/>
                  </a:moveTo>
                  <a:cubicBezTo>
                    <a:pt x="119" y="10"/>
                    <a:pt x="111" y="19"/>
                    <a:pt x="106" y="30"/>
                  </a:cubicBezTo>
                  <a:cubicBezTo>
                    <a:pt x="99" y="45"/>
                    <a:pt x="98" y="66"/>
                    <a:pt x="86" y="78"/>
                  </a:cubicBezTo>
                  <a:cubicBezTo>
                    <a:pt x="80" y="84"/>
                    <a:pt x="71" y="96"/>
                    <a:pt x="64" y="102"/>
                  </a:cubicBezTo>
                  <a:cubicBezTo>
                    <a:pt x="43" y="119"/>
                    <a:pt x="19" y="131"/>
                    <a:pt x="0" y="15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1280" y="2234"/>
              <a:ext cx="29" cy="71"/>
            </a:xfrm>
            <a:custGeom>
              <a:avLst/>
              <a:gdLst>
                <a:gd name="T0" fmla="*/ 40 w 26"/>
                <a:gd name="T1" fmla="*/ 0 h 66"/>
                <a:gd name="T2" fmla="*/ 4 w 26"/>
                <a:gd name="T3" fmla="*/ 34 h 66"/>
                <a:gd name="T4" fmla="*/ 0 w 26"/>
                <a:gd name="T5" fmla="*/ 88 h 66"/>
                <a:gd name="T6" fmla="*/ 0 60000 65536"/>
                <a:gd name="T7" fmla="*/ 0 60000 65536"/>
                <a:gd name="T8" fmla="*/ 0 60000 65536"/>
                <a:gd name="T9" fmla="*/ 0 w 26"/>
                <a:gd name="T10" fmla="*/ 0 h 66"/>
                <a:gd name="T11" fmla="*/ 26 w 2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66">
                  <a:moveTo>
                    <a:pt x="26" y="0"/>
                  </a:moveTo>
                  <a:cubicBezTo>
                    <a:pt x="15" y="8"/>
                    <a:pt x="8" y="13"/>
                    <a:pt x="4" y="26"/>
                  </a:cubicBezTo>
                  <a:cubicBezTo>
                    <a:pt x="4" y="31"/>
                    <a:pt x="0" y="56"/>
                    <a:pt x="0" y="66"/>
                  </a:cubicBezTo>
                </a:path>
              </a:pathLst>
            </a:custGeom>
            <a:noFill/>
            <a:ln w="31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1266" y="2186"/>
              <a:ext cx="47" cy="42"/>
            </a:xfrm>
            <a:custGeom>
              <a:avLst/>
              <a:gdLst>
                <a:gd name="T0" fmla="*/ 0 w 44"/>
                <a:gd name="T1" fmla="*/ 0 h 38"/>
                <a:gd name="T2" fmla="*/ 36 w 44"/>
                <a:gd name="T3" fmla="*/ 33 h 38"/>
                <a:gd name="T4" fmla="*/ 50 w 44"/>
                <a:gd name="T5" fmla="*/ 51 h 38"/>
                <a:gd name="T6" fmla="*/ 57 w 44"/>
                <a:gd name="T7" fmla="*/ 56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8"/>
                <a:gd name="T14" fmla="*/ 44 w 4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8">
                  <a:moveTo>
                    <a:pt x="0" y="0"/>
                  </a:moveTo>
                  <a:cubicBezTo>
                    <a:pt x="7" y="2"/>
                    <a:pt x="23" y="17"/>
                    <a:pt x="28" y="22"/>
                  </a:cubicBezTo>
                  <a:cubicBezTo>
                    <a:pt x="29" y="23"/>
                    <a:pt x="37" y="33"/>
                    <a:pt x="38" y="34"/>
                  </a:cubicBezTo>
                  <a:cubicBezTo>
                    <a:pt x="40" y="36"/>
                    <a:pt x="44" y="38"/>
                    <a:pt x="44" y="38"/>
                  </a:cubicBezTo>
                </a:path>
              </a:pathLst>
            </a:custGeom>
            <a:noFill/>
            <a:ln w="63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1292" y="2154"/>
              <a:ext cx="38" cy="20"/>
            </a:xfrm>
            <a:custGeom>
              <a:avLst/>
              <a:gdLst>
                <a:gd name="T0" fmla="*/ 0 w 36"/>
                <a:gd name="T1" fmla="*/ 27 h 18"/>
                <a:gd name="T2" fmla="*/ 28 w 36"/>
                <a:gd name="T3" fmla="*/ 10 h 18"/>
                <a:gd name="T4" fmla="*/ 44 w 36"/>
                <a:gd name="T5" fmla="*/ 0 h 18"/>
                <a:gd name="T6" fmla="*/ 0 60000 65536"/>
                <a:gd name="T7" fmla="*/ 0 60000 65536"/>
                <a:gd name="T8" fmla="*/ 0 60000 65536"/>
                <a:gd name="T9" fmla="*/ 0 w 36"/>
                <a:gd name="T10" fmla="*/ 0 h 18"/>
                <a:gd name="T11" fmla="*/ 36 w 3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8">
                  <a:moveTo>
                    <a:pt x="0" y="18"/>
                  </a:moveTo>
                  <a:cubicBezTo>
                    <a:pt x="17" y="12"/>
                    <a:pt x="8" y="16"/>
                    <a:pt x="24" y="6"/>
                  </a:cubicBezTo>
                  <a:cubicBezTo>
                    <a:pt x="28" y="4"/>
                    <a:pt x="36" y="0"/>
                    <a:pt x="36" y="0"/>
                  </a:cubicBezTo>
                </a:path>
              </a:pathLst>
            </a:custGeom>
            <a:noFill/>
            <a:ln w="31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1335" y="1910"/>
              <a:ext cx="56" cy="42"/>
            </a:xfrm>
            <a:custGeom>
              <a:avLst/>
              <a:gdLst>
                <a:gd name="T0" fmla="*/ 0 w 52"/>
                <a:gd name="T1" fmla="*/ 52 h 39"/>
                <a:gd name="T2" fmla="*/ 70 w 52"/>
                <a:gd name="T3" fmla="*/ 0 h 39"/>
                <a:gd name="T4" fmla="*/ 0 60000 65536"/>
                <a:gd name="T5" fmla="*/ 0 60000 65536"/>
                <a:gd name="T6" fmla="*/ 0 w 52"/>
                <a:gd name="T7" fmla="*/ 0 h 39"/>
                <a:gd name="T8" fmla="*/ 52 w 52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39">
                  <a:moveTo>
                    <a:pt x="0" y="39"/>
                  </a:moveTo>
                  <a:cubicBezTo>
                    <a:pt x="7" y="28"/>
                    <a:pt x="43" y="9"/>
                    <a:pt x="52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1248" y="2046"/>
              <a:ext cx="40" cy="30"/>
            </a:xfrm>
            <a:custGeom>
              <a:avLst/>
              <a:gdLst>
                <a:gd name="T0" fmla="*/ 0 w 38"/>
                <a:gd name="T1" fmla="*/ 0 h 28"/>
                <a:gd name="T2" fmla="*/ 46 w 38"/>
                <a:gd name="T3" fmla="*/ 36 h 28"/>
                <a:gd name="T4" fmla="*/ 0 60000 65536"/>
                <a:gd name="T5" fmla="*/ 0 60000 65536"/>
                <a:gd name="T6" fmla="*/ 0 w 38"/>
                <a:gd name="T7" fmla="*/ 0 h 28"/>
                <a:gd name="T8" fmla="*/ 38 w 38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28">
                  <a:moveTo>
                    <a:pt x="0" y="0"/>
                  </a:moveTo>
                  <a:cubicBezTo>
                    <a:pt x="14" y="5"/>
                    <a:pt x="28" y="18"/>
                    <a:pt x="38" y="28"/>
                  </a:cubicBezTo>
                </a:path>
              </a:pathLst>
            </a:custGeom>
            <a:noFill/>
            <a:ln w="31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1284" y="1953"/>
              <a:ext cx="51" cy="134"/>
            </a:xfrm>
            <a:custGeom>
              <a:avLst/>
              <a:gdLst>
                <a:gd name="T0" fmla="*/ 0 w 46"/>
                <a:gd name="T1" fmla="*/ 170 h 124"/>
                <a:gd name="T2" fmla="*/ 18 w 46"/>
                <a:gd name="T3" fmla="*/ 134 h 124"/>
                <a:gd name="T4" fmla="*/ 45 w 46"/>
                <a:gd name="T5" fmla="*/ 41 h 124"/>
                <a:gd name="T6" fmla="*/ 67 w 46"/>
                <a:gd name="T7" fmla="*/ 6 h 124"/>
                <a:gd name="T8" fmla="*/ 70 w 46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24"/>
                <a:gd name="T17" fmla="*/ 46 w 46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24">
                  <a:moveTo>
                    <a:pt x="0" y="124"/>
                  </a:moveTo>
                  <a:cubicBezTo>
                    <a:pt x="2" y="114"/>
                    <a:pt x="9" y="107"/>
                    <a:pt x="12" y="98"/>
                  </a:cubicBezTo>
                  <a:cubicBezTo>
                    <a:pt x="14" y="84"/>
                    <a:pt x="21" y="43"/>
                    <a:pt x="30" y="30"/>
                  </a:cubicBezTo>
                  <a:cubicBezTo>
                    <a:pt x="35" y="22"/>
                    <a:pt x="38" y="14"/>
                    <a:pt x="44" y="6"/>
                  </a:cubicBezTo>
                  <a:cubicBezTo>
                    <a:pt x="45" y="4"/>
                    <a:pt x="46" y="0"/>
                    <a:pt x="46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1395" y="1737"/>
              <a:ext cx="10" cy="130"/>
            </a:xfrm>
            <a:custGeom>
              <a:avLst/>
              <a:gdLst>
                <a:gd name="T0" fmla="*/ 8 w 10"/>
                <a:gd name="T1" fmla="*/ 166 h 120"/>
                <a:gd name="T2" fmla="*/ 6 w 10"/>
                <a:gd name="T3" fmla="*/ 116 h 120"/>
                <a:gd name="T4" fmla="*/ 0 w 10"/>
                <a:gd name="T5" fmla="*/ 92 h 120"/>
                <a:gd name="T6" fmla="*/ 10 w 10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20"/>
                <a:gd name="T14" fmla="*/ 10 w 10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20">
                  <a:moveTo>
                    <a:pt x="8" y="120"/>
                  </a:moveTo>
                  <a:cubicBezTo>
                    <a:pt x="7" y="108"/>
                    <a:pt x="7" y="96"/>
                    <a:pt x="6" y="84"/>
                  </a:cubicBezTo>
                  <a:cubicBezTo>
                    <a:pt x="5" y="78"/>
                    <a:pt x="0" y="66"/>
                    <a:pt x="0" y="66"/>
                  </a:cubicBezTo>
                  <a:cubicBezTo>
                    <a:pt x="3" y="45"/>
                    <a:pt x="10" y="21"/>
                    <a:pt x="1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val 164"/>
            <p:cNvSpPr>
              <a:spLocks noChangeArrowheads="1"/>
            </p:cNvSpPr>
            <p:nvPr/>
          </p:nvSpPr>
          <p:spPr bwMode="auto">
            <a:xfrm>
              <a:off x="1910" y="192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8" name="Oval 165"/>
            <p:cNvSpPr>
              <a:spLocks noChangeArrowheads="1"/>
            </p:cNvSpPr>
            <p:nvPr/>
          </p:nvSpPr>
          <p:spPr bwMode="auto">
            <a:xfrm>
              <a:off x="1683" y="1981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9" name="Rectangle 166"/>
            <p:cNvSpPr>
              <a:spLocks noChangeArrowheads="1"/>
            </p:cNvSpPr>
            <p:nvPr/>
          </p:nvSpPr>
          <p:spPr bwMode="auto">
            <a:xfrm>
              <a:off x="1469" y="2736"/>
              <a:ext cx="26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val 167"/>
            <p:cNvSpPr>
              <a:spLocks noChangeArrowheads="1"/>
            </p:cNvSpPr>
            <p:nvPr/>
          </p:nvSpPr>
          <p:spPr bwMode="auto">
            <a:xfrm>
              <a:off x="1663" y="1845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1" name="Oval 168"/>
            <p:cNvSpPr>
              <a:spLocks noChangeArrowheads="1"/>
            </p:cNvSpPr>
            <p:nvPr/>
          </p:nvSpPr>
          <p:spPr bwMode="auto">
            <a:xfrm>
              <a:off x="1530" y="2108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2" name="Oval 169"/>
            <p:cNvSpPr>
              <a:spLocks noChangeArrowheads="1"/>
            </p:cNvSpPr>
            <p:nvPr/>
          </p:nvSpPr>
          <p:spPr bwMode="auto">
            <a:xfrm>
              <a:off x="1614" y="2198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3" name="Oval 170"/>
            <p:cNvSpPr>
              <a:spLocks noChangeArrowheads="1"/>
            </p:cNvSpPr>
            <p:nvPr/>
          </p:nvSpPr>
          <p:spPr bwMode="auto">
            <a:xfrm>
              <a:off x="1458" y="1967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4" name="Oval 171"/>
            <p:cNvSpPr>
              <a:spLocks noChangeArrowheads="1"/>
            </p:cNvSpPr>
            <p:nvPr/>
          </p:nvSpPr>
          <p:spPr bwMode="auto">
            <a:xfrm>
              <a:off x="2402" y="7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5" name="Oval 172"/>
            <p:cNvSpPr>
              <a:spLocks noChangeArrowheads="1"/>
            </p:cNvSpPr>
            <p:nvPr/>
          </p:nvSpPr>
          <p:spPr bwMode="auto">
            <a:xfrm>
              <a:off x="2374" y="652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6" name="Oval 173"/>
            <p:cNvSpPr>
              <a:spLocks noChangeArrowheads="1"/>
            </p:cNvSpPr>
            <p:nvPr/>
          </p:nvSpPr>
          <p:spPr bwMode="auto">
            <a:xfrm>
              <a:off x="2258" y="154"/>
              <a:ext cx="28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7" name="Oval 174"/>
            <p:cNvSpPr>
              <a:spLocks noChangeArrowheads="1"/>
            </p:cNvSpPr>
            <p:nvPr/>
          </p:nvSpPr>
          <p:spPr bwMode="auto">
            <a:xfrm>
              <a:off x="2013" y="673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1413" y="1558"/>
              <a:ext cx="43" cy="141"/>
            </a:xfrm>
            <a:custGeom>
              <a:avLst/>
              <a:gdLst>
                <a:gd name="T0" fmla="*/ 57 w 39"/>
                <a:gd name="T1" fmla="*/ 0 h 131"/>
                <a:gd name="T2" fmla="*/ 40 w 39"/>
                <a:gd name="T3" fmla="*/ 56 h 131"/>
                <a:gd name="T4" fmla="*/ 26 w 39"/>
                <a:gd name="T5" fmla="*/ 83 h 131"/>
                <a:gd name="T6" fmla="*/ 15 w 39"/>
                <a:gd name="T7" fmla="*/ 111 h 131"/>
                <a:gd name="T8" fmla="*/ 10 w 39"/>
                <a:gd name="T9" fmla="*/ 125 h 131"/>
                <a:gd name="T10" fmla="*/ 0 w 39"/>
                <a:gd name="T11" fmla="*/ 177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31"/>
                <a:gd name="T20" fmla="*/ 39 w 3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31">
                  <a:moveTo>
                    <a:pt x="39" y="0"/>
                  </a:moveTo>
                  <a:cubicBezTo>
                    <a:pt x="36" y="13"/>
                    <a:pt x="33" y="30"/>
                    <a:pt x="27" y="42"/>
                  </a:cubicBezTo>
                  <a:cubicBezTo>
                    <a:pt x="26" y="49"/>
                    <a:pt x="21" y="55"/>
                    <a:pt x="18" y="62"/>
                  </a:cubicBezTo>
                  <a:cubicBezTo>
                    <a:pt x="17" y="69"/>
                    <a:pt x="14" y="77"/>
                    <a:pt x="11" y="83"/>
                  </a:cubicBezTo>
                  <a:cubicBezTo>
                    <a:pt x="10" y="86"/>
                    <a:pt x="6" y="93"/>
                    <a:pt x="6" y="93"/>
                  </a:cubicBezTo>
                  <a:cubicBezTo>
                    <a:pt x="4" y="105"/>
                    <a:pt x="0" y="119"/>
                    <a:pt x="0" y="131"/>
                  </a:cubicBezTo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2356" y="268"/>
              <a:ext cx="25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2089" y="284"/>
              <a:ext cx="140" cy="45"/>
            </a:xfrm>
            <a:custGeom>
              <a:avLst/>
              <a:gdLst>
                <a:gd name="T0" fmla="*/ 0 w 130"/>
                <a:gd name="T1" fmla="*/ 55 h 42"/>
                <a:gd name="T2" fmla="*/ 62 w 130"/>
                <a:gd name="T3" fmla="*/ 42 h 42"/>
                <a:gd name="T4" fmla="*/ 85 w 130"/>
                <a:gd name="T5" fmla="*/ 34 h 42"/>
                <a:gd name="T6" fmla="*/ 117 w 130"/>
                <a:gd name="T7" fmla="*/ 21 h 42"/>
                <a:gd name="T8" fmla="*/ 141 w 130"/>
                <a:gd name="T9" fmla="*/ 15 h 42"/>
                <a:gd name="T10" fmla="*/ 165 w 130"/>
                <a:gd name="T11" fmla="*/ 5 h 42"/>
                <a:gd name="T12" fmla="*/ 167 w 130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42"/>
                <a:gd name="T23" fmla="*/ 130 w 13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42">
                  <a:moveTo>
                    <a:pt x="0" y="42"/>
                  </a:moveTo>
                  <a:cubicBezTo>
                    <a:pt x="15" y="40"/>
                    <a:pt x="30" y="34"/>
                    <a:pt x="46" y="32"/>
                  </a:cubicBezTo>
                  <a:cubicBezTo>
                    <a:pt x="52" y="30"/>
                    <a:pt x="57" y="27"/>
                    <a:pt x="63" y="26"/>
                  </a:cubicBezTo>
                  <a:cubicBezTo>
                    <a:pt x="70" y="22"/>
                    <a:pt x="79" y="18"/>
                    <a:pt x="87" y="17"/>
                  </a:cubicBezTo>
                  <a:cubicBezTo>
                    <a:pt x="93" y="14"/>
                    <a:pt x="99" y="12"/>
                    <a:pt x="105" y="11"/>
                  </a:cubicBezTo>
                  <a:cubicBezTo>
                    <a:pt x="111" y="8"/>
                    <a:pt x="117" y="6"/>
                    <a:pt x="123" y="5"/>
                  </a:cubicBezTo>
                  <a:cubicBezTo>
                    <a:pt x="124" y="4"/>
                    <a:pt x="130" y="0"/>
                    <a:pt x="124" y="0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2054" y="1699"/>
              <a:ext cx="221" cy="576"/>
            </a:xfrm>
            <a:custGeom>
              <a:avLst/>
              <a:gdLst>
                <a:gd name="T0" fmla="*/ 10 w 204"/>
                <a:gd name="T1" fmla="*/ 537 h 533"/>
                <a:gd name="T2" fmla="*/ 13 w 204"/>
                <a:gd name="T3" fmla="*/ 591 h 533"/>
                <a:gd name="T4" fmla="*/ 29 w 204"/>
                <a:gd name="T5" fmla="*/ 614 h 533"/>
                <a:gd name="T6" fmla="*/ 16 w 204"/>
                <a:gd name="T7" fmla="*/ 677 h 533"/>
                <a:gd name="T8" fmla="*/ 10 w 204"/>
                <a:gd name="T9" fmla="*/ 700 h 533"/>
                <a:gd name="T10" fmla="*/ 74 w 204"/>
                <a:gd name="T11" fmla="*/ 697 h 533"/>
                <a:gd name="T12" fmla="*/ 103 w 204"/>
                <a:gd name="T13" fmla="*/ 647 h 533"/>
                <a:gd name="T14" fmla="*/ 128 w 204"/>
                <a:gd name="T15" fmla="*/ 604 h 533"/>
                <a:gd name="T16" fmla="*/ 136 w 204"/>
                <a:gd name="T17" fmla="*/ 693 h 533"/>
                <a:gd name="T18" fmla="*/ 172 w 204"/>
                <a:gd name="T19" fmla="*/ 680 h 533"/>
                <a:gd name="T20" fmla="*/ 224 w 204"/>
                <a:gd name="T21" fmla="*/ 562 h 533"/>
                <a:gd name="T22" fmla="*/ 252 w 204"/>
                <a:gd name="T23" fmla="*/ 447 h 533"/>
                <a:gd name="T24" fmla="*/ 257 w 204"/>
                <a:gd name="T25" fmla="*/ 431 h 533"/>
                <a:gd name="T26" fmla="*/ 269 w 204"/>
                <a:gd name="T27" fmla="*/ 423 h 533"/>
                <a:gd name="T28" fmla="*/ 277 w 204"/>
                <a:gd name="T29" fmla="*/ 399 h 533"/>
                <a:gd name="T30" fmla="*/ 260 w 204"/>
                <a:gd name="T31" fmla="*/ 276 h 533"/>
                <a:gd name="T32" fmla="*/ 269 w 204"/>
                <a:gd name="T33" fmla="*/ 199 h 533"/>
                <a:gd name="T34" fmla="*/ 281 w 204"/>
                <a:gd name="T35" fmla="*/ 161 h 533"/>
                <a:gd name="T36" fmla="*/ 244 w 204"/>
                <a:gd name="T37" fmla="*/ 30 h 533"/>
                <a:gd name="T38" fmla="*/ 208 w 204"/>
                <a:gd name="T39" fmla="*/ 4 h 533"/>
                <a:gd name="T40" fmla="*/ 185 w 204"/>
                <a:gd name="T41" fmla="*/ 1 h 533"/>
                <a:gd name="T42" fmla="*/ 156 w 204"/>
                <a:gd name="T43" fmla="*/ 17 h 533"/>
                <a:gd name="T44" fmla="*/ 116 w 204"/>
                <a:gd name="T45" fmla="*/ 38 h 533"/>
                <a:gd name="T46" fmla="*/ 95 w 204"/>
                <a:gd name="T47" fmla="*/ 50 h 533"/>
                <a:gd name="T48" fmla="*/ 92 w 204"/>
                <a:gd name="T49" fmla="*/ 71 h 533"/>
                <a:gd name="T50" fmla="*/ 82 w 204"/>
                <a:gd name="T51" fmla="*/ 91 h 533"/>
                <a:gd name="T52" fmla="*/ 70 w 204"/>
                <a:gd name="T53" fmla="*/ 136 h 533"/>
                <a:gd name="T54" fmla="*/ 50 w 204"/>
                <a:gd name="T55" fmla="*/ 202 h 533"/>
                <a:gd name="T56" fmla="*/ 54 w 204"/>
                <a:gd name="T57" fmla="*/ 259 h 533"/>
                <a:gd name="T58" fmla="*/ 20 w 204"/>
                <a:gd name="T59" fmla="*/ 333 h 533"/>
                <a:gd name="T60" fmla="*/ 0 w 204"/>
                <a:gd name="T61" fmla="*/ 512 h 533"/>
                <a:gd name="T62" fmla="*/ 10 w 204"/>
                <a:gd name="T63" fmla="*/ 546 h 533"/>
                <a:gd name="T64" fmla="*/ 10 w 204"/>
                <a:gd name="T65" fmla="*/ 537 h 5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533"/>
                <a:gd name="T101" fmla="*/ 204 w 204"/>
                <a:gd name="T102" fmla="*/ 533 h 5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533">
                  <a:moveTo>
                    <a:pt x="6" y="394"/>
                  </a:moveTo>
                  <a:cubicBezTo>
                    <a:pt x="3" y="407"/>
                    <a:pt x="2" y="420"/>
                    <a:pt x="9" y="433"/>
                  </a:cubicBezTo>
                  <a:cubicBezTo>
                    <a:pt x="13" y="439"/>
                    <a:pt x="21" y="451"/>
                    <a:pt x="21" y="451"/>
                  </a:cubicBezTo>
                  <a:cubicBezTo>
                    <a:pt x="17" y="484"/>
                    <a:pt x="21" y="469"/>
                    <a:pt x="12" y="496"/>
                  </a:cubicBezTo>
                  <a:cubicBezTo>
                    <a:pt x="10" y="502"/>
                    <a:pt x="6" y="514"/>
                    <a:pt x="6" y="514"/>
                  </a:cubicBezTo>
                  <a:cubicBezTo>
                    <a:pt x="19" y="533"/>
                    <a:pt x="40" y="525"/>
                    <a:pt x="54" y="511"/>
                  </a:cubicBezTo>
                  <a:cubicBezTo>
                    <a:pt x="59" y="497"/>
                    <a:pt x="67" y="487"/>
                    <a:pt x="75" y="475"/>
                  </a:cubicBezTo>
                  <a:cubicBezTo>
                    <a:pt x="86" y="458"/>
                    <a:pt x="77" y="453"/>
                    <a:pt x="93" y="442"/>
                  </a:cubicBezTo>
                  <a:cubicBezTo>
                    <a:pt x="104" y="459"/>
                    <a:pt x="97" y="487"/>
                    <a:pt x="99" y="508"/>
                  </a:cubicBezTo>
                  <a:cubicBezTo>
                    <a:pt x="109" y="506"/>
                    <a:pt x="119" y="507"/>
                    <a:pt x="126" y="499"/>
                  </a:cubicBezTo>
                  <a:cubicBezTo>
                    <a:pt x="144" y="478"/>
                    <a:pt x="157" y="439"/>
                    <a:pt x="162" y="412"/>
                  </a:cubicBezTo>
                  <a:cubicBezTo>
                    <a:pt x="167" y="303"/>
                    <a:pt x="149" y="362"/>
                    <a:pt x="183" y="328"/>
                  </a:cubicBezTo>
                  <a:cubicBezTo>
                    <a:pt x="184" y="324"/>
                    <a:pt x="184" y="319"/>
                    <a:pt x="186" y="316"/>
                  </a:cubicBezTo>
                  <a:cubicBezTo>
                    <a:pt x="188" y="313"/>
                    <a:pt x="193" y="313"/>
                    <a:pt x="195" y="310"/>
                  </a:cubicBezTo>
                  <a:cubicBezTo>
                    <a:pt x="198" y="305"/>
                    <a:pt x="201" y="292"/>
                    <a:pt x="201" y="292"/>
                  </a:cubicBezTo>
                  <a:cubicBezTo>
                    <a:pt x="199" y="255"/>
                    <a:pt x="196" y="235"/>
                    <a:pt x="189" y="202"/>
                  </a:cubicBezTo>
                  <a:cubicBezTo>
                    <a:pt x="190" y="184"/>
                    <a:pt x="190" y="163"/>
                    <a:pt x="195" y="145"/>
                  </a:cubicBezTo>
                  <a:cubicBezTo>
                    <a:pt x="197" y="136"/>
                    <a:pt x="204" y="118"/>
                    <a:pt x="204" y="118"/>
                  </a:cubicBezTo>
                  <a:cubicBezTo>
                    <a:pt x="201" y="78"/>
                    <a:pt x="189" y="59"/>
                    <a:pt x="177" y="22"/>
                  </a:cubicBezTo>
                  <a:cubicBezTo>
                    <a:pt x="176" y="20"/>
                    <a:pt x="154" y="5"/>
                    <a:pt x="150" y="4"/>
                  </a:cubicBezTo>
                  <a:cubicBezTo>
                    <a:pt x="147" y="2"/>
                    <a:pt x="139" y="1"/>
                    <a:pt x="135" y="1"/>
                  </a:cubicBezTo>
                  <a:cubicBezTo>
                    <a:pt x="118" y="0"/>
                    <a:pt x="131" y="9"/>
                    <a:pt x="114" y="13"/>
                  </a:cubicBezTo>
                  <a:cubicBezTo>
                    <a:pt x="105" y="15"/>
                    <a:pt x="86" y="19"/>
                    <a:pt x="84" y="28"/>
                  </a:cubicBezTo>
                  <a:cubicBezTo>
                    <a:pt x="78" y="35"/>
                    <a:pt x="72" y="33"/>
                    <a:pt x="69" y="37"/>
                  </a:cubicBezTo>
                  <a:cubicBezTo>
                    <a:pt x="66" y="41"/>
                    <a:pt x="67" y="47"/>
                    <a:pt x="66" y="52"/>
                  </a:cubicBezTo>
                  <a:cubicBezTo>
                    <a:pt x="64" y="58"/>
                    <a:pt x="62" y="61"/>
                    <a:pt x="60" y="67"/>
                  </a:cubicBezTo>
                  <a:cubicBezTo>
                    <a:pt x="59" y="70"/>
                    <a:pt x="51" y="100"/>
                    <a:pt x="51" y="100"/>
                  </a:cubicBezTo>
                  <a:cubicBezTo>
                    <a:pt x="47" y="126"/>
                    <a:pt x="44" y="123"/>
                    <a:pt x="36" y="148"/>
                  </a:cubicBezTo>
                  <a:cubicBezTo>
                    <a:pt x="32" y="163"/>
                    <a:pt x="42" y="174"/>
                    <a:pt x="39" y="190"/>
                  </a:cubicBezTo>
                  <a:cubicBezTo>
                    <a:pt x="36" y="206"/>
                    <a:pt x="22" y="213"/>
                    <a:pt x="15" y="244"/>
                  </a:cubicBezTo>
                  <a:cubicBezTo>
                    <a:pt x="11" y="289"/>
                    <a:pt x="11" y="332"/>
                    <a:pt x="0" y="376"/>
                  </a:cubicBezTo>
                  <a:cubicBezTo>
                    <a:pt x="2" y="384"/>
                    <a:pt x="0" y="394"/>
                    <a:pt x="6" y="400"/>
                  </a:cubicBezTo>
                  <a:cubicBezTo>
                    <a:pt x="7" y="401"/>
                    <a:pt x="6" y="396"/>
                    <a:pt x="6" y="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2026" y="2310"/>
              <a:ext cx="92" cy="131"/>
            </a:xfrm>
            <a:custGeom>
              <a:avLst/>
              <a:gdLst>
                <a:gd name="T0" fmla="*/ 11 w 85"/>
                <a:gd name="T1" fmla="*/ 2 h 122"/>
                <a:gd name="T2" fmla="*/ 34 w 85"/>
                <a:gd name="T3" fmla="*/ 0 h 122"/>
                <a:gd name="T4" fmla="*/ 67 w 85"/>
                <a:gd name="T5" fmla="*/ 34 h 122"/>
                <a:gd name="T6" fmla="*/ 95 w 85"/>
                <a:gd name="T7" fmla="*/ 83 h 122"/>
                <a:gd name="T8" fmla="*/ 105 w 85"/>
                <a:gd name="T9" fmla="*/ 98 h 122"/>
                <a:gd name="T10" fmla="*/ 111 w 85"/>
                <a:gd name="T11" fmla="*/ 114 h 122"/>
                <a:gd name="T12" fmla="*/ 97 w 85"/>
                <a:gd name="T13" fmla="*/ 162 h 122"/>
                <a:gd name="T14" fmla="*/ 48 w 85"/>
                <a:gd name="T15" fmla="*/ 144 h 122"/>
                <a:gd name="T16" fmla="*/ 17 w 85"/>
                <a:gd name="T17" fmla="*/ 101 h 122"/>
                <a:gd name="T18" fmla="*/ 11 w 85"/>
                <a:gd name="T19" fmla="*/ 74 h 122"/>
                <a:gd name="T20" fmla="*/ 11 w 85"/>
                <a:gd name="T21" fmla="*/ 2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22"/>
                <a:gd name="T35" fmla="*/ 85 w 85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22">
                  <a:moveTo>
                    <a:pt x="7" y="2"/>
                  </a:moveTo>
                  <a:cubicBezTo>
                    <a:pt x="13" y="4"/>
                    <a:pt x="25" y="0"/>
                    <a:pt x="25" y="0"/>
                  </a:cubicBezTo>
                  <a:cubicBezTo>
                    <a:pt x="36" y="7"/>
                    <a:pt x="39" y="19"/>
                    <a:pt x="49" y="26"/>
                  </a:cubicBezTo>
                  <a:cubicBezTo>
                    <a:pt x="57" y="38"/>
                    <a:pt x="62" y="50"/>
                    <a:pt x="69" y="62"/>
                  </a:cubicBezTo>
                  <a:cubicBezTo>
                    <a:pt x="71" y="66"/>
                    <a:pt x="74" y="70"/>
                    <a:pt x="77" y="74"/>
                  </a:cubicBezTo>
                  <a:cubicBezTo>
                    <a:pt x="79" y="78"/>
                    <a:pt x="81" y="86"/>
                    <a:pt x="81" y="86"/>
                  </a:cubicBezTo>
                  <a:cubicBezTo>
                    <a:pt x="83" y="98"/>
                    <a:pt x="85" y="117"/>
                    <a:pt x="71" y="122"/>
                  </a:cubicBezTo>
                  <a:cubicBezTo>
                    <a:pt x="54" y="120"/>
                    <a:pt x="47" y="120"/>
                    <a:pt x="35" y="108"/>
                  </a:cubicBezTo>
                  <a:cubicBezTo>
                    <a:pt x="31" y="96"/>
                    <a:pt x="26" y="80"/>
                    <a:pt x="13" y="76"/>
                  </a:cubicBezTo>
                  <a:cubicBezTo>
                    <a:pt x="11" y="69"/>
                    <a:pt x="7" y="56"/>
                    <a:pt x="7" y="56"/>
                  </a:cubicBezTo>
                  <a:cubicBezTo>
                    <a:pt x="6" y="42"/>
                    <a:pt x="0" y="17"/>
                    <a:pt x="7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180"/>
            <p:cNvSpPr>
              <a:spLocks noChangeArrowheads="1"/>
            </p:cNvSpPr>
            <p:nvPr/>
          </p:nvSpPr>
          <p:spPr bwMode="auto">
            <a:xfrm>
              <a:off x="1578" y="2186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4" name="Oval 181"/>
            <p:cNvSpPr>
              <a:spLocks noChangeArrowheads="1"/>
            </p:cNvSpPr>
            <p:nvPr/>
          </p:nvSpPr>
          <p:spPr bwMode="auto">
            <a:xfrm>
              <a:off x="1578" y="234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5" name="Text Box 182"/>
            <p:cNvSpPr txBox="1">
              <a:spLocks noChangeArrowheads="1"/>
            </p:cNvSpPr>
            <p:nvPr/>
          </p:nvSpPr>
          <p:spPr bwMode="auto">
            <a:xfrm>
              <a:off x="2238" y="0"/>
              <a:ext cx="4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  <a:r>
                <a:rPr kumimoji="0" lang="he-IL" sz="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מליון קוב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ברכת רם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Text Box 183"/>
            <p:cNvSpPr txBox="1">
              <a:spLocks noChangeArrowheads="1"/>
            </p:cNvSpPr>
            <p:nvPr/>
          </p:nvSpPr>
          <p:spPr bwMode="auto">
            <a:xfrm>
              <a:off x="2066" y="65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בניאס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Text Box 184"/>
            <p:cNvSpPr txBox="1">
              <a:spLocks noChangeArrowheads="1"/>
            </p:cNvSpPr>
            <p:nvPr/>
          </p:nvSpPr>
          <p:spPr bwMode="auto">
            <a:xfrm>
              <a:off x="2229" y="96"/>
              <a:ext cx="4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יוסיפון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Text Box 185"/>
            <p:cNvSpPr txBox="1">
              <a:spLocks noChangeArrowheads="1"/>
            </p:cNvSpPr>
            <p:nvPr/>
          </p:nvSpPr>
          <p:spPr bwMode="auto">
            <a:xfrm>
              <a:off x="2013" y="152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כפר גלעדי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186"/>
            <p:cNvSpPr txBox="1">
              <a:spLocks noChangeArrowheads="1"/>
            </p:cNvSpPr>
            <p:nvPr/>
          </p:nvSpPr>
          <p:spPr bwMode="auto">
            <a:xfrm>
              <a:off x="1886" y="114"/>
              <a:ext cx="4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קרית שמונה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187"/>
            <p:cNvSpPr txBox="1">
              <a:spLocks noChangeArrowheads="1"/>
            </p:cNvSpPr>
            <p:nvPr/>
          </p:nvSpPr>
          <p:spPr bwMode="auto">
            <a:xfrm rot="-5400000">
              <a:off x="2224" y="213"/>
              <a:ext cx="41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רמת הגולן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188"/>
            <p:cNvSpPr txBox="1">
              <a:spLocks noChangeArrowheads="1"/>
            </p:cNvSpPr>
            <p:nvPr/>
          </p:nvSpPr>
          <p:spPr bwMode="auto">
            <a:xfrm>
              <a:off x="2037" y="190"/>
              <a:ext cx="41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עינן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189"/>
            <p:cNvSpPr txBox="1">
              <a:spLocks noChangeArrowheads="1"/>
            </p:cNvSpPr>
            <p:nvPr/>
          </p:nvSpPr>
          <p:spPr bwMode="auto">
            <a:xfrm>
              <a:off x="2085" y="252"/>
              <a:ext cx="4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עינן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Text Box 190"/>
            <p:cNvSpPr txBox="1">
              <a:spLocks noChangeArrowheads="1"/>
            </p:cNvSpPr>
            <p:nvPr/>
          </p:nvSpPr>
          <p:spPr bwMode="auto">
            <a:xfrm>
              <a:off x="1887" y="315"/>
              <a:ext cx="4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דלתון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2.5 מיליון קוב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Text Box 191"/>
            <p:cNvSpPr txBox="1">
              <a:spLocks noChangeArrowheads="1"/>
            </p:cNvSpPr>
            <p:nvPr/>
          </p:nvSpPr>
          <p:spPr bwMode="auto">
            <a:xfrm>
              <a:off x="1945" y="290"/>
              <a:ext cx="41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ראש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פינה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Oval 192"/>
            <p:cNvSpPr>
              <a:spLocks noChangeArrowheads="1"/>
            </p:cNvSpPr>
            <p:nvPr/>
          </p:nvSpPr>
          <p:spPr bwMode="auto">
            <a:xfrm>
              <a:off x="2213" y="404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6" name="Text Box 193"/>
            <p:cNvSpPr txBox="1">
              <a:spLocks noChangeArrowheads="1"/>
            </p:cNvSpPr>
            <p:nvPr/>
          </p:nvSpPr>
          <p:spPr bwMode="auto">
            <a:xfrm>
              <a:off x="1859" y="369"/>
              <a:ext cx="4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צפת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Oval 194"/>
            <p:cNvSpPr>
              <a:spLocks noChangeArrowheads="1"/>
            </p:cNvSpPr>
            <p:nvPr/>
          </p:nvSpPr>
          <p:spPr bwMode="auto">
            <a:xfrm>
              <a:off x="1856" y="297"/>
              <a:ext cx="28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8" name="Text Box 195"/>
            <p:cNvSpPr txBox="1">
              <a:spLocks noChangeArrowheads="1"/>
            </p:cNvSpPr>
            <p:nvPr/>
          </p:nvSpPr>
          <p:spPr bwMode="auto">
            <a:xfrm>
              <a:off x="1479" y="256"/>
              <a:ext cx="41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נהריה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6"/>
            <p:cNvSpPr>
              <a:spLocks noChangeArrowheads="1"/>
            </p:cNvSpPr>
            <p:nvPr/>
          </p:nvSpPr>
          <p:spPr bwMode="auto">
            <a:xfrm>
              <a:off x="2337" y="521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197"/>
            <p:cNvSpPr>
              <a:spLocks noChangeArrowheads="1"/>
            </p:cNvSpPr>
            <p:nvPr/>
          </p:nvSpPr>
          <p:spPr bwMode="auto">
            <a:xfrm>
              <a:off x="2187" y="521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2001" y="504"/>
              <a:ext cx="127" cy="75"/>
            </a:xfrm>
            <a:custGeom>
              <a:avLst/>
              <a:gdLst>
                <a:gd name="T0" fmla="*/ 163 w 117"/>
                <a:gd name="T1" fmla="*/ 0 h 69"/>
                <a:gd name="T2" fmla="*/ 135 w 117"/>
                <a:gd name="T3" fmla="*/ 38 h 69"/>
                <a:gd name="T4" fmla="*/ 105 w 117"/>
                <a:gd name="T5" fmla="*/ 50 h 69"/>
                <a:gd name="T6" fmla="*/ 59 w 117"/>
                <a:gd name="T7" fmla="*/ 59 h 69"/>
                <a:gd name="T8" fmla="*/ 0 w 117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69"/>
                <a:gd name="T17" fmla="*/ 117 w 11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69">
                  <a:moveTo>
                    <a:pt x="117" y="0"/>
                  </a:moveTo>
                  <a:cubicBezTo>
                    <a:pt x="114" y="13"/>
                    <a:pt x="113" y="24"/>
                    <a:pt x="97" y="27"/>
                  </a:cubicBezTo>
                  <a:cubicBezTo>
                    <a:pt x="91" y="32"/>
                    <a:pt x="84" y="35"/>
                    <a:pt x="76" y="36"/>
                  </a:cubicBezTo>
                  <a:cubicBezTo>
                    <a:pt x="66" y="41"/>
                    <a:pt x="53" y="41"/>
                    <a:pt x="42" y="42"/>
                  </a:cubicBezTo>
                  <a:cubicBezTo>
                    <a:pt x="25" y="49"/>
                    <a:pt x="13" y="56"/>
                    <a:pt x="0" y="69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1941" y="573"/>
              <a:ext cx="81" cy="59"/>
            </a:xfrm>
            <a:custGeom>
              <a:avLst/>
              <a:gdLst>
                <a:gd name="T0" fmla="*/ 0 w 74"/>
                <a:gd name="T1" fmla="*/ 47 h 55"/>
                <a:gd name="T2" fmla="*/ 55 w 74"/>
                <a:gd name="T3" fmla="*/ 0 h 55"/>
                <a:gd name="T4" fmla="*/ 106 w 74"/>
                <a:gd name="T5" fmla="*/ 21 h 55"/>
                <a:gd name="T6" fmla="*/ 60 w 74"/>
                <a:gd name="T7" fmla="*/ 62 h 55"/>
                <a:gd name="T8" fmla="*/ 28 w 74"/>
                <a:gd name="T9" fmla="*/ 73 h 55"/>
                <a:gd name="T10" fmla="*/ 0 w 74"/>
                <a:gd name="T11" fmla="*/ 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55"/>
                <a:gd name="T20" fmla="*/ 74 w 7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55">
                  <a:moveTo>
                    <a:pt x="0" y="35"/>
                  </a:moveTo>
                  <a:cubicBezTo>
                    <a:pt x="8" y="19"/>
                    <a:pt x="23" y="8"/>
                    <a:pt x="38" y="0"/>
                  </a:cubicBezTo>
                  <a:cubicBezTo>
                    <a:pt x="53" y="1"/>
                    <a:pt x="66" y="6"/>
                    <a:pt x="74" y="17"/>
                  </a:cubicBezTo>
                  <a:cubicBezTo>
                    <a:pt x="70" y="32"/>
                    <a:pt x="58" y="44"/>
                    <a:pt x="42" y="47"/>
                  </a:cubicBezTo>
                  <a:cubicBezTo>
                    <a:pt x="35" y="52"/>
                    <a:pt x="28" y="53"/>
                    <a:pt x="20" y="55"/>
                  </a:cubicBezTo>
                  <a:cubicBezTo>
                    <a:pt x="13" y="51"/>
                    <a:pt x="4" y="42"/>
                    <a:pt x="0" y="35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Text Box 200"/>
            <p:cNvSpPr txBox="1">
              <a:spLocks noChangeArrowheads="1"/>
            </p:cNvSpPr>
            <p:nvPr/>
          </p:nvSpPr>
          <p:spPr bwMode="auto">
            <a:xfrm>
              <a:off x="2039" y="490"/>
              <a:ext cx="20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ספיר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Text Box 201"/>
            <p:cNvSpPr txBox="1">
              <a:spLocks noChangeArrowheads="1"/>
            </p:cNvSpPr>
            <p:nvPr/>
          </p:nvSpPr>
          <p:spPr bwMode="auto">
            <a:xfrm>
              <a:off x="1733" y="321"/>
              <a:ext cx="3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דמון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Text Box 202"/>
            <p:cNvSpPr txBox="1">
              <a:spLocks noChangeArrowheads="1"/>
            </p:cNvSpPr>
            <p:nvPr/>
          </p:nvSpPr>
          <p:spPr bwMode="auto">
            <a:xfrm>
              <a:off x="2192" y="485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כורסי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 Box 203"/>
            <p:cNvSpPr txBox="1">
              <a:spLocks noChangeArrowheads="1"/>
            </p:cNvSpPr>
            <p:nvPr/>
          </p:nvSpPr>
          <p:spPr bwMode="auto">
            <a:xfrm rot="-4547921">
              <a:off x="1639" y="413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עכו שפרעם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Oval 204"/>
            <p:cNvSpPr>
              <a:spLocks noChangeArrowheads="1"/>
            </p:cNvSpPr>
            <p:nvPr/>
          </p:nvSpPr>
          <p:spPr bwMode="auto">
            <a:xfrm>
              <a:off x="1837" y="475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1860" y="495"/>
              <a:ext cx="12" cy="15"/>
            </a:xfrm>
            <a:custGeom>
              <a:avLst/>
              <a:gdLst>
                <a:gd name="T0" fmla="*/ 0 w 11"/>
                <a:gd name="T1" fmla="*/ 0 h 14"/>
                <a:gd name="T2" fmla="*/ 15 w 11"/>
                <a:gd name="T3" fmla="*/ 18 h 14"/>
                <a:gd name="T4" fmla="*/ 0 60000 65536"/>
                <a:gd name="T5" fmla="*/ 0 60000 65536"/>
                <a:gd name="T6" fmla="*/ 0 w 11"/>
                <a:gd name="T7" fmla="*/ 0 h 14"/>
                <a:gd name="T8" fmla="*/ 11 w 11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4">
                  <a:moveTo>
                    <a:pt x="0" y="0"/>
                  </a:moveTo>
                  <a:cubicBezTo>
                    <a:pt x="8" y="3"/>
                    <a:pt x="7" y="7"/>
                    <a:pt x="11" y="14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Text Box 206"/>
            <p:cNvSpPr txBox="1">
              <a:spLocks noChangeArrowheads="1"/>
            </p:cNvSpPr>
            <p:nvPr/>
          </p:nvSpPr>
          <p:spPr bwMode="auto">
            <a:xfrm>
              <a:off x="1457" y="423"/>
              <a:ext cx="41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קריות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Oval 207"/>
            <p:cNvSpPr>
              <a:spLocks noChangeArrowheads="1"/>
            </p:cNvSpPr>
            <p:nvPr/>
          </p:nvSpPr>
          <p:spPr bwMode="auto">
            <a:xfrm>
              <a:off x="1961" y="449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1" name="Text Box 208"/>
            <p:cNvSpPr txBox="1">
              <a:spLocks noChangeArrowheads="1"/>
            </p:cNvSpPr>
            <p:nvPr/>
          </p:nvSpPr>
          <p:spPr bwMode="auto">
            <a:xfrm>
              <a:off x="1613" y="429"/>
              <a:ext cx="41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כרמיאל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Text Box 209"/>
            <p:cNvSpPr txBox="1">
              <a:spLocks noChangeArrowheads="1"/>
            </p:cNvSpPr>
            <p:nvPr/>
          </p:nvSpPr>
          <p:spPr bwMode="auto">
            <a:xfrm>
              <a:off x="1608" y="497"/>
              <a:ext cx="41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ברכות שפרעם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Oval 210"/>
            <p:cNvSpPr>
              <a:spLocks noChangeArrowheads="1"/>
            </p:cNvSpPr>
            <p:nvPr/>
          </p:nvSpPr>
          <p:spPr bwMode="auto">
            <a:xfrm>
              <a:off x="1889" y="50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4" name="Oval 211"/>
            <p:cNvSpPr>
              <a:spLocks noChangeArrowheads="1"/>
            </p:cNvSpPr>
            <p:nvPr/>
          </p:nvSpPr>
          <p:spPr bwMode="auto">
            <a:xfrm>
              <a:off x="1859" y="50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5" name="Oval 212"/>
            <p:cNvSpPr>
              <a:spLocks noChangeArrowheads="1"/>
            </p:cNvSpPr>
            <p:nvPr/>
          </p:nvSpPr>
          <p:spPr bwMode="auto">
            <a:xfrm>
              <a:off x="2113" y="47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6" name="Rectangle 213"/>
            <p:cNvSpPr>
              <a:spLocks noChangeArrowheads="1"/>
            </p:cNvSpPr>
            <p:nvPr/>
          </p:nvSpPr>
          <p:spPr bwMode="auto">
            <a:xfrm>
              <a:off x="2095" y="548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Text Box 214"/>
            <p:cNvSpPr txBox="1">
              <a:spLocks noChangeArrowheads="1"/>
            </p:cNvSpPr>
            <p:nvPr/>
          </p:nvSpPr>
          <p:spPr bwMode="auto">
            <a:xfrm>
              <a:off x="1983" y="538"/>
              <a:ext cx="2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צלמון</a:t>
              </a:r>
            </a:p>
          </p:txBody>
        </p:sp>
        <p:sp>
          <p:nvSpPr>
            <p:cNvPr id="218" name="Oval 215"/>
            <p:cNvSpPr>
              <a:spLocks noChangeArrowheads="1"/>
            </p:cNvSpPr>
            <p:nvPr/>
          </p:nvSpPr>
          <p:spPr bwMode="auto">
            <a:xfrm>
              <a:off x="2191" y="589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9" name="Text Box 216"/>
            <p:cNvSpPr txBox="1">
              <a:spLocks noChangeArrowheads="1"/>
            </p:cNvSpPr>
            <p:nvPr/>
          </p:nvSpPr>
          <p:spPr bwMode="auto">
            <a:xfrm>
              <a:off x="1864" y="584"/>
              <a:ext cx="41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טבריה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Oval 217"/>
            <p:cNvSpPr>
              <a:spLocks noChangeArrowheads="1"/>
            </p:cNvSpPr>
            <p:nvPr/>
          </p:nvSpPr>
          <p:spPr bwMode="auto">
            <a:xfrm>
              <a:off x="2322" y="594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1" name="Text Box 218"/>
            <p:cNvSpPr txBox="1">
              <a:spLocks noChangeArrowheads="1"/>
            </p:cNvSpPr>
            <p:nvPr/>
          </p:nvSpPr>
          <p:spPr bwMode="auto">
            <a:xfrm>
              <a:off x="1829" y="616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גולני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Text Box 219"/>
            <p:cNvSpPr txBox="1">
              <a:spLocks noChangeArrowheads="1"/>
            </p:cNvSpPr>
            <p:nvPr/>
          </p:nvSpPr>
          <p:spPr bwMode="auto">
            <a:xfrm>
              <a:off x="1716" y="598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נצרת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Text Box 220"/>
            <p:cNvSpPr txBox="1">
              <a:spLocks noChangeArrowheads="1"/>
            </p:cNvSpPr>
            <p:nvPr/>
          </p:nvSpPr>
          <p:spPr bwMode="auto">
            <a:xfrm>
              <a:off x="1677" y="589"/>
              <a:ext cx="41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140+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Text Box 221"/>
            <p:cNvSpPr txBox="1">
              <a:spLocks noChangeArrowheads="1"/>
            </p:cNvSpPr>
            <p:nvPr/>
          </p:nvSpPr>
          <p:spPr bwMode="auto">
            <a:xfrm rot="-4865717">
              <a:off x="2244" y="479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רמת הגולן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222"/>
            <p:cNvSpPr>
              <a:spLocks noChangeArrowheads="1"/>
            </p:cNvSpPr>
            <p:nvPr/>
          </p:nvSpPr>
          <p:spPr bwMode="auto">
            <a:xfrm>
              <a:off x="1802" y="591"/>
              <a:ext cx="26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tangle 223"/>
            <p:cNvSpPr>
              <a:spLocks noChangeArrowheads="1"/>
            </p:cNvSpPr>
            <p:nvPr/>
          </p:nvSpPr>
          <p:spPr bwMode="auto">
            <a:xfrm>
              <a:off x="1949" y="754"/>
              <a:ext cx="25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Oval 224"/>
            <p:cNvSpPr>
              <a:spLocks noChangeArrowheads="1"/>
            </p:cNvSpPr>
            <p:nvPr/>
          </p:nvSpPr>
          <p:spPr bwMode="auto">
            <a:xfrm>
              <a:off x="2001" y="767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8" name="Rectangle 225"/>
            <p:cNvSpPr>
              <a:spLocks noChangeArrowheads="1"/>
            </p:cNvSpPr>
            <p:nvPr/>
          </p:nvSpPr>
          <p:spPr bwMode="auto">
            <a:xfrm>
              <a:off x="2223" y="663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226"/>
            <p:cNvSpPr>
              <a:spLocks noChangeArrowheads="1"/>
            </p:cNvSpPr>
            <p:nvPr/>
          </p:nvSpPr>
          <p:spPr bwMode="auto">
            <a:xfrm>
              <a:off x="2229" y="699"/>
              <a:ext cx="26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227"/>
            <p:cNvSpPr>
              <a:spLocks noChangeArrowheads="1"/>
            </p:cNvSpPr>
            <p:nvPr/>
          </p:nvSpPr>
          <p:spPr bwMode="auto">
            <a:xfrm>
              <a:off x="2264" y="710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2277" y="731"/>
              <a:ext cx="19" cy="39"/>
            </a:xfrm>
            <a:custGeom>
              <a:avLst/>
              <a:gdLst>
                <a:gd name="T0" fmla="*/ 0 w 18"/>
                <a:gd name="T1" fmla="*/ 0 h 36"/>
                <a:gd name="T2" fmla="*/ 19 w 18"/>
                <a:gd name="T3" fmla="*/ 37 h 36"/>
                <a:gd name="T4" fmla="*/ 22 w 18"/>
                <a:gd name="T5" fmla="*/ 49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cubicBezTo>
                    <a:pt x="2" y="9"/>
                    <a:pt x="10" y="20"/>
                    <a:pt x="15" y="27"/>
                  </a:cubicBezTo>
                  <a:cubicBezTo>
                    <a:pt x="16" y="30"/>
                    <a:pt x="18" y="36"/>
                    <a:pt x="18" y="36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2180" y="743"/>
              <a:ext cx="49" cy="13"/>
            </a:xfrm>
            <a:custGeom>
              <a:avLst/>
              <a:gdLst>
                <a:gd name="T0" fmla="*/ 59 w 46"/>
                <a:gd name="T1" fmla="*/ 0 h 12"/>
                <a:gd name="T2" fmla="*/ 0 w 46"/>
                <a:gd name="T3" fmla="*/ 16 h 12"/>
                <a:gd name="T4" fmla="*/ 0 60000 65536"/>
                <a:gd name="T5" fmla="*/ 0 60000 65536"/>
                <a:gd name="T6" fmla="*/ 0 w 46"/>
                <a:gd name="T7" fmla="*/ 0 h 12"/>
                <a:gd name="T8" fmla="*/ 46 w 4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12">
                  <a:moveTo>
                    <a:pt x="46" y="0"/>
                  </a:moveTo>
                  <a:cubicBezTo>
                    <a:pt x="38" y="0"/>
                    <a:pt x="4" y="3"/>
                    <a:pt x="0" y="12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2225" y="743"/>
              <a:ext cx="24" cy="27"/>
            </a:xfrm>
            <a:custGeom>
              <a:avLst/>
              <a:gdLst>
                <a:gd name="T0" fmla="*/ 0 w 22"/>
                <a:gd name="T1" fmla="*/ 33 h 25"/>
                <a:gd name="T2" fmla="*/ 21 w 22"/>
                <a:gd name="T3" fmla="*/ 4 h 25"/>
                <a:gd name="T4" fmla="*/ 29 w 22"/>
                <a:gd name="T5" fmla="*/ 1 h 25"/>
                <a:gd name="T6" fmla="*/ 31 w 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5"/>
                <a:gd name="T14" fmla="*/ 22 w 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5">
                  <a:moveTo>
                    <a:pt x="0" y="25"/>
                  </a:moveTo>
                  <a:cubicBezTo>
                    <a:pt x="5" y="19"/>
                    <a:pt x="9" y="9"/>
                    <a:pt x="15" y="4"/>
                  </a:cubicBezTo>
                  <a:lnTo>
                    <a:pt x="21" y="1"/>
                  </a:lnTo>
                  <a:cubicBezTo>
                    <a:pt x="21" y="1"/>
                    <a:pt x="22" y="0"/>
                    <a:pt x="22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Text Box 231"/>
            <p:cNvSpPr txBox="1">
              <a:spLocks noChangeArrowheads="1"/>
            </p:cNvSpPr>
            <p:nvPr/>
          </p:nvSpPr>
          <p:spPr bwMode="auto">
            <a:xfrm>
              <a:off x="1660" y="532"/>
              <a:ext cx="3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אשכול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Oval 232"/>
            <p:cNvSpPr>
              <a:spLocks noChangeArrowheads="1"/>
            </p:cNvSpPr>
            <p:nvPr/>
          </p:nvSpPr>
          <p:spPr bwMode="auto">
            <a:xfrm>
              <a:off x="1719" y="546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6" name="Text Box 233"/>
            <p:cNvSpPr txBox="1">
              <a:spLocks noChangeArrowheads="1"/>
            </p:cNvSpPr>
            <p:nvPr/>
          </p:nvSpPr>
          <p:spPr bwMode="auto">
            <a:xfrm>
              <a:off x="1374" y="463"/>
              <a:ext cx="41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חיפה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Text Box 234"/>
            <p:cNvSpPr txBox="1">
              <a:spLocks noChangeArrowheads="1"/>
            </p:cNvSpPr>
            <p:nvPr/>
          </p:nvSpPr>
          <p:spPr bwMode="auto">
            <a:xfrm rot="-3964650">
              <a:off x="2073" y="615"/>
              <a:ext cx="3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כ נ ר 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Text Box 235"/>
            <p:cNvSpPr txBox="1">
              <a:spLocks noChangeArrowheads="1"/>
            </p:cNvSpPr>
            <p:nvPr/>
          </p:nvSpPr>
          <p:spPr bwMode="auto">
            <a:xfrm>
              <a:off x="1741" y="746"/>
              <a:ext cx="4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עפולה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1915" y="788"/>
              <a:ext cx="38" cy="24"/>
            </a:xfrm>
            <a:custGeom>
              <a:avLst/>
              <a:gdLst>
                <a:gd name="T0" fmla="*/ 10 w 34"/>
                <a:gd name="T1" fmla="*/ 1 h 23"/>
                <a:gd name="T2" fmla="*/ 38 w 34"/>
                <a:gd name="T3" fmla="*/ 2 h 23"/>
                <a:gd name="T4" fmla="*/ 28 w 34"/>
                <a:gd name="T5" fmla="*/ 24 h 23"/>
                <a:gd name="T6" fmla="*/ 0 w 34"/>
                <a:gd name="T7" fmla="*/ 20 h 23"/>
                <a:gd name="T8" fmla="*/ 10 w 3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3"/>
                <a:gd name="T17" fmla="*/ 34 w 3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3">
                  <a:moveTo>
                    <a:pt x="6" y="1"/>
                  </a:moveTo>
                  <a:cubicBezTo>
                    <a:pt x="12" y="1"/>
                    <a:pt x="18" y="0"/>
                    <a:pt x="24" y="2"/>
                  </a:cubicBezTo>
                  <a:cubicBezTo>
                    <a:pt x="34" y="5"/>
                    <a:pt x="23" y="19"/>
                    <a:pt x="18" y="20"/>
                  </a:cubicBezTo>
                  <a:cubicBezTo>
                    <a:pt x="11" y="23"/>
                    <a:pt x="4" y="23"/>
                    <a:pt x="0" y="16"/>
                  </a:cubicBezTo>
                  <a:cubicBezTo>
                    <a:pt x="0" y="13"/>
                    <a:pt x="0" y="1"/>
                    <a:pt x="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Text Box 237"/>
            <p:cNvSpPr txBox="1">
              <a:spLocks noChangeArrowheads="1"/>
            </p:cNvSpPr>
            <p:nvPr/>
          </p:nvSpPr>
          <p:spPr bwMode="auto">
            <a:xfrm>
              <a:off x="2152" y="532"/>
              <a:ext cx="3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האון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Text Box 238"/>
            <p:cNvSpPr txBox="1">
              <a:spLocks noChangeArrowheads="1"/>
            </p:cNvSpPr>
            <p:nvPr/>
          </p:nvSpPr>
          <p:spPr bwMode="auto">
            <a:xfrm>
              <a:off x="2074" y="630"/>
              <a:ext cx="36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מיצר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Text Box 239"/>
            <p:cNvSpPr txBox="1">
              <a:spLocks noChangeArrowheads="1"/>
            </p:cNvSpPr>
            <p:nvPr/>
          </p:nvSpPr>
          <p:spPr bwMode="auto">
            <a:xfrm>
              <a:off x="2117" y="737"/>
              <a:ext cx="3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מים לירדן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Text Box 240"/>
            <p:cNvSpPr txBox="1">
              <a:spLocks noChangeArrowheads="1"/>
            </p:cNvSpPr>
            <p:nvPr/>
          </p:nvSpPr>
          <p:spPr bwMode="auto">
            <a:xfrm>
              <a:off x="2148" y="683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בית זרע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Text Box 241"/>
            <p:cNvSpPr txBox="1">
              <a:spLocks noChangeArrowheads="1"/>
            </p:cNvSpPr>
            <p:nvPr/>
          </p:nvSpPr>
          <p:spPr bwMode="auto">
            <a:xfrm>
              <a:off x="1919" y="670"/>
              <a:ext cx="3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סכר דגניה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Text Box 242"/>
            <p:cNvSpPr txBox="1">
              <a:spLocks noChangeArrowheads="1"/>
            </p:cNvSpPr>
            <p:nvPr/>
          </p:nvSpPr>
          <p:spPr bwMode="auto">
            <a:xfrm>
              <a:off x="2075" y="613"/>
              <a:ext cx="22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דגניה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Text Box 243"/>
            <p:cNvSpPr txBox="1">
              <a:spLocks noChangeArrowheads="1"/>
            </p:cNvSpPr>
            <p:nvPr/>
          </p:nvSpPr>
          <p:spPr bwMode="auto">
            <a:xfrm rot="-4578615">
              <a:off x="1997" y="831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בית שאן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Text Box 244"/>
            <p:cNvSpPr txBox="1">
              <a:spLocks noChangeArrowheads="1"/>
            </p:cNvSpPr>
            <p:nvPr/>
          </p:nvSpPr>
          <p:spPr bwMode="auto">
            <a:xfrm>
              <a:off x="1800" y="673"/>
              <a:ext cx="36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ידעיה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Rectangle 245"/>
            <p:cNvSpPr>
              <a:spLocks noChangeArrowheads="1"/>
            </p:cNvSpPr>
            <p:nvPr/>
          </p:nvSpPr>
          <p:spPr bwMode="auto">
            <a:xfrm>
              <a:off x="1925" y="662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Text Box 246"/>
            <p:cNvSpPr txBox="1">
              <a:spLocks noChangeArrowheads="1"/>
            </p:cNvSpPr>
            <p:nvPr/>
          </p:nvSpPr>
          <p:spPr bwMode="auto">
            <a:xfrm>
              <a:off x="1694" y="655"/>
              <a:ext cx="3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שמשית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Text Box 247"/>
            <p:cNvSpPr txBox="1">
              <a:spLocks noChangeArrowheads="1"/>
            </p:cNvSpPr>
            <p:nvPr/>
          </p:nvSpPr>
          <p:spPr bwMode="auto">
            <a:xfrm rot="1982960">
              <a:off x="1568" y="563"/>
              <a:ext cx="36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הרי אפרים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248"/>
            <p:cNvSpPr>
              <a:spLocks noChangeArrowheads="1"/>
            </p:cNvSpPr>
            <p:nvPr/>
          </p:nvSpPr>
          <p:spPr bwMode="auto">
            <a:xfrm>
              <a:off x="1847" y="748"/>
              <a:ext cx="25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tangle 249"/>
            <p:cNvSpPr>
              <a:spLocks noChangeArrowheads="1"/>
            </p:cNvSpPr>
            <p:nvPr/>
          </p:nvSpPr>
          <p:spPr bwMode="auto">
            <a:xfrm>
              <a:off x="1663" y="788"/>
              <a:ext cx="26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Text Box 250"/>
            <p:cNvSpPr txBox="1">
              <a:spLocks noChangeArrowheads="1"/>
            </p:cNvSpPr>
            <p:nvPr/>
          </p:nvSpPr>
          <p:spPr bwMode="auto">
            <a:xfrm rot="-3385560">
              <a:off x="1604" y="823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מנהרת מנשה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Text Box 251"/>
            <p:cNvSpPr txBox="1">
              <a:spLocks noChangeArrowheads="1"/>
            </p:cNvSpPr>
            <p:nvPr/>
          </p:nvSpPr>
          <p:spPr bwMode="auto">
            <a:xfrm>
              <a:off x="1772" y="788"/>
              <a:ext cx="28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תשלובת  הקישון 12 מלמ"ק</a:t>
              </a: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Text Box 252"/>
            <p:cNvSpPr txBox="1">
              <a:spLocks noChangeArrowheads="1"/>
            </p:cNvSpPr>
            <p:nvPr/>
          </p:nvSpPr>
          <p:spPr bwMode="auto">
            <a:xfrm>
              <a:off x="1530" y="670"/>
              <a:ext cx="36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אורן חדרה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Text Box 253"/>
            <p:cNvSpPr txBox="1">
              <a:spLocks noChangeArrowheads="1"/>
            </p:cNvSpPr>
            <p:nvPr/>
          </p:nvSpPr>
          <p:spPr bwMode="auto">
            <a:xfrm>
              <a:off x="1728" y="689"/>
              <a:ext cx="30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כפר ברור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Text Box 254"/>
            <p:cNvSpPr txBox="1">
              <a:spLocks noChangeArrowheads="1"/>
            </p:cNvSpPr>
            <p:nvPr/>
          </p:nvSpPr>
          <p:spPr bwMode="auto">
            <a:xfrm rot="-231798">
              <a:off x="1912" y="902"/>
              <a:ext cx="3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מחולה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Text Box 255"/>
            <p:cNvSpPr txBox="1">
              <a:spLocks noChangeArrowheads="1"/>
            </p:cNvSpPr>
            <p:nvPr/>
          </p:nvSpPr>
          <p:spPr bwMode="auto">
            <a:xfrm>
              <a:off x="1348" y="723"/>
              <a:ext cx="3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חוף הכרמל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Text Box 256"/>
            <p:cNvSpPr txBox="1">
              <a:spLocks noChangeArrowheads="1"/>
            </p:cNvSpPr>
            <p:nvPr/>
          </p:nvSpPr>
          <p:spPr bwMode="auto">
            <a:xfrm rot="-1548371">
              <a:off x="1815" y="501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תעלת המים הפתוחה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Text Box 257"/>
            <p:cNvSpPr txBox="1">
              <a:spLocks noChangeArrowheads="1"/>
            </p:cNvSpPr>
            <p:nvPr/>
          </p:nvSpPr>
          <p:spPr bwMode="auto">
            <a:xfrm>
              <a:off x="1800" y="997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האחזיות שומרון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1620" y="1061"/>
              <a:ext cx="32" cy="75"/>
            </a:xfrm>
            <a:custGeom>
              <a:avLst/>
              <a:gdLst>
                <a:gd name="T0" fmla="*/ 0 w 31"/>
                <a:gd name="T1" fmla="*/ 0 h 70"/>
                <a:gd name="T2" fmla="*/ 29 w 31"/>
                <a:gd name="T3" fmla="*/ 28 h 70"/>
                <a:gd name="T4" fmla="*/ 35 w 31"/>
                <a:gd name="T5" fmla="*/ 55 h 70"/>
                <a:gd name="T6" fmla="*/ 34 w 31"/>
                <a:gd name="T7" fmla="*/ 9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70"/>
                <a:gd name="T14" fmla="*/ 31 w 3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70">
                  <a:moveTo>
                    <a:pt x="0" y="0"/>
                  </a:moveTo>
                  <a:cubicBezTo>
                    <a:pt x="6" y="8"/>
                    <a:pt x="17" y="15"/>
                    <a:pt x="25" y="21"/>
                  </a:cubicBezTo>
                  <a:cubicBezTo>
                    <a:pt x="29" y="30"/>
                    <a:pt x="30" y="31"/>
                    <a:pt x="31" y="42"/>
                  </a:cubicBezTo>
                  <a:cubicBezTo>
                    <a:pt x="30" y="69"/>
                    <a:pt x="30" y="60"/>
                    <a:pt x="30" y="7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tangle 259"/>
            <p:cNvSpPr>
              <a:spLocks noChangeArrowheads="1"/>
            </p:cNvSpPr>
            <p:nvPr/>
          </p:nvSpPr>
          <p:spPr bwMode="auto">
            <a:xfrm>
              <a:off x="1629" y="1085"/>
              <a:ext cx="23" cy="2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260"/>
            <p:cNvSpPr>
              <a:spLocks noChangeArrowheads="1"/>
            </p:cNvSpPr>
            <p:nvPr/>
          </p:nvSpPr>
          <p:spPr bwMode="auto">
            <a:xfrm>
              <a:off x="1600" y="1044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4" name="Text Box 261"/>
            <p:cNvSpPr txBox="1">
              <a:spLocks noChangeArrowheads="1"/>
            </p:cNvSpPr>
            <p:nvPr/>
          </p:nvSpPr>
          <p:spPr bwMode="auto">
            <a:xfrm rot="383552">
              <a:off x="1609" y="1023"/>
              <a:ext cx="26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שומרון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1631" y="1123"/>
              <a:ext cx="37" cy="25"/>
            </a:xfrm>
            <a:custGeom>
              <a:avLst/>
              <a:gdLst>
                <a:gd name="T0" fmla="*/ 10 w 34"/>
                <a:gd name="T1" fmla="*/ 1 h 23"/>
                <a:gd name="T2" fmla="*/ 33 w 34"/>
                <a:gd name="T3" fmla="*/ 2 h 23"/>
                <a:gd name="T4" fmla="*/ 26 w 34"/>
                <a:gd name="T5" fmla="*/ 28 h 23"/>
                <a:gd name="T6" fmla="*/ 0 w 34"/>
                <a:gd name="T7" fmla="*/ 22 h 23"/>
                <a:gd name="T8" fmla="*/ 10 w 3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3"/>
                <a:gd name="T17" fmla="*/ 34 w 3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3">
                  <a:moveTo>
                    <a:pt x="6" y="1"/>
                  </a:moveTo>
                  <a:cubicBezTo>
                    <a:pt x="12" y="1"/>
                    <a:pt x="18" y="0"/>
                    <a:pt x="24" y="2"/>
                  </a:cubicBezTo>
                  <a:cubicBezTo>
                    <a:pt x="34" y="5"/>
                    <a:pt x="23" y="19"/>
                    <a:pt x="18" y="20"/>
                  </a:cubicBezTo>
                  <a:cubicBezTo>
                    <a:pt x="11" y="23"/>
                    <a:pt x="4" y="23"/>
                    <a:pt x="0" y="16"/>
                  </a:cubicBezTo>
                  <a:cubicBezTo>
                    <a:pt x="0" y="13"/>
                    <a:pt x="0" y="1"/>
                    <a:pt x="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Text Box 263"/>
            <p:cNvSpPr txBox="1">
              <a:spLocks noChangeArrowheads="1"/>
            </p:cNvSpPr>
            <p:nvPr/>
          </p:nvSpPr>
          <p:spPr bwMode="auto">
            <a:xfrm>
              <a:off x="1498" y="1113"/>
              <a:ext cx="21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קולחי נתניה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Rectangle 264"/>
            <p:cNvSpPr>
              <a:spLocks noChangeArrowheads="1"/>
            </p:cNvSpPr>
            <p:nvPr/>
          </p:nvSpPr>
          <p:spPr bwMode="auto">
            <a:xfrm>
              <a:off x="1646" y="1491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Oval 265"/>
            <p:cNvSpPr>
              <a:spLocks noChangeArrowheads="1"/>
            </p:cNvSpPr>
            <p:nvPr/>
          </p:nvSpPr>
          <p:spPr bwMode="auto">
            <a:xfrm>
              <a:off x="1837" y="1317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9" name="Oval 266"/>
            <p:cNvSpPr>
              <a:spLocks noChangeArrowheads="1"/>
            </p:cNvSpPr>
            <p:nvPr/>
          </p:nvSpPr>
          <p:spPr bwMode="auto">
            <a:xfrm>
              <a:off x="1516" y="1343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0" name="Rectangle 267"/>
            <p:cNvSpPr>
              <a:spLocks noChangeArrowheads="1"/>
            </p:cNvSpPr>
            <p:nvPr/>
          </p:nvSpPr>
          <p:spPr bwMode="auto">
            <a:xfrm>
              <a:off x="1672" y="1253"/>
              <a:ext cx="26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ectangle 268"/>
            <p:cNvSpPr>
              <a:spLocks noChangeArrowheads="1"/>
            </p:cNvSpPr>
            <p:nvPr/>
          </p:nvSpPr>
          <p:spPr bwMode="auto">
            <a:xfrm>
              <a:off x="1643" y="128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tangle 269"/>
            <p:cNvSpPr>
              <a:spLocks noChangeArrowheads="1"/>
            </p:cNvSpPr>
            <p:nvPr/>
          </p:nvSpPr>
          <p:spPr bwMode="auto">
            <a:xfrm>
              <a:off x="1660" y="1330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Oval 270"/>
            <p:cNvSpPr>
              <a:spLocks noChangeArrowheads="1"/>
            </p:cNvSpPr>
            <p:nvPr/>
          </p:nvSpPr>
          <p:spPr bwMode="auto">
            <a:xfrm>
              <a:off x="1988" y="1233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4" name="Oval 271"/>
            <p:cNvSpPr>
              <a:spLocks noChangeArrowheads="1"/>
            </p:cNvSpPr>
            <p:nvPr/>
          </p:nvSpPr>
          <p:spPr bwMode="auto">
            <a:xfrm>
              <a:off x="1928" y="1421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5" name="Oval 272"/>
            <p:cNvSpPr>
              <a:spLocks noChangeArrowheads="1"/>
            </p:cNvSpPr>
            <p:nvPr/>
          </p:nvSpPr>
          <p:spPr bwMode="auto">
            <a:xfrm>
              <a:off x="1949" y="1317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Rectangle 273"/>
            <p:cNvSpPr>
              <a:spLocks noChangeArrowheads="1"/>
            </p:cNvSpPr>
            <p:nvPr/>
          </p:nvSpPr>
          <p:spPr bwMode="auto">
            <a:xfrm>
              <a:off x="1678" y="1491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ectangle 274"/>
            <p:cNvSpPr>
              <a:spLocks noChangeArrowheads="1"/>
            </p:cNvSpPr>
            <p:nvPr/>
          </p:nvSpPr>
          <p:spPr bwMode="auto">
            <a:xfrm>
              <a:off x="1691" y="1532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Text Box 275"/>
            <p:cNvSpPr txBox="1">
              <a:spLocks noChangeArrowheads="1"/>
            </p:cNvSpPr>
            <p:nvPr/>
          </p:nvSpPr>
          <p:spPr bwMode="auto">
            <a:xfrm>
              <a:off x="1406" y="1234"/>
              <a:ext cx="3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ראש העין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Text Box 276"/>
            <p:cNvSpPr txBox="1">
              <a:spLocks noChangeArrowheads="1"/>
            </p:cNvSpPr>
            <p:nvPr/>
          </p:nvSpPr>
          <p:spPr bwMode="auto">
            <a:xfrm>
              <a:off x="1635" y="1176"/>
              <a:ext cx="21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נוה ירק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Text Box 277"/>
            <p:cNvSpPr txBox="1">
              <a:spLocks noChangeArrowheads="1"/>
            </p:cNvSpPr>
            <p:nvPr/>
          </p:nvSpPr>
          <p:spPr bwMode="auto">
            <a:xfrm rot="721553">
              <a:off x="1705" y="1120"/>
              <a:ext cx="3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האחזויות שומרון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Text Box 278"/>
            <p:cNvSpPr txBox="1">
              <a:spLocks noChangeArrowheads="1"/>
            </p:cNvSpPr>
            <p:nvPr/>
          </p:nvSpPr>
          <p:spPr bwMode="auto">
            <a:xfrm>
              <a:off x="1741" y="1195"/>
              <a:ext cx="30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מחנה חורון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Text Box 279"/>
            <p:cNvSpPr txBox="1">
              <a:spLocks noChangeArrowheads="1"/>
            </p:cNvSpPr>
            <p:nvPr/>
          </p:nvSpPr>
          <p:spPr bwMode="auto">
            <a:xfrm>
              <a:off x="1851" y="1263"/>
              <a:ext cx="30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צומת תפוח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Text Box 280"/>
            <p:cNvSpPr txBox="1">
              <a:spLocks noChangeArrowheads="1"/>
            </p:cNvSpPr>
            <p:nvPr/>
          </p:nvSpPr>
          <p:spPr bwMode="auto">
            <a:xfrm>
              <a:off x="1761" y="1416"/>
              <a:ext cx="3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שילה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Text Box 281"/>
            <p:cNvSpPr txBox="1">
              <a:spLocks noChangeArrowheads="1"/>
            </p:cNvSpPr>
            <p:nvPr/>
          </p:nvSpPr>
          <p:spPr bwMode="auto">
            <a:xfrm>
              <a:off x="1636" y="1316"/>
              <a:ext cx="3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אריאל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Text Box 282"/>
            <p:cNvSpPr txBox="1">
              <a:spLocks noChangeArrowheads="1"/>
            </p:cNvSpPr>
            <p:nvPr/>
          </p:nvSpPr>
          <p:spPr bwMode="auto">
            <a:xfrm>
              <a:off x="2032" y="1291"/>
              <a:ext cx="18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בקעתהירדן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Text Box 283"/>
            <p:cNvSpPr txBox="1">
              <a:spLocks noChangeArrowheads="1"/>
            </p:cNvSpPr>
            <p:nvPr/>
          </p:nvSpPr>
          <p:spPr bwMode="auto">
            <a:xfrm>
              <a:off x="1914" y="1351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מעלה אפרים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Oval 284"/>
            <p:cNvSpPr>
              <a:spLocks noChangeArrowheads="1"/>
            </p:cNvSpPr>
            <p:nvPr/>
          </p:nvSpPr>
          <p:spPr bwMode="auto">
            <a:xfrm>
              <a:off x="1961" y="1677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8" name="Text Box 285"/>
            <p:cNvSpPr txBox="1">
              <a:spLocks noChangeArrowheads="1"/>
            </p:cNvSpPr>
            <p:nvPr/>
          </p:nvSpPr>
          <p:spPr bwMode="auto">
            <a:xfrm>
              <a:off x="1257" y="1287"/>
              <a:ext cx="30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תל אביב יפו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Text Box 286"/>
            <p:cNvSpPr txBox="1">
              <a:spLocks noChangeArrowheads="1"/>
            </p:cNvSpPr>
            <p:nvPr/>
          </p:nvSpPr>
          <p:spPr bwMode="auto">
            <a:xfrm>
              <a:off x="1577" y="1273"/>
              <a:ext cx="23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ויסות </a:t>
              </a:r>
              <a:r>
                <a:rPr kumimoji="0" lang="en-US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T.T.A</a:t>
              </a:r>
            </a:p>
          </p:txBody>
        </p:sp>
        <p:sp>
          <p:nvSpPr>
            <p:cNvPr id="290" name="Oval 287"/>
            <p:cNvSpPr>
              <a:spLocks noChangeArrowheads="1"/>
            </p:cNvSpPr>
            <p:nvPr/>
          </p:nvSpPr>
          <p:spPr bwMode="auto">
            <a:xfrm>
              <a:off x="2134" y="1694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1" name="Rectangle 288"/>
            <p:cNvSpPr>
              <a:spLocks noChangeArrowheads="1"/>
            </p:cNvSpPr>
            <p:nvPr/>
          </p:nvSpPr>
          <p:spPr bwMode="auto">
            <a:xfrm>
              <a:off x="1802" y="1640"/>
              <a:ext cx="23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ctangle 289"/>
            <p:cNvSpPr>
              <a:spLocks noChangeArrowheads="1"/>
            </p:cNvSpPr>
            <p:nvPr/>
          </p:nvSpPr>
          <p:spPr bwMode="auto">
            <a:xfrm>
              <a:off x="1677" y="1652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ectangle 290"/>
            <p:cNvSpPr>
              <a:spLocks noChangeArrowheads="1"/>
            </p:cNvSpPr>
            <p:nvPr/>
          </p:nvSpPr>
          <p:spPr bwMode="auto">
            <a:xfrm>
              <a:off x="1605" y="1627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ectangle 291"/>
            <p:cNvSpPr>
              <a:spLocks noChangeArrowheads="1"/>
            </p:cNvSpPr>
            <p:nvPr/>
          </p:nvSpPr>
          <p:spPr bwMode="auto">
            <a:xfrm>
              <a:off x="1860" y="1639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Rectangle 292"/>
            <p:cNvSpPr>
              <a:spLocks noChangeArrowheads="1"/>
            </p:cNvSpPr>
            <p:nvPr/>
          </p:nvSpPr>
          <p:spPr bwMode="auto">
            <a:xfrm>
              <a:off x="1769" y="1674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tangle 293"/>
            <p:cNvSpPr>
              <a:spLocks noChangeArrowheads="1"/>
            </p:cNvSpPr>
            <p:nvPr/>
          </p:nvSpPr>
          <p:spPr bwMode="auto">
            <a:xfrm>
              <a:off x="1772" y="1587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tangle 294"/>
            <p:cNvSpPr>
              <a:spLocks noChangeArrowheads="1"/>
            </p:cNvSpPr>
            <p:nvPr/>
          </p:nvSpPr>
          <p:spPr bwMode="auto">
            <a:xfrm>
              <a:off x="1884" y="1763"/>
              <a:ext cx="23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Rectangle 295"/>
            <p:cNvSpPr>
              <a:spLocks noChangeArrowheads="1"/>
            </p:cNvSpPr>
            <p:nvPr/>
          </p:nvSpPr>
          <p:spPr bwMode="auto">
            <a:xfrm>
              <a:off x="1713" y="173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tangle 296"/>
            <p:cNvSpPr>
              <a:spLocks noChangeArrowheads="1"/>
            </p:cNvSpPr>
            <p:nvPr/>
          </p:nvSpPr>
          <p:spPr bwMode="auto">
            <a:xfrm>
              <a:off x="1797" y="1760"/>
              <a:ext cx="26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val 297"/>
            <p:cNvSpPr>
              <a:spLocks noChangeArrowheads="1"/>
            </p:cNvSpPr>
            <p:nvPr/>
          </p:nvSpPr>
          <p:spPr bwMode="auto">
            <a:xfrm>
              <a:off x="1421" y="1560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1" name="Oval 298"/>
            <p:cNvSpPr>
              <a:spLocks noChangeArrowheads="1"/>
            </p:cNvSpPr>
            <p:nvPr/>
          </p:nvSpPr>
          <p:spPr bwMode="auto">
            <a:xfrm>
              <a:off x="1434" y="1530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2" name="Oval 299"/>
            <p:cNvSpPr>
              <a:spLocks noChangeArrowheads="1"/>
            </p:cNvSpPr>
            <p:nvPr/>
          </p:nvSpPr>
          <p:spPr bwMode="auto">
            <a:xfrm>
              <a:off x="1447" y="1502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3" name="Freeform 300"/>
            <p:cNvSpPr>
              <a:spLocks/>
            </p:cNvSpPr>
            <p:nvPr/>
          </p:nvSpPr>
          <p:spPr bwMode="auto">
            <a:xfrm>
              <a:off x="1474" y="1461"/>
              <a:ext cx="29" cy="43"/>
            </a:xfrm>
            <a:custGeom>
              <a:avLst/>
              <a:gdLst>
                <a:gd name="T0" fmla="*/ 0 w 26"/>
                <a:gd name="T1" fmla="*/ 53 h 40"/>
                <a:gd name="T2" fmla="*/ 26 w 26"/>
                <a:gd name="T3" fmla="*/ 24 h 40"/>
                <a:gd name="T4" fmla="*/ 37 w 26"/>
                <a:gd name="T5" fmla="*/ 4 h 40"/>
                <a:gd name="T6" fmla="*/ 40 w 26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0"/>
                <a:gd name="T14" fmla="*/ 26 w 26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0">
                  <a:moveTo>
                    <a:pt x="0" y="40"/>
                  </a:moveTo>
                  <a:cubicBezTo>
                    <a:pt x="8" y="34"/>
                    <a:pt x="13" y="27"/>
                    <a:pt x="17" y="18"/>
                  </a:cubicBezTo>
                  <a:cubicBezTo>
                    <a:pt x="18" y="12"/>
                    <a:pt x="21" y="9"/>
                    <a:pt x="24" y="4"/>
                  </a:cubicBezTo>
                  <a:cubicBezTo>
                    <a:pt x="25" y="3"/>
                    <a:pt x="26" y="0"/>
                    <a:pt x="26" y="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301"/>
            <p:cNvSpPr>
              <a:spLocks/>
            </p:cNvSpPr>
            <p:nvPr/>
          </p:nvSpPr>
          <p:spPr bwMode="auto">
            <a:xfrm>
              <a:off x="1464" y="1444"/>
              <a:ext cx="48" cy="41"/>
            </a:xfrm>
            <a:custGeom>
              <a:avLst/>
              <a:gdLst>
                <a:gd name="T0" fmla="*/ 28 w 43"/>
                <a:gd name="T1" fmla="*/ 0 h 38"/>
                <a:gd name="T2" fmla="*/ 51 w 43"/>
                <a:gd name="T3" fmla="*/ 23 h 38"/>
                <a:gd name="T4" fmla="*/ 41 w 43"/>
                <a:gd name="T5" fmla="*/ 47 h 38"/>
                <a:gd name="T6" fmla="*/ 0 w 43"/>
                <a:gd name="T7" fmla="*/ 36 h 38"/>
                <a:gd name="T8" fmla="*/ 28 w 4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8"/>
                <a:gd name="T17" fmla="*/ 43 w 4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8">
                  <a:moveTo>
                    <a:pt x="18" y="0"/>
                  </a:moveTo>
                  <a:cubicBezTo>
                    <a:pt x="24" y="0"/>
                    <a:pt x="27" y="15"/>
                    <a:pt x="33" y="17"/>
                  </a:cubicBezTo>
                  <a:cubicBezTo>
                    <a:pt x="43" y="20"/>
                    <a:pt x="32" y="34"/>
                    <a:pt x="27" y="35"/>
                  </a:cubicBezTo>
                  <a:cubicBezTo>
                    <a:pt x="20" y="38"/>
                    <a:pt x="4" y="34"/>
                    <a:pt x="0" y="27"/>
                  </a:cubicBezTo>
                  <a:cubicBezTo>
                    <a:pt x="0" y="24"/>
                    <a:pt x="12" y="0"/>
                    <a:pt x="1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Text Box 302"/>
            <p:cNvSpPr txBox="1">
              <a:spLocks noChangeArrowheads="1"/>
            </p:cNvSpPr>
            <p:nvPr/>
          </p:nvSpPr>
          <p:spPr bwMode="auto">
            <a:xfrm>
              <a:off x="1193" y="1421"/>
              <a:ext cx="3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ראשל"צ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Text Box 303"/>
            <p:cNvSpPr txBox="1">
              <a:spLocks noChangeArrowheads="1"/>
            </p:cNvSpPr>
            <p:nvPr/>
          </p:nvSpPr>
          <p:spPr bwMode="auto">
            <a:xfrm>
              <a:off x="1163" y="1512"/>
              <a:ext cx="30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מפעל השפד"ן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304"/>
            <p:cNvSpPr>
              <a:spLocks noChangeArrowheads="1"/>
            </p:cNvSpPr>
            <p:nvPr/>
          </p:nvSpPr>
          <p:spPr bwMode="auto">
            <a:xfrm>
              <a:off x="1530" y="1407"/>
              <a:ext cx="25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Text Box 305"/>
            <p:cNvSpPr txBox="1">
              <a:spLocks noChangeArrowheads="1"/>
            </p:cNvSpPr>
            <p:nvPr/>
          </p:nvSpPr>
          <p:spPr bwMode="auto">
            <a:xfrm>
              <a:off x="1406" y="1290"/>
              <a:ext cx="3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פ"ת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Text Box 306"/>
            <p:cNvSpPr txBox="1">
              <a:spLocks noChangeArrowheads="1"/>
            </p:cNvSpPr>
            <p:nvPr/>
          </p:nvSpPr>
          <p:spPr bwMode="auto">
            <a:xfrm>
              <a:off x="1315" y="1338"/>
              <a:ext cx="21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חולון בת 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Text Box 307"/>
            <p:cNvSpPr txBox="1">
              <a:spLocks noChangeArrowheads="1"/>
            </p:cNvSpPr>
            <p:nvPr/>
          </p:nvSpPr>
          <p:spPr bwMode="auto">
            <a:xfrm>
              <a:off x="1515" y="1368"/>
              <a:ext cx="2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טל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Text Box 308"/>
            <p:cNvSpPr txBox="1">
              <a:spLocks noChangeArrowheads="1"/>
            </p:cNvSpPr>
            <p:nvPr/>
          </p:nvSpPr>
          <p:spPr bwMode="auto">
            <a:xfrm>
              <a:off x="1602" y="1392"/>
              <a:ext cx="2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דניאל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Text Box 309"/>
            <p:cNvSpPr txBox="1">
              <a:spLocks noChangeArrowheads="1"/>
            </p:cNvSpPr>
            <p:nvPr/>
          </p:nvSpPr>
          <p:spPr bwMode="auto">
            <a:xfrm>
              <a:off x="1471" y="1424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אחיסמך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Text Box 310"/>
            <p:cNvSpPr txBox="1">
              <a:spLocks noChangeArrowheads="1"/>
            </p:cNvSpPr>
            <p:nvPr/>
          </p:nvSpPr>
          <p:spPr bwMode="auto">
            <a:xfrm>
              <a:off x="1636" y="1452"/>
              <a:ext cx="2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לטרון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Text Box 311"/>
            <p:cNvSpPr txBox="1">
              <a:spLocks noChangeArrowheads="1"/>
            </p:cNvSpPr>
            <p:nvPr/>
          </p:nvSpPr>
          <p:spPr bwMode="auto">
            <a:xfrm>
              <a:off x="1568" y="1549"/>
              <a:ext cx="2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איילון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Oval 312"/>
            <p:cNvSpPr>
              <a:spLocks noChangeArrowheads="1"/>
            </p:cNvSpPr>
            <p:nvPr/>
          </p:nvSpPr>
          <p:spPr bwMode="auto">
            <a:xfrm>
              <a:off x="1635" y="1580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6" name="Text Box 313"/>
            <p:cNvSpPr txBox="1">
              <a:spLocks noChangeArrowheads="1"/>
            </p:cNvSpPr>
            <p:nvPr/>
          </p:nvSpPr>
          <p:spPr bwMode="auto">
            <a:xfrm>
              <a:off x="1421" y="1536"/>
              <a:ext cx="2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פדיה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Text Box 314"/>
            <p:cNvSpPr txBox="1">
              <a:spLocks noChangeArrowheads="1"/>
            </p:cNvSpPr>
            <p:nvPr/>
          </p:nvSpPr>
          <p:spPr bwMode="auto">
            <a:xfrm>
              <a:off x="1859" y="1605"/>
              <a:ext cx="3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ירושלים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Oval 315"/>
            <p:cNvSpPr>
              <a:spLocks noChangeArrowheads="1"/>
            </p:cNvSpPr>
            <p:nvPr/>
          </p:nvSpPr>
          <p:spPr bwMode="auto">
            <a:xfrm>
              <a:off x="1568" y="1887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9" name="Text Box 316"/>
            <p:cNvSpPr txBox="1">
              <a:spLocks noChangeArrowheads="1"/>
            </p:cNvSpPr>
            <p:nvPr/>
          </p:nvSpPr>
          <p:spPr bwMode="auto">
            <a:xfrm>
              <a:off x="1416" y="1561"/>
              <a:ext cx="2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חולדה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Text Box 317"/>
            <p:cNvSpPr txBox="1">
              <a:spLocks noChangeArrowheads="1"/>
            </p:cNvSpPr>
            <p:nvPr/>
          </p:nvSpPr>
          <p:spPr bwMode="auto">
            <a:xfrm>
              <a:off x="1530" y="1651"/>
              <a:ext cx="2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כ.אוריה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Text Box 318"/>
            <p:cNvSpPr txBox="1">
              <a:spLocks noChangeArrowheads="1"/>
            </p:cNvSpPr>
            <p:nvPr/>
          </p:nvSpPr>
          <p:spPr bwMode="auto">
            <a:xfrm>
              <a:off x="1764" y="1549"/>
              <a:ext cx="2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שואבה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Text Box 319"/>
            <p:cNvSpPr txBox="1">
              <a:spLocks noChangeArrowheads="1"/>
            </p:cNvSpPr>
            <p:nvPr/>
          </p:nvSpPr>
          <p:spPr bwMode="auto">
            <a:xfrm>
              <a:off x="1708" y="1530"/>
              <a:ext cx="2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הלר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Text Box 320"/>
            <p:cNvSpPr txBox="1">
              <a:spLocks noChangeArrowheads="1"/>
            </p:cNvSpPr>
            <p:nvPr/>
          </p:nvSpPr>
          <p:spPr bwMode="auto">
            <a:xfrm>
              <a:off x="1764" y="1678"/>
              <a:ext cx="2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דוד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1"/>
            <p:cNvSpPr>
              <a:spLocks noChangeArrowheads="1"/>
            </p:cNvSpPr>
            <p:nvPr/>
          </p:nvSpPr>
          <p:spPr bwMode="auto">
            <a:xfrm>
              <a:off x="1851" y="1677"/>
              <a:ext cx="25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Text Box 322"/>
            <p:cNvSpPr txBox="1">
              <a:spLocks noChangeArrowheads="1"/>
            </p:cNvSpPr>
            <p:nvPr/>
          </p:nvSpPr>
          <p:spPr bwMode="auto">
            <a:xfrm>
              <a:off x="1653" y="1669"/>
              <a:ext cx="2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כסלון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Text Box 323"/>
            <p:cNvSpPr txBox="1">
              <a:spLocks noChangeArrowheads="1"/>
            </p:cNvSpPr>
            <p:nvPr/>
          </p:nvSpPr>
          <p:spPr bwMode="auto">
            <a:xfrm>
              <a:off x="1496" y="1627"/>
              <a:ext cx="19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חולדה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Text Box 324"/>
            <p:cNvSpPr txBox="1">
              <a:spLocks noChangeArrowheads="1"/>
            </p:cNvSpPr>
            <p:nvPr/>
          </p:nvSpPr>
          <p:spPr bwMode="auto">
            <a:xfrm>
              <a:off x="1746" y="1752"/>
              <a:ext cx="2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גוש עציון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Text Box 325"/>
            <p:cNvSpPr txBox="1">
              <a:spLocks noChangeArrowheads="1"/>
            </p:cNvSpPr>
            <p:nvPr/>
          </p:nvSpPr>
          <p:spPr bwMode="auto">
            <a:xfrm>
              <a:off x="1662" y="1751"/>
              <a:ext cx="20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גבעות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Text Box 326"/>
            <p:cNvSpPr txBox="1">
              <a:spLocks noChangeArrowheads="1"/>
            </p:cNvSpPr>
            <p:nvPr/>
          </p:nvSpPr>
          <p:spPr bwMode="auto">
            <a:xfrm>
              <a:off x="1492" y="1740"/>
              <a:ext cx="2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עגור 7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Oval 327"/>
            <p:cNvSpPr>
              <a:spLocks noChangeArrowheads="1"/>
            </p:cNvSpPr>
            <p:nvPr/>
          </p:nvSpPr>
          <p:spPr bwMode="auto">
            <a:xfrm>
              <a:off x="1378" y="1894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1" name="Oval 328"/>
            <p:cNvSpPr>
              <a:spLocks noChangeArrowheads="1"/>
            </p:cNvSpPr>
            <p:nvPr/>
          </p:nvSpPr>
          <p:spPr bwMode="auto">
            <a:xfrm>
              <a:off x="1312" y="1790"/>
              <a:ext cx="28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2" name="Text Box 329"/>
            <p:cNvSpPr txBox="1">
              <a:spLocks noChangeArrowheads="1"/>
            </p:cNvSpPr>
            <p:nvPr/>
          </p:nvSpPr>
          <p:spPr bwMode="auto">
            <a:xfrm>
              <a:off x="1469" y="1855"/>
              <a:ext cx="3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קרית גת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Oval 330"/>
            <p:cNvSpPr>
              <a:spLocks noChangeArrowheads="1"/>
            </p:cNvSpPr>
            <p:nvPr/>
          </p:nvSpPr>
          <p:spPr bwMode="auto">
            <a:xfrm>
              <a:off x="1578" y="1916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4" name="Oval 331"/>
            <p:cNvSpPr>
              <a:spLocks noChangeArrowheads="1"/>
            </p:cNvSpPr>
            <p:nvPr/>
          </p:nvSpPr>
          <p:spPr bwMode="auto">
            <a:xfrm>
              <a:off x="1555" y="2027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5" name="Oval 332"/>
            <p:cNvSpPr>
              <a:spLocks noChangeArrowheads="1"/>
            </p:cNvSpPr>
            <p:nvPr/>
          </p:nvSpPr>
          <p:spPr bwMode="auto">
            <a:xfrm>
              <a:off x="1516" y="2084"/>
              <a:ext cx="26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6" name="Rectangle 333"/>
            <p:cNvSpPr>
              <a:spLocks noChangeArrowheads="1"/>
            </p:cNvSpPr>
            <p:nvPr/>
          </p:nvSpPr>
          <p:spPr bwMode="auto">
            <a:xfrm>
              <a:off x="1341" y="1994"/>
              <a:ext cx="25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334"/>
            <p:cNvSpPr>
              <a:spLocks/>
            </p:cNvSpPr>
            <p:nvPr/>
          </p:nvSpPr>
          <p:spPr bwMode="auto">
            <a:xfrm>
              <a:off x="1426" y="2027"/>
              <a:ext cx="45" cy="45"/>
            </a:xfrm>
            <a:custGeom>
              <a:avLst/>
              <a:gdLst>
                <a:gd name="T0" fmla="*/ 18 w 42"/>
                <a:gd name="T1" fmla="*/ 2 h 42"/>
                <a:gd name="T2" fmla="*/ 50 w 42"/>
                <a:gd name="T3" fmla="*/ 4 h 42"/>
                <a:gd name="T4" fmla="*/ 55 w 42"/>
                <a:gd name="T5" fmla="*/ 20 h 42"/>
                <a:gd name="T6" fmla="*/ 14 w 42"/>
                <a:gd name="T7" fmla="*/ 45 h 42"/>
                <a:gd name="T8" fmla="*/ 2 w 42"/>
                <a:gd name="T9" fmla="*/ 20 h 42"/>
                <a:gd name="T10" fmla="*/ 0 w 42"/>
                <a:gd name="T11" fmla="*/ 14 h 42"/>
                <a:gd name="T12" fmla="*/ 18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335"/>
            <p:cNvSpPr>
              <a:spLocks/>
            </p:cNvSpPr>
            <p:nvPr/>
          </p:nvSpPr>
          <p:spPr bwMode="auto">
            <a:xfrm>
              <a:off x="1419" y="2062"/>
              <a:ext cx="99" cy="60"/>
            </a:xfrm>
            <a:custGeom>
              <a:avLst/>
              <a:gdLst>
                <a:gd name="T0" fmla="*/ 0 w 92"/>
                <a:gd name="T1" fmla="*/ 0 h 55"/>
                <a:gd name="T2" fmla="*/ 18 w 92"/>
                <a:gd name="T3" fmla="*/ 44 h 55"/>
                <a:gd name="T4" fmla="*/ 56 w 92"/>
                <a:gd name="T5" fmla="*/ 74 h 55"/>
                <a:gd name="T6" fmla="*/ 95 w 92"/>
                <a:gd name="T7" fmla="*/ 73 h 55"/>
                <a:gd name="T8" fmla="*/ 124 w 92"/>
                <a:gd name="T9" fmla="*/ 6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5"/>
                <a:gd name="T17" fmla="*/ 92 w 9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5">
                  <a:moveTo>
                    <a:pt x="0" y="0"/>
                  </a:moveTo>
                  <a:cubicBezTo>
                    <a:pt x="8" y="6"/>
                    <a:pt x="6" y="26"/>
                    <a:pt x="14" y="31"/>
                  </a:cubicBezTo>
                  <a:cubicBezTo>
                    <a:pt x="23" y="42"/>
                    <a:pt x="27" y="50"/>
                    <a:pt x="42" y="52"/>
                  </a:cubicBezTo>
                  <a:cubicBezTo>
                    <a:pt x="52" y="55"/>
                    <a:pt x="61" y="53"/>
                    <a:pt x="71" y="51"/>
                  </a:cubicBezTo>
                  <a:cubicBezTo>
                    <a:pt x="76" y="48"/>
                    <a:pt x="86" y="43"/>
                    <a:pt x="92" y="43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336"/>
            <p:cNvSpPr>
              <a:spLocks/>
            </p:cNvSpPr>
            <p:nvPr/>
          </p:nvSpPr>
          <p:spPr bwMode="auto">
            <a:xfrm>
              <a:off x="1406" y="2053"/>
              <a:ext cx="25" cy="4"/>
            </a:xfrm>
            <a:custGeom>
              <a:avLst/>
              <a:gdLst>
                <a:gd name="T0" fmla="*/ 0 w 23"/>
                <a:gd name="T1" fmla="*/ 0 h 4"/>
                <a:gd name="T2" fmla="*/ 32 w 23"/>
                <a:gd name="T3" fmla="*/ 4 h 4"/>
                <a:gd name="T4" fmla="*/ 0 60000 65536"/>
                <a:gd name="T5" fmla="*/ 0 60000 65536"/>
                <a:gd name="T6" fmla="*/ 0 w 23"/>
                <a:gd name="T7" fmla="*/ 0 h 4"/>
                <a:gd name="T8" fmla="*/ 23 w 2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">
                  <a:moveTo>
                    <a:pt x="0" y="0"/>
                  </a:moveTo>
                  <a:cubicBezTo>
                    <a:pt x="8" y="2"/>
                    <a:pt x="14" y="4"/>
                    <a:pt x="23" y="4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337"/>
            <p:cNvSpPr>
              <a:spLocks/>
            </p:cNvSpPr>
            <p:nvPr/>
          </p:nvSpPr>
          <p:spPr bwMode="auto">
            <a:xfrm>
              <a:off x="1434" y="1888"/>
              <a:ext cx="33" cy="87"/>
            </a:xfrm>
            <a:custGeom>
              <a:avLst/>
              <a:gdLst>
                <a:gd name="T0" fmla="*/ 0 w 30"/>
                <a:gd name="T1" fmla="*/ 0 h 80"/>
                <a:gd name="T2" fmla="*/ 13 w 30"/>
                <a:gd name="T3" fmla="*/ 42 h 80"/>
                <a:gd name="T4" fmla="*/ 23 w 30"/>
                <a:gd name="T5" fmla="*/ 62 h 80"/>
                <a:gd name="T6" fmla="*/ 40 w 30"/>
                <a:gd name="T7" fmla="*/ 100 h 80"/>
                <a:gd name="T8" fmla="*/ 44 w 30"/>
                <a:gd name="T9" fmla="*/ 11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0"/>
                <a:gd name="T17" fmla="*/ 30 w 3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0">
                  <a:moveTo>
                    <a:pt x="0" y="0"/>
                  </a:moveTo>
                  <a:cubicBezTo>
                    <a:pt x="2" y="9"/>
                    <a:pt x="5" y="21"/>
                    <a:pt x="9" y="30"/>
                  </a:cubicBezTo>
                  <a:cubicBezTo>
                    <a:pt x="10" y="36"/>
                    <a:pt x="13" y="39"/>
                    <a:pt x="15" y="44"/>
                  </a:cubicBezTo>
                  <a:cubicBezTo>
                    <a:pt x="17" y="54"/>
                    <a:pt x="21" y="64"/>
                    <a:pt x="27" y="72"/>
                  </a:cubicBezTo>
                  <a:cubicBezTo>
                    <a:pt x="28" y="78"/>
                    <a:pt x="27" y="76"/>
                    <a:pt x="30" y="80"/>
                  </a:cubicBezTo>
                </a:path>
              </a:pathLst>
            </a:cu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338"/>
            <p:cNvSpPr>
              <a:spLocks/>
            </p:cNvSpPr>
            <p:nvPr/>
          </p:nvSpPr>
          <p:spPr bwMode="auto">
            <a:xfrm>
              <a:off x="1422" y="1875"/>
              <a:ext cx="52" cy="52"/>
            </a:xfrm>
            <a:custGeom>
              <a:avLst/>
              <a:gdLst>
                <a:gd name="T0" fmla="*/ 32 w 42"/>
                <a:gd name="T1" fmla="*/ 2 h 42"/>
                <a:gd name="T2" fmla="*/ 89 w 42"/>
                <a:gd name="T3" fmla="*/ 9 h 42"/>
                <a:gd name="T4" fmla="*/ 98 w 42"/>
                <a:gd name="T5" fmla="*/ 38 h 42"/>
                <a:gd name="T6" fmla="*/ 24 w 42"/>
                <a:gd name="T7" fmla="*/ 79 h 42"/>
                <a:gd name="T8" fmla="*/ 2 w 42"/>
                <a:gd name="T9" fmla="*/ 38 h 42"/>
                <a:gd name="T10" fmla="*/ 0 w 42"/>
                <a:gd name="T11" fmla="*/ 24 h 42"/>
                <a:gd name="T12" fmla="*/ 32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1393" y="1710"/>
              <a:ext cx="26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Text Box 340"/>
            <p:cNvSpPr txBox="1">
              <a:spLocks noChangeArrowheads="1"/>
            </p:cNvSpPr>
            <p:nvPr/>
          </p:nvSpPr>
          <p:spPr bwMode="auto">
            <a:xfrm rot="-4396599">
              <a:off x="1293" y="1580"/>
              <a:ext cx="25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קו שלישי לנגב "70 מים מושבים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Oval 341"/>
            <p:cNvSpPr>
              <a:spLocks noChangeArrowheads="1"/>
            </p:cNvSpPr>
            <p:nvPr/>
          </p:nvSpPr>
          <p:spPr bwMode="auto">
            <a:xfrm>
              <a:off x="2011" y="1916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5" name="Rectangle 342"/>
            <p:cNvSpPr>
              <a:spLocks noChangeArrowheads="1"/>
            </p:cNvSpPr>
            <p:nvPr/>
          </p:nvSpPr>
          <p:spPr bwMode="auto">
            <a:xfrm>
              <a:off x="2067" y="1825"/>
              <a:ext cx="25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343"/>
            <p:cNvSpPr>
              <a:spLocks noChangeArrowheads="1"/>
            </p:cNvSpPr>
            <p:nvPr/>
          </p:nvSpPr>
          <p:spPr bwMode="auto">
            <a:xfrm>
              <a:off x="1970" y="173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7" name="Text Box 344"/>
            <p:cNvSpPr txBox="1">
              <a:spLocks noChangeArrowheads="1"/>
            </p:cNvSpPr>
            <p:nvPr/>
          </p:nvSpPr>
          <p:spPr bwMode="auto">
            <a:xfrm>
              <a:off x="1919" y="1690"/>
              <a:ext cx="2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בית לחם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Text Box 345"/>
            <p:cNvSpPr txBox="1">
              <a:spLocks noChangeArrowheads="1"/>
            </p:cNvSpPr>
            <p:nvPr/>
          </p:nvSpPr>
          <p:spPr bwMode="auto">
            <a:xfrm>
              <a:off x="1951" y="1651"/>
              <a:ext cx="2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קליה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Text Box 346"/>
            <p:cNvSpPr txBox="1">
              <a:spLocks noChangeArrowheads="1"/>
            </p:cNvSpPr>
            <p:nvPr/>
          </p:nvSpPr>
          <p:spPr bwMode="auto">
            <a:xfrm>
              <a:off x="1879" y="1934"/>
              <a:ext cx="2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מצפה שלם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Text Box 347"/>
            <p:cNvSpPr txBox="1">
              <a:spLocks noChangeArrowheads="1"/>
            </p:cNvSpPr>
            <p:nvPr/>
          </p:nvSpPr>
          <p:spPr bwMode="auto">
            <a:xfrm>
              <a:off x="1722" y="1916"/>
              <a:ext cx="26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קרית ארבע חברון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Text Box 348"/>
            <p:cNvSpPr txBox="1">
              <a:spLocks noChangeArrowheads="1"/>
            </p:cNvSpPr>
            <p:nvPr/>
          </p:nvSpPr>
          <p:spPr bwMode="auto">
            <a:xfrm>
              <a:off x="1026" y="1746"/>
              <a:ext cx="30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אשקלון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349"/>
            <p:cNvSpPr>
              <a:spLocks/>
            </p:cNvSpPr>
            <p:nvPr/>
          </p:nvSpPr>
          <p:spPr bwMode="auto">
            <a:xfrm>
              <a:off x="1375" y="1921"/>
              <a:ext cx="69" cy="65"/>
            </a:xfrm>
            <a:custGeom>
              <a:avLst/>
              <a:gdLst>
                <a:gd name="T0" fmla="*/ 0 w 64"/>
                <a:gd name="T1" fmla="*/ 0 h 60"/>
                <a:gd name="T2" fmla="*/ 68 w 64"/>
                <a:gd name="T3" fmla="*/ 69 h 60"/>
                <a:gd name="T4" fmla="*/ 86 w 64"/>
                <a:gd name="T5" fmla="*/ 82 h 60"/>
                <a:gd name="T6" fmla="*/ 0 60000 65536"/>
                <a:gd name="T7" fmla="*/ 0 60000 65536"/>
                <a:gd name="T8" fmla="*/ 0 60000 65536"/>
                <a:gd name="T9" fmla="*/ 0 w 64"/>
                <a:gd name="T10" fmla="*/ 0 h 60"/>
                <a:gd name="T11" fmla="*/ 64 w 6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60">
                  <a:moveTo>
                    <a:pt x="0" y="0"/>
                  </a:moveTo>
                  <a:cubicBezTo>
                    <a:pt x="6" y="19"/>
                    <a:pt x="33" y="39"/>
                    <a:pt x="50" y="50"/>
                  </a:cubicBezTo>
                  <a:cubicBezTo>
                    <a:pt x="55" y="53"/>
                    <a:pt x="57" y="60"/>
                    <a:pt x="64" y="60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350"/>
            <p:cNvSpPr>
              <a:spLocks noChangeArrowheads="1"/>
            </p:cNvSpPr>
            <p:nvPr/>
          </p:nvSpPr>
          <p:spPr bwMode="auto">
            <a:xfrm>
              <a:off x="1422" y="1979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4" name="Freeform 351"/>
            <p:cNvSpPr>
              <a:spLocks/>
            </p:cNvSpPr>
            <p:nvPr/>
          </p:nvSpPr>
          <p:spPr bwMode="auto">
            <a:xfrm>
              <a:off x="1363" y="2015"/>
              <a:ext cx="24" cy="31"/>
            </a:xfrm>
            <a:custGeom>
              <a:avLst/>
              <a:gdLst>
                <a:gd name="T0" fmla="*/ 0 w 21"/>
                <a:gd name="T1" fmla="*/ 0 h 29"/>
                <a:gd name="T2" fmla="*/ 22 w 21"/>
                <a:gd name="T3" fmla="*/ 19 h 29"/>
                <a:gd name="T4" fmla="*/ 33 w 21"/>
                <a:gd name="T5" fmla="*/ 32 h 29"/>
                <a:gd name="T6" fmla="*/ 35 w 21"/>
                <a:gd name="T7" fmla="*/ 3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9"/>
                <a:gd name="T14" fmla="*/ 21 w 2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9">
                  <a:moveTo>
                    <a:pt x="0" y="0"/>
                  </a:moveTo>
                  <a:cubicBezTo>
                    <a:pt x="7" y="3"/>
                    <a:pt x="8" y="10"/>
                    <a:pt x="13" y="15"/>
                  </a:cubicBezTo>
                  <a:cubicBezTo>
                    <a:pt x="18" y="28"/>
                    <a:pt x="11" y="12"/>
                    <a:pt x="19" y="24"/>
                  </a:cubicBezTo>
                  <a:cubicBezTo>
                    <a:pt x="20" y="25"/>
                    <a:pt x="21" y="29"/>
                    <a:pt x="21" y="29"/>
                  </a:cubicBezTo>
                </a:path>
              </a:pathLst>
            </a:cu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tangle 352"/>
            <p:cNvSpPr>
              <a:spLocks noChangeArrowheads="1"/>
            </p:cNvSpPr>
            <p:nvPr/>
          </p:nvSpPr>
          <p:spPr bwMode="auto">
            <a:xfrm>
              <a:off x="1206" y="2242"/>
              <a:ext cx="25" cy="2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353"/>
            <p:cNvSpPr>
              <a:spLocks noChangeArrowheads="1"/>
            </p:cNvSpPr>
            <p:nvPr/>
          </p:nvSpPr>
          <p:spPr bwMode="auto">
            <a:xfrm>
              <a:off x="1163" y="2310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7" name="Text Box 354"/>
            <p:cNvSpPr txBox="1">
              <a:spLocks noChangeArrowheads="1"/>
            </p:cNvSpPr>
            <p:nvPr/>
          </p:nvSpPr>
          <p:spPr bwMode="auto">
            <a:xfrm rot="-4917928">
              <a:off x="1978" y="1936"/>
              <a:ext cx="3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 ם   ה מ ל ח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Text Box 355"/>
            <p:cNvSpPr txBox="1">
              <a:spLocks noChangeArrowheads="1"/>
            </p:cNvSpPr>
            <p:nvPr/>
          </p:nvSpPr>
          <p:spPr bwMode="auto">
            <a:xfrm rot="-4100327">
              <a:off x="1301" y="1527"/>
              <a:ext cx="35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קו ירקון מערבי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Oval 356"/>
            <p:cNvSpPr>
              <a:spLocks noChangeArrowheads="1"/>
            </p:cNvSpPr>
            <p:nvPr/>
          </p:nvSpPr>
          <p:spPr bwMode="auto">
            <a:xfrm>
              <a:off x="1429" y="1718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0" name="Oval 357"/>
            <p:cNvSpPr>
              <a:spLocks noChangeArrowheads="1"/>
            </p:cNvSpPr>
            <p:nvPr/>
          </p:nvSpPr>
          <p:spPr bwMode="auto">
            <a:xfrm>
              <a:off x="1267" y="2083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1" name="Oval 358"/>
            <p:cNvSpPr>
              <a:spLocks noChangeArrowheads="1"/>
            </p:cNvSpPr>
            <p:nvPr/>
          </p:nvSpPr>
          <p:spPr bwMode="auto">
            <a:xfrm>
              <a:off x="1689" y="2354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2" name="Oval 359"/>
            <p:cNvSpPr>
              <a:spLocks noChangeArrowheads="1"/>
            </p:cNvSpPr>
            <p:nvPr/>
          </p:nvSpPr>
          <p:spPr bwMode="auto">
            <a:xfrm>
              <a:off x="1829" y="231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3" name="Oval 360"/>
            <p:cNvSpPr>
              <a:spLocks noChangeArrowheads="1"/>
            </p:cNvSpPr>
            <p:nvPr/>
          </p:nvSpPr>
          <p:spPr bwMode="auto">
            <a:xfrm>
              <a:off x="1918" y="2381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4" name="Rectangle 361"/>
            <p:cNvSpPr>
              <a:spLocks noChangeArrowheads="1"/>
            </p:cNvSpPr>
            <p:nvPr/>
          </p:nvSpPr>
          <p:spPr bwMode="auto">
            <a:xfrm>
              <a:off x="1428" y="1746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362"/>
            <p:cNvSpPr>
              <a:spLocks noChangeShapeType="1"/>
            </p:cNvSpPr>
            <p:nvPr/>
          </p:nvSpPr>
          <p:spPr bwMode="auto">
            <a:xfrm flipH="1">
              <a:off x="1591" y="2213"/>
              <a:ext cx="4" cy="36"/>
            </a:xfrm>
            <a:prstGeom prst="line">
              <a:avLst/>
            </a:pr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Rectangle 363"/>
            <p:cNvSpPr>
              <a:spLocks noChangeArrowheads="1"/>
            </p:cNvSpPr>
            <p:nvPr/>
          </p:nvSpPr>
          <p:spPr bwMode="auto">
            <a:xfrm>
              <a:off x="1864" y="228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Text Box 364"/>
            <p:cNvSpPr txBox="1">
              <a:spLocks noChangeArrowheads="1"/>
            </p:cNvSpPr>
            <p:nvPr/>
          </p:nvSpPr>
          <p:spPr bwMode="auto">
            <a:xfrm>
              <a:off x="1362" y="1860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נהורה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Text Box 365"/>
            <p:cNvSpPr txBox="1">
              <a:spLocks noChangeArrowheads="1"/>
            </p:cNvSpPr>
            <p:nvPr/>
          </p:nvSpPr>
          <p:spPr bwMode="auto">
            <a:xfrm>
              <a:off x="1484" y="2064"/>
              <a:ext cx="2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 ספיח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Text Box 366"/>
            <p:cNvSpPr txBox="1">
              <a:spLocks noChangeArrowheads="1"/>
            </p:cNvSpPr>
            <p:nvPr/>
          </p:nvSpPr>
          <p:spPr bwMode="auto">
            <a:xfrm>
              <a:off x="1527" y="2002"/>
              <a:ext cx="2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אחוזים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Text Box 367"/>
            <p:cNvSpPr txBox="1">
              <a:spLocks noChangeArrowheads="1"/>
            </p:cNvSpPr>
            <p:nvPr/>
          </p:nvSpPr>
          <p:spPr bwMode="auto">
            <a:xfrm>
              <a:off x="1612" y="1952"/>
              <a:ext cx="24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אמציה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Text Box 368"/>
            <p:cNvSpPr txBox="1">
              <a:spLocks noChangeArrowheads="1"/>
            </p:cNvSpPr>
            <p:nvPr/>
          </p:nvSpPr>
          <p:spPr bwMode="auto">
            <a:xfrm>
              <a:off x="1457" y="1807"/>
              <a:ext cx="2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גל און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Text Box 369"/>
            <p:cNvSpPr txBox="1">
              <a:spLocks noChangeArrowheads="1"/>
            </p:cNvSpPr>
            <p:nvPr/>
          </p:nvSpPr>
          <p:spPr bwMode="auto">
            <a:xfrm>
              <a:off x="1447" y="1906"/>
              <a:ext cx="2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מחצבה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370"/>
            <p:cNvSpPr>
              <a:spLocks noChangeArrowheads="1"/>
            </p:cNvSpPr>
            <p:nvPr/>
          </p:nvSpPr>
          <p:spPr bwMode="auto">
            <a:xfrm>
              <a:off x="1627" y="2236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Rectangle 371"/>
            <p:cNvSpPr>
              <a:spLocks noChangeArrowheads="1"/>
            </p:cNvSpPr>
            <p:nvPr/>
          </p:nvSpPr>
          <p:spPr bwMode="auto">
            <a:xfrm>
              <a:off x="1782" y="2266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Oval 372"/>
            <p:cNvSpPr>
              <a:spLocks noChangeArrowheads="1"/>
            </p:cNvSpPr>
            <p:nvPr/>
          </p:nvSpPr>
          <p:spPr bwMode="auto">
            <a:xfrm>
              <a:off x="1905" y="228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6" name="Line 373"/>
            <p:cNvSpPr>
              <a:spLocks noChangeShapeType="1"/>
            </p:cNvSpPr>
            <p:nvPr/>
          </p:nvSpPr>
          <p:spPr bwMode="auto">
            <a:xfrm flipH="1">
              <a:off x="1621" y="2213"/>
              <a:ext cx="8" cy="30"/>
            </a:xfrm>
            <a:prstGeom prst="line">
              <a:avLst/>
            </a:pr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Oval 374"/>
            <p:cNvSpPr>
              <a:spLocks noChangeArrowheads="1"/>
            </p:cNvSpPr>
            <p:nvPr/>
          </p:nvSpPr>
          <p:spPr bwMode="auto">
            <a:xfrm>
              <a:off x="1400" y="1685"/>
              <a:ext cx="26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8" name="Text Box 375"/>
            <p:cNvSpPr txBox="1">
              <a:spLocks noChangeArrowheads="1"/>
            </p:cNvSpPr>
            <p:nvPr/>
          </p:nvSpPr>
          <p:spPr bwMode="auto">
            <a:xfrm>
              <a:off x="1118" y="1829"/>
              <a:ext cx="3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צומת זוהר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Rectangle 376"/>
            <p:cNvSpPr>
              <a:spLocks noChangeArrowheads="1"/>
            </p:cNvSpPr>
            <p:nvPr/>
          </p:nvSpPr>
          <p:spPr bwMode="auto">
            <a:xfrm>
              <a:off x="1417" y="1937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Text Box 377"/>
            <p:cNvSpPr txBox="1">
              <a:spLocks noChangeArrowheads="1"/>
            </p:cNvSpPr>
            <p:nvPr/>
          </p:nvSpPr>
          <p:spPr bwMode="auto">
            <a:xfrm>
              <a:off x="1090" y="1857"/>
              <a:ext cx="3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נגה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378"/>
            <p:cNvSpPr>
              <a:spLocks noChangeArrowheads="1"/>
            </p:cNvSpPr>
            <p:nvPr/>
          </p:nvSpPr>
          <p:spPr bwMode="auto">
            <a:xfrm>
              <a:off x="1300" y="1975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Rectangle 379"/>
            <p:cNvSpPr>
              <a:spLocks noChangeArrowheads="1"/>
            </p:cNvSpPr>
            <p:nvPr/>
          </p:nvSpPr>
          <p:spPr bwMode="auto">
            <a:xfrm>
              <a:off x="1315" y="1943"/>
              <a:ext cx="25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 Box 380"/>
            <p:cNvSpPr txBox="1">
              <a:spLocks noChangeArrowheads="1"/>
            </p:cNvSpPr>
            <p:nvPr/>
          </p:nvSpPr>
          <p:spPr bwMode="auto">
            <a:xfrm>
              <a:off x="1054" y="1937"/>
              <a:ext cx="3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שמחה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Text Box 381"/>
            <p:cNvSpPr txBox="1">
              <a:spLocks noChangeArrowheads="1"/>
            </p:cNvSpPr>
            <p:nvPr/>
          </p:nvSpPr>
          <p:spPr bwMode="auto">
            <a:xfrm>
              <a:off x="1327" y="2027"/>
              <a:ext cx="30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מפסח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Text Box 382"/>
            <p:cNvSpPr txBox="1">
              <a:spLocks noChangeArrowheads="1"/>
            </p:cNvSpPr>
            <p:nvPr/>
          </p:nvSpPr>
          <p:spPr bwMode="auto">
            <a:xfrm>
              <a:off x="1063" y="2033"/>
              <a:ext cx="25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תקומה א' ב'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Oval 383"/>
            <p:cNvSpPr>
              <a:spLocks noChangeArrowheads="1"/>
            </p:cNvSpPr>
            <p:nvPr/>
          </p:nvSpPr>
          <p:spPr bwMode="auto">
            <a:xfrm>
              <a:off x="1293" y="2107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" name="Rectangle 384"/>
            <p:cNvSpPr>
              <a:spLocks noChangeArrowheads="1"/>
            </p:cNvSpPr>
            <p:nvPr/>
          </p:nvSpPr>
          <p:spPr bwMode="auto">
            <a:xfrm>
              <a:off x="1305" y="207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385"/>
            <p:cNvSpPr>
              <a:spLocks/>
            </p:cNvSpPr>
            <p:nvPr/>
          </p:nvSpPr>
          <p:spPr bwMode="auto">
            <a:xfrm>
              <a:off x="1406" y="2278"/>
              <a:ext cx="45" cy="46"/>
            </a:xfrm>
            <a:custGeom>
              <a:avLst/>
              <a:gdLst>
                <a:gd name="T0" fmla="*/ 18 w 42"/>
                <a:gd name="T1" fmla="*/ 2 h 42"/>
                <a:gd name="T2" fmla="*/ 50 w 42"/>
                <a:gd name="T3" fmla="*/ 4 h 42"/>
                <a:gd name="T4" fmla="*/ 55 w 42"/>
                <a:gd name="T5" fmla="*/ 24 h 42"/>
                <a:gd name="T6" fmla="*/ 14 w 42"/>
                <a:gd name="T7" fmla="*/ 49 h 42"/>
                <a:gd name="T8" fmla="*/ 2 w 42"/>
                <a:gd name="T9" fmla="*/ 24 h 42"/>
                <a:gd name="T10" fmla="*/ 0 w 42"/>
                <a:gd name="T11" fmla="*/ 14 h 42"/>
                <a:gd name="T12" fmla="*/ 18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Rectangle 386"/>
            <p:cNvSpPr>
              <a:spLocks noChangeArrowheads="1"/>
            </p:cNvSpPr>
            <p:nvPr/>
          </p:nvSpPr>
          <p:spPr bwMode="auto">
            <a:xfrm>
              <a:off x="1189" y="221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Oval 387"/>
            <p:cNvSpPr>
              <a:spLocks noChangeArrowheads="1"/>
            </p:cNvSpPr>
            <p:nvPr/>
          </p:nvSpPr>
          <p:spPr bwMode="auto">
            <a:xfrm>
              <a:off x="1267" y="2336"/>
              <a:ext cx="27" cy="2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" name="Oval 388"/>
            <p:cNvSpPr>
              <a:spLocks noChangeArrowheads="1"/>
            </p:cNvSpPr>
            <p:nvPr/>
          </p:nvSpPr>
          <p:spPr bwMode="auto">
            <a:xfrm>
              <a:off x="1555" y="2289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" name="Oval 389"/>
            <p:cNvSpPr>
              <a:spLocks noChangeArrowheads="1"/>
            </p:cNvSpPr>
            <p:nvPr/>
          </p:nvSpPr>
          <p:spPr bwMode="auto">
            <a:xfrm>
              <a:off x="1496" y="2264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" name="Text Box 390"/>
            <p:cNvSpPr txBox="1">
              <a:spLocks noChangeArrowheads="1"/>
            </p:cNvSpPr>
            <p:nvPr/>
          </p:nvSpPr>
          <p:spPr bwMode="auto">
            <a:xfrm>
              <a:off x="1492" y="2257"/>
              <a:ext cx="30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באר שבע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391"/>
            <p:cNvSpPr>
              <a:spLocks/>
            </p:cNvSpPr>
            <p:nvPr/>
          </p:nvSpPr>
          <p:spPr bwMode="auto">
            <a:xfrm rot="3286945">
              <a:off x="1235" y="2226"/>
              <a:ext cx="46" cy="46"/>
            </a:xfrm>
            <a:custGeom>
              <a:avLst/>
              <a:gdLst>
                <a:gd name="T0" fmla="*/ 20 w 42"/>
                <a:gd name="T1" fmla="*/ 2 h 42"/>
                <a:gd name="T2" fmla="*/ 55 w 42"/>
                <a:gd name="T3" fmla="*/ 4 h 42"/>
                <a:gd name="T4" fmla="*/ 60 w 42"/>
                <a:gd name="T5" fmla="*/ 24 h 42"/>
                <a:gd name="T6" fmla="*/ 14 w 42"/>
                <a:gd name="T7" fmla="*/ 49 h 42"/>
                <a:gd name="T8" fmla="*/ 2 w 42"/>
                <a:gd name="T9" fmla="*/ 24 h 42"/>
                <a:gd name="T10" fmla="*/ 0 w 42"/>
                <a:gd name="T11" fmla="*/ 14 h 42"/>
                <a:gd name="T12" fmla="*/ 20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392"/>
            <p:cNvSpPr>
              <a:spLocks/>
            </p:cNvSpPr>
            <p:nvPr/>
          </p:nvSpPr>
          <p:spPr bwMode="auto">
            <a:xfrm>
              <a:off x="1320" y="2326"/>
              <a:ext cx="45" cy="45"/>
            </a:xfrm>
            <a:custGeom>
              <a:avLst/>
              <a:gdLst>
                <a:gd name="T0" fmla="*/ 18 w 42"/>
                <a:gd name="T1" fmla="*/ 2 h 42"/>
                <a:gd name="T2" fmla="*/ 50 w 42"/>
                <a:gd name="T3" fmla="*/ 4 h 42"/>
                <a:gd name="T4" fmla="*/ 55 w 42"/>
                <a:gd name="T5" fmla="*/ 20 h 42"/>
                <a:gd name="T6" fmla="*/ 14 w 42"/>
                <a:gd name="T7" fmla="*/ 45 h 42"/>
                <a:gd name="T8" fmla="*/ 2 w 42"/>
                <a:gd name="T9" fmla="*/ 20 h 42"/>
                <a:gd name="T10" fmla="*/ 0 w 42"/>
                <a:gd name="T11" fmla="*/ 14 h 42"/>
                <a:gd name="T12" fmla="*/ 18 w 4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14" y="2"/>
                  </a:moveTo>
                  <a:cubicBezTo>
                    <a:pt x="22" y="3"/>
                    <a:pt x="31" y="0"/>
                    <a:pt x="38" y="4"/>
                  </a:cubicBezTo>
                  <a:cubicBezTo>
                    <a:pt x="42" y="6"/>
                    <a:pt x="42" y="16"/>
                    <a:pt x="42" y="16"/>
                  </a:cubicBezTo>
                  <a:cubicBezTo>
                    <a:pt x="39" y="42"/>
                    <a:pt x="34" y="37"/>
                    <a:pt x="10" y="34"/>
                  </a:cubicBezTo>
                  <a:cubicBezTo>
                    <a:pt x="4" y="24"/>
                    <a:pt x="7" y="30"/>
                    <a:pt x="2" y="16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13" y="6"/>
                    <a:pt x="10" y="10"/>
                    <a:pt x="1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Line 393"/>
            <p:cNvSpPr>
              <a:spLocks noChangeShapeType="1"/>
            </p:cNvSpPr>
            <p:nvPr/>
          </p:nvSpPr>
          <p:spPr bwMode="auto">
            <a:xfrm>
              <a:off x="1305" y="2313"/>
              <a:ext cx="22" cy="23"/>
            </a:xfrm>
            <a:prstGeom prst="line">
              <a:avLst/>
            </a:prstGeom>
            <a:noFill/>
            <a:ln w="63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Rectangle 394"/>
            <p:cNvSpPr>
              <a:spLocks noChangeArrowheads="1"/>
            </p:cNvSpPr>
            <p:nvPr/>
          </p:nvSpPr>
          <p:spPr bwMode="auto">
            <a:xfrm>
              <a:off x="1417" y="2225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Rectangle 395"/>
            <p:cNvSpPr>
              <a:spLocks noChangeArrowheads="1"/>
            </p:cNvSpPr>
            <p:nvPr/>
          </p:nvSpPr>
          <p:spPr bwMode="auto">
            <a:xfrm>
              <a:off x="2010" y="2428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Rectangle 396"/>
            <p:cNvSpPr>
              <a:spLocks noChangeArrowheads="1"/>
            </p:cNvSpPr>
            <p:nvPr/>
          </p:nvSpPr>
          <p:spPr bwMode="auto">
            <a:xfrm>
              <a:off x="2000" y="2243"/>
              <a:ext cx="24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AutoShape 397"/>
            <p:cNvSpPr>
              <a:spLocks noChangeArrowheads="1"/>
            </p:cNvSpPr>
            <p:nvPr/>
          </p:nvSpPr>
          <p:spPr bwMode="auto">
            <a:xfrm>
              <a:off x="1949" y="2267"/>
              <a:ext cx="51" cy="5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Rectangle 398"/>
            <p:cNvSpPr>
              <a:spLocks noChangeArrowheads="1"/>
            </p:cNvSpPr>
            <p:nvPr/>
          </p:nvSpPr>
          <p:spPr bwMode="auto">
            <a:xfrm>
              <a:off x="1704" y="2434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Rectangle 399"/>
            <p:cNvSpPr>
              <a:spLocks noChangeArrowheads="1"/>
            </p:cNvSpPr>
            <p:nvPr/>
          </p:nvSpPr>
          <p:spPr bwMode="auto">
            <a:xfrm>
              <a:off x="1380" y="2459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Rectangle 400"/>
            <p:cNvSpPr>
              <a:spLocks noChangeArrowheads="1"/>
            </p:cNvSpPr>
            <p:nvPr/>
          </p:nvSpPr>
          <p:spPr bwMode="auto">
            <a:xfrm>
              <a:off x="1434" y="2509"/>
              <a:ext cx="26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Rectangle 401"/>
            <p:cNvSpPr>
              <a:spLocks noChangeArrowheads="1"/>
            </p:cNvSpPr>
            <p:nvPr/>
          </p:nvSpPr>
          <p:spPr bwMode="auto">
            <a:xfrm>
              <a:off x="1477" y="2538"/>
              <a:ext cx="26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Oval 402"/>
            <p:cNvSpPr>
              <a:spLocks noChangeArrowheads="1"/>
            </p:cNvSpPr>
            <p:nvPr/>
          </p:nvSpPr>
          <p:spPr bwMode="auto">
            <a:xfrm>
              <a:off x="1444" y="2462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" name="Rectangle 403"/>
            <p:cNvSpPr>
              <a:spLocks noChangeArrowheads="1"/>
            </p:cNvSpPr>
            <p:nvPr/>
          </p:nvSpPr>
          <p:spPr bwMode="auto">
            <a:xfrm>
              <a:off x="1618" y="2336"/>
              <a:ext cx="25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Oval 404"/>
            <p:cNvSpPr>
              <a:spLocks noChangeArrowheads="1"/>
            </p:cNvSpPr>
            <p:nvPr/>
          </p:nvSpPr>
          <p:spPr bwMode="auto">
            <a:xfrm>
              <a:off x="1912" y="2501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" name="Line 405"/>
            <p:cNvSpPr>
              <a:spLocks noChangeShapeType="1"/>
            </p:cNvSpPr>
            <p:nvPr/>
          </p:nvSpPr>
          <p:spPr bwMode="auto">
            <a:xfrm flipV="1">
              <a:off x="1840" y="2301"/>
              <a:ext cx="2" cy="9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Oval 406"/>
            <p:cNvSpPr>
              <a:spLocks noChangeArrowheads="1"/>
            </p:cNvSpPr>
            <p:nvPr/>
          </p:nvSpPr>
          <p:spPr bwMode="auto">
            <a:xfrm>
              <a:off x="1914" y="2643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" name="Oval 407"/>
            <p:cNvSpPr>
              <a:spLocks noChangeArrowheads="1"/>
            </p:cNvSpPr>
            <p:nvPr/>
          </p:nvSpPr>
          <p:spPr bwMode="auto">
            <a:xfrm>
              <a:off x="2037" y="2621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" name="Oval 408"/>
            <p:cNvSpPr>
              <a:spLocks noChangeArrowheads="1"/>
            </p:cNvSpPr>
            <p:nvPr/>
          </p:nvSpPr>
          <p:spPr bwMode="auto">
            <a:xfrm>
              <a:off x="1983" y="2672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" name="Oval 409"/>
            <p:cNvSpPr>
              <a:spLocks noChangeArrowheads="1"/>
            </p:cNvSpPr>
            <p:nvPr/>
          </p:nvSpPr>
          <p:spPr bwMode="auto">
            <a:xfrm>
              <a:off x="1598" y="2595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" name="Oval 410"/>
            <p:cNvSpPr>
              <a:spLocks noChangeArrowheads="1"/>
            </p:cNvSpPr>
            <p:nvPr/>
          </p:nvSpPr>
          <p:spPr bwMode="auto">
            <a:xfrm>
              <a:off x="1721" y="2490"/>
              <a:ext cx="27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" name="Text Box 411"/>
            <p:cNvSpPr txBox="1">
              <a:spLocks noChangeArrowheads="1"/>
            </p:cNvSpPr>
            <p:nvPr/>
          </p:nvSpPr>
          <p:spPr bwMode="auto">
            <a:xfrm>
              <a:off x="1582" y="2444"/>
              <a:ext cx="30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דימונה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Text Box 412"/>
            <p:cNvSpPr txBox="1">
              <a:spLocks noChangeArrowheads="1"/>
            </p:cNvSpPr>
            <p:nvPr/>
          </p:nvSpPr>
          <p:spPr bwMode="auto">
            <a:xfrm>
              <a:off x="1462" y="2554"/>
              <a:ext cx="30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ירוחם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Oval 413"/>
            <p:cNvSpPr>
              <a:spLocks noChangeArrowheads="1"/>
            </p:cNvSpPr>
            <p:nvPr/>
          </p:nvSpPr>
          <p:spPr bwMode="auto">
            <a:xfrm>
              <a:off x="1441" y="2559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" name="Oval 414"/>
            <p:cNvSpPr>
              <a:spLocks noChangeArrowheads="1"/>
            </p:cNvSpPr>
            <p:nvPr/>
          </p:nvSpPr>
          <p:spPr bwMode="auto">
            <a:xfrm>
              <a:off x="1385" y="2490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" name="Oval 415"/>
            <p:cNvSpPr>
              <a:spLocks noChangeArrowheads="1"/>
            </p:cNvSpPr>
            <p:nvPr/>
          </p:nvSpPr>
          <p:spPr bwMode="auto">
            <a:xfrm>
              <a:off x="1428" y="2648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" name="Oval 416"/>
            <p:cNvSpPr>
              <a:spLocks noChangeArrowheads="1"/>
            </p:cNvSpPr>
            <p:nvPr/>
          </p:nvSpPr>
          <p:spPr bwMode="auto">
            <a:xfrm>
              <a:off x="1149" y="2578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" name="Oval 417"/>
            <p:cNvSpPr>
              <a:spLocks noChangeArrowheads="1"/>
            </p:cNvSpPr>
            <p:nvPr/>
          </p:nvSpPr>
          <p:spPr bwMode="auto">
            <a:xfrm>
              <a:off x="1928" y="2797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" name="Oval 418"/>
            <p:cNvSpPr>
              <a:spLocks noChangeArrowheads="1"/>
            </p:cNvSpPr>
            <p:nvPr/>
          </p:nvSpPr>
          <p:spPr bwMode="auto">
            <a:xfrm>
              <a:off x="1927" y="2840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" name="Oval 419"/>
            <p:cNvSpPr>
              <a:spLocks noChangeArrowheads="1"/>
            </p:cNvSpPr>
            <p:nvPr/>
          </p:nvSpPr>
          <p:spPr bwMode="auto">
            <a:xfrm>
              <a:off x="1888" y="2783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" name="Oval 420"/>
            <p:cNvSpPr>
              <a:spLocks noChangeArrowheads="1"/>
            </p:cNvSpPr>
            <p:nvPr/>
          </p:nvSpPr>
          <p:spPr bwMode="auto">
            <a:xfrm>
              <a:off x="1876" y="285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" name="AutoShape 421"/>
            <p:cNvSpPr>
              <a:spLocks noChangeArrowheads="1"/>
            </p:cNvSpPr>
            <p:nvPr/>
          </p:nvSpPr>
          <p:spPr bwMode="auto">
            <a:xfrm>
              <a:off x="1836" y="2880"/>
              <a:ext cx="52" cy="5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Oval 422"/>
            <p:cNvSpPr>
              <a:spLocks noChangeArrowheads="1"/>
            </p:cNvSpPr>
            <p:nvPr/>
          </p:nvSpPr>
          <p:spPr bwMode="auto">
            <a:xfrm>
              <a:off x="1359" y="2675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" name="Oval 423"/>
            <p:cNvSpPr>
              <a:spLocks noChangeArrowheads="1"/>
            </p:cNvSpPr>
            <p:nvPr/>
          </p:nvSpPr>
          <p:spPr bwMode="auto">
            <a:xfrm>
              <a:off x="1523" y="2722"/>
              <a:ext cx="28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" name="Oval 424"/>
            <p:cNvSpPr>
              <a:spLocks noChangeArrowheads="1"/>
            </p:cNvSpPr>
            <p:nvPr/>
          </p:nvSpPr>
          <p:spPr bwMode="auto">
            <a:xfrm>
              <a:off x="1471" y="2702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" name="Oval 425"/>
            <p:cNvSpPr>
              <a:spLocks noChangeArrowheads="1"/>
            </p:cNvSpPr>
            <p:nvPr/>
          </p:nvSpPr>
          <p:spPr bwMode="auto">
            <a:xfrm>
              <a:off x="1739" y="2745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" name="Oval 426"/>
            <p:cNvSpPr>
              <a:spLocks noChangeArrowheads="1"/>
            </p:cNvSpPr>
            <p:nvPr/>
          </p:nvSpPr>
          <p:spPr bwMode="auto">
            <a:xfrm>
              <a:off x="1518" y="2987"/>
              <a:ext cx="29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" name="Oval 427"/>
            <p:cNvSpPr>
              <a:spLocks noChangeArrowheads="1"/>
            </p:cNvSpPr>
            <p:nvPr/>
          </p:nvSpPr>
          <p:spPr bwMode="auto">
            <a:xfrm>
              <a:off x="1832" y="3024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" name="Oval 428"/>
            <p:cNvSpPr>
              <a:spLocks noChangeArrowheads="1"/>
            </p:cNvSpPr>
            <p:nvPr/>
          </p:nvSpPr>
          <p:spPr bwMode="auto">
            <a:xfrm>
              <a:off x="1817" y="3084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" name="Text Box 429"/>
            <p:cNvSpPr txBox="1">
              <a:spLocks noChangeArrowheads="1"/>
            </p:cNvSpPr>
            <p:nvPr/>
          </p:nvSpPr>
          <p:spPr bwMode="auto">
            <a:xfrm>
              <a:off x="1293" y="2783"/>
              <a:ext cx="4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 נ ג ב</a:t>
              </a: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Oval 430"/>
            <p:cNvSpPr>
              <a:spLocks noChangeArrowheads="1"/>
            </p:cNvSpPr>
            <p:nvPr/>
          </p:nvSpPr>
          <p:spPr bwMode="auto">
            <a:xfrm>
              <a:off x="1804" y="3190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" name="Oval 431"/>
            <p:cNvSpPr>
              <a:spLocks noChangeArrowheads="1"/>
            </p:cNvSpPr>
            <p:nvPr/>
          </p:nvSpPr>
          <p:spPr bwMode="auto">
            <a:xfrm>
              <a:off x="1804" y="3266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" name="Oval 432"/>
            <p:cNvSpPr>
              <a:spLocks noChangeArrowheads="1"/>
            </p:cNvSpPr>
            <p:nvPr/>
          </p:nvSpPr>
          <p:spPr bwMode="auto">
            <a:xfrm>
              <a:off x="1817" y="3307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" name="Oval 433"/>
            <p:cNvSpPr>
              <a:spLocks noChangeArrowheads="1"/>
            </p:cNvSpPr>
            <p:nvPr/>
          </p:nvSpPr>
          <p:spPr bwMode="auto">
            <a:xfrm>
              <a:off x="1678" y="3313"/>
              <a:ext cx="28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" name="Oval 434"/>
            <p:cNvSpPr>
              <a:spLocks noChangeArrowheads="1"/>
            </p:cNvSpPr>
            <p:nvPr/>
          </p:nvSpPr>
          <p:spPr bwMode="auto">
            <a:xfrm>
              <a:off x="1647" y="3320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" name="Oval 435"/>
            <p:cNvSpPr>
              <a:spLocks noChangeArrowheads="1"/>
            </p:cNvSpPr>
            <p:nvPr/>
          </p:nvSpPr>
          <p:spPr bwMode="auto">
            <a:xfrm>
              <a:off x="1682" y="3379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" name="Rectangle 436"/>
            <p:cNvSpPr>
              <a:spLocks noChangeArrowheads="1"/>
            </p:cNvSpPr>
            <p:nvPr/>
          </p:nvSpPr>
          <p:spPr bwMode="auto">
            <a:xfrm>
              <a:off x="1681" y="3347"/>
              <a:ext cx="23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Oval 437"/>
            <p:cNvSpPr>
              <a:spLocks noChangeArrowheads="1"/>
            </p:cNvSpPr>
            <p:nvPr/>
          </p:nvSpPr>
          <p:spPr bwMode="auto">
            <a:xfrm>
              <a:off x="1682" y="3419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" name="Rectangle 438"/>
            <p:cNvSpPr>
              <a:spLocks noChangeArrowheads="1"/>
            </p:cNvSpPr>
            <p:nvPr/>
          </p:nvSpPr>
          <p:spPr bwMode="auto">
            <a:xfrm>
              <a:off x="1706" y="3459"/>
              <a:ext cx="24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Rectangle 439"/>
            <p:cNvSpPr>
              <a:spLocks noChangeArrowheads="1"/>
            </p:cNvSpPr>
            <p:nvPr/>
          </p:nvSpPr>
          <p:spPr bwMode="auto">
            <a:xfrm>
              <a:off x="1699" y="3545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Oval 440"/>
            <p:cNvSpPr>
              <a:spLocks noChangeArrowheads="1"/>
            </p:cNvSpPr>
            <p:nvPr/>
          </p:nvSpPr>
          <p:spPr bwMode="auto">
            <a:xfrm>
              <a:off x="1672" y="3516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" name="Oval 441"/>
            <p:cNvSpPr>
              <a:spLocks noChangeArrowheads="1"/>
            </p:cNvSpPr>
            <p:nvPr/>
          </p:nvSpPr>
          <p:spPr bwMode="auto">
            <a:xfrm>
              <a:off x="1625" y="3516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" name="Oval 442"/>
            <p:cNvSpPr>
              <a:spLocks noChangeArrowheads="1"/>
            </p:cNvSpPr>
            <p:nvPr/>
          </p:nvSpPr>
          <p:spPr bwMode="auto">
            <a:xfrm>
              <a:off x="1604" y="3683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" name="Oval 443"/>
            <p:cNvSpPr>
              <a:spLocks noChangeArrowheads="1"/>
            </p:cNvSpPr>
            <p:nvPr/>
          </p:nvSpPr>
          <p:spPr bwMode="auto">
            <a:xfrm>
              <a:off x="1794" y="3516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" name="Oval 444"/>
            <p:cNvSpPr>
              <a:spLocks noChangeArrowheads="1"/>
            </p:cNvSpPr>
            <p:nvPr/>
          </p:nvSpPr>
          <p:spPr bwMode="auto">
            <a:xfrm>
              <a:off x="1739" y="3611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" name="Rectangle 445"/>
            <p:cNvSpPr>
              <a:spLocks noChangeArrowheads="1"/>
            </p:cNvSpPr>
            <p:nvPr/>
          </p:nvSpPr>
          <p:spPr bwMode="auto">
            <a:xfrm>
              <a:off x="1716" y="3835"/>
              <a:ext cx="25" cy="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Oval 446"/>
            <p:cNvSpPr>
              <a:spLocks noChangeArrowheads="1"/>
            </p:cNvSpPr>
            <p:nvPr/>
          </p:nvSpPr>
          <p:spPr bwMode="auto">
            <a:xfrm>
              <a:off x="1756" y="3696"/>
              <a:ext cx="28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" name="Oval 447"/>
            <p:cNvSpPr>
              <a:spLocks noChangeArrowheads="1"/>
            </p:cNvSpPr>
            <p:nvPr/>
          </p:nvSpPr>
          <p:spPr bwMode="auto">
            <a:xfrm>
              <a:off x="1682" y="3742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" name="Text Box 448"/>
            <p:cNvSpPr txBox="1">
              <a:spLocks noChangeArrowheads="1"/>
            </p:cNvSpPr>
            <p:nvPr/>
          </p:nvSpPr>
          <p:spPr bwMode="auto">
            <a:xfrm>
              <a:off x="1694" y="2088"/>
              <a:ext cx="24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לוציפר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Oval 449"/>
            <p:cNvSpPr>
              <a:spLocks noChangeArrowheads="1"/>
            </p:cNvSpPr>
            <p:nvPr/>
          </p:nvSpPr>
          <p:spPr bwMode="auto">
            <a:xfrm>
              <a:off x="1417" y="2191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" name="Text Box 450"/>
            <p:cNvSpPr txBox="1">
              <a:spLocks noChangeArrowheads="1"/>
            </p:cNvSpPr>
            <p:nvPr/>
          </p:nvSpPr>
          <p:spPr bwMode="auto">
            <a:xfrm>
              <a:off x="1462" y="2122"/>
              <a:ext cx="31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ותח' שוקת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Text Box 451"/>
            <p:cNvSpPr txBox="1">
              <a:spLocks noChangeArrowheads="1"/>
            </p:cNvSpPr>
            <p:nvPr/>
          </p:nvSpPr>
          <p:spPr bwMode="auto">
            <a:xfrm>
              <a:off x="1356" y="2135"/>
              <a:ext cx="2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תפוח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Text Box 452"/>
            <p:cNvSpPr txBox="1">
              <a:spLocks noChangeArrowheads="1"/>
            </p:cNvSpPr>
            <p:nvPr/>
          </p:nvSpPr>
          <p:spPr bwMode="auto">
            <a:xfrm>
              <a:off x="1681" y="2313"/>
              <a:ext cx="29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ותח' יעלים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Text Box 453"/>
            <p:cNvSpPr txBox="1">
              <a:spLocks noChangeArrowheads="1"/>
            </p:cNvSpPr>
            <p:nvPr/>
          </p:nvSpPr>
          <p:spPr bwMode="auto">
            <a:xfrm>
              <a:off x="1690" y="2272"/>
              <a:ext cx="3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ערד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Text Box 454"/>
            <p:cNvSpPr txBox="1">
              <a:spLocks noChangeArrowheads="1"/>
            </p:cNvSpPr>
            <p:nvPr/>
          </p:nvSpPr>
          <p:spPr bwMode="auto">
            <a:xfrm>
              <a:off x="1759" y="2212"/>
              <a:ext cx="2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ערד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Text Box 455"/>
            <p:cNvSpPr txBox="1">
              <a:spLocks noChangeArrowheads="1"/>
            </p:cNvSpPr>
            <p:nvPr/>
          </p:nvSpPr>
          <p:spPr bwMode="auto">
            <a:xfrm>
              <a:off x="1851" y="2170"/>
              <a:ext cx="2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חמי זוהר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Text Box 456"/>
            <p:cNvSpPr txBox="1">
              <a:spLocks noChangeArrowheads="1"/>
            </p:cNvSpPr>
            <p:nvPr/>
          </p:nvSpPr>
          <p:spPr bwMode="auto">
            <a:xfrm>
              <a:off x="1819" y="2297"/>
              <a:ext cx="2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 שתיה למלונות ים המלח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Text Box 457"/>
            <p:cNvSpPr txBox="1">
              <a:spLocks noChangeArrowheads="1"/>
            </p:cNvSpPr>
            <p:nvPr/>
          </p:nvSpPr>
          <p:spPr bwMode="auto">
            <a:xfrm>
              <a:off x="1455" y="2347"/>
              <a:ext cx="2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נבטים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Text Box 458"/>
            <p:cNvSpPr txBox="1">
              <a:spLocks noChangeArrowheads="1"/>
            </p:cNvSpPr>
            <p:nvPr/>
          </p:nvSpPr>
          <p:spPr bwMode="auto">
            <a:xfrm>
              <a:off x="1310" y="2293"/>
              <a:ext cx="2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לב הנגב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Text Box 459"/>
            <p:cNvSpPr txBox="1">
              <a:spLocks noChangeArrowheads="1"/>
            </p:cNvSpPr>
            <p:nvPr/>
          </p:nvSpPr>
          <p:spPr bwMode="auto">
            <a:xfrm>
              <a:off x="1609" y="2342"/>
              <a:ext cx="2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 ערעור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Text Box 460"/>
            <p:cNvSpPr txBox="1">
              <a:spLocks noChangeArrowheads="1"/>
            </p:cNvSpPr>
            <p:nvPr/>
          </p:nvSpPr>
          <p:spPr bwMode="auto">
            <a:xfrm>
              <a:off x="960" y="2185"/>
              <a:ext cx="2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אברהם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Text Box 461"/>
            <p:cNvSpPr txBox="1">
              <a:spLocks noChangeArrowheads="1"/>
            </p:cNvSpPr>
            <p:nvPr/>
          </p:nvSpPr>
          <p:spPr bwMode="auto">
            <a:xfrm>
              <a:off x="1010" y="2301"/>
              <a:ext cx="2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מבטחים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Text Box 462"/>
            <p:cNvSpPr txBox="1">
              <a:spLocks noChangeArrowheads="1"/>
            </p:cNvSpPr>
            <p:nvPr/>
          </p:nvSpPr>
          <p:spPr bwMode="auto">
            <a:xfrm>
              <a:off x="1107" y="2343"/>
              <a:ext cx="2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צאלים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 Box 463"/>
            <p:cNvSpPr txBox="1">
              <a:spLocks noChangeArrowheads="1"/>
            </p:cNvSpPr>
            <p:nvPr/>
          </p:nvSpPr>
          <p:spPr bwMode="auto">
            <a:xfrm>
              <a:off x="1292" y="2328"/>
              <a:ext cx="25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צאלים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Text Box 464"/>
            <p:cNvSpPr txBox="1">
              <a:spLocks noChangeArrowheads="1"/>
            </p:cNvSpPr>
            <p:nvPr/>
          </p:nvSpPr>
          <p:spPr bwMode="auto">
            <a:xfrm>
              <a:off x="1353" y="2170"/>
              <a:ext cx="25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באר שבע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Text Box 465"/>
            <p:cNvSpPr txBox="1">
              <a:spLocks noChangeArrowheads="1"/>
            </p:cNvSpPr>
            <p:nvPr/>
          </p:nvSpPr>
          <p:spPr bwMode="auto">
            <a:xfrm>
              <a:off x="1088" y="2528"/>
              <a:ext cx="2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קד' ניצנה (מליחים)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Text Box 466"/>
            <p:cNvSpPr txBox="1">
              <a:spLocks noChangeArrowheads="1"/>
            </p:cNvSpPr>
            <p:nvPr/>
          </p:nvSpPr>
          <p:spPr bwMode="auto">
            <a:xfrm>
              <a:off x="1224" y="2516"/>
              <a:ext cx="2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קד' למים מליחים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Text Box 467"/>
            <p:cNvSpPr txBox="1">
              <a:spLocks noChangeArrowheads="1"/>
            </p:cNvSpPr>
            <p:nvPr/>
          </p:nvSpPr>
          <p:spPr bwMode="auto">
            <a:xfrm>
              <a:off x="1172" y="2417"/>
              <a:ext cx="2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חלוצה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Text Box 468"/>
            <p:cNvSpPr txBox="1">
              <a:spLocks noChangeArrowheads="1"/>
            </p:cNvSpPr>
            <p:nvPr/>
          </p:nvSpPr>
          <p:spPr bwMode="auto">
            <a:xfrm>
              <a:off x="1365" y="2417"/>
              <a:ext cx="2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ותח' רביבים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Text Box 469"/>
            <p:cNvSpPr txBox="1">
              <a:spLocks noChangeArrowheads="1"/>
            </p:cNvSpPr>
            <p:nvPr/>
          </p:nvSpPr>
          <p:spPr bwMode="auto">
            <a:xfrm>
              <a:off x="1418" y="2542"/>
              <a:ext cx="2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משאבי שדה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Text Box 470"/>
            <p:cNvSpPr txBox="1">
              <a:spLocks noChangeArrowheads="1"/>
            </p:cNvSpPr>
            <p:nvPr/>
          </p:nvSpPr>
          <p:spPr bwMode="auto">
            <a:xfrm>
              <a:off x="1885" y="2432"/>
              <a:ext cx="2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סדום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Text Box 471"/>
            <p:cNvSpPr txBox="1">
              <a:spLocks noChangeArrowheads="1"/>
            </p:cNvSpPr>
            <p:nvPr/>
          </p:nvSpPr>
          <p:spPr bwMode="auto">
            <a:xfrm>
              <a:off x="1715" y="2365"/>
              <a:ext cx="25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קד' אפעה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Text Box 472"/>
            <p:cNvSpPr txBox="1">
              <a:spLocks noChangeArrowheads="1"/>
            </p:cNvSpPr>
            <p:nvPr/>
          </p:nvSpPr>
          <p:spPr bwMode="auto">
            <a:xfrm>
              <a:off x="1704" y="2587"/>
              <a:ext cx="26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קד' מכתש קטן למים מליחים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Text Box 473"/>
            <p:cNvSpPr txBox="1">
              <a:spLocks noChangeArrowheads="1"/>
            </p:cNvSpPr>
            <p:nvPr/>
          </p:nvSpPr>
          <p:spPr bwMode="auto">
            <a:xfrm>
              <a:off x="1879" y="2551"/>
              <a:ext cx="25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נאות הכיכר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Text Box 474"/>
            <p:cNvSpPr txBox="1">
              <a:spLocks noChangeArrowheads="1"/>
            </p:cNvSpPr>
            <p:nvPr/>
          </p:nvSpPr>
          <p:spPr bwMode="auto">
            <a:xfrm>
              <a:off x="1150" y="2643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שבטה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Text Box 475"/>
            <p:cNvSpPr txBox="1">
              <a:spLocks noChangeArrowheads="1"/>
            </p:cNvSpPr>
            <p:nvPr/>
          </p:nvSpPr>
          <p:spPr bwMode="auto">
            <a:xfrm>
              <a:off x="1420" y="2706"/>
              <a:ext cx="3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שדה</a:t>
              </a: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בוקר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Text Box 476"/>
            <p:cNvSpPr txBox="1">
              <a:spLocks noChangeArrowheads="1"/>
            </p:cNvSpPr>
            <p:nvPr/>
          </p:nvSpPr>
          <p:spPr bwMode="auto">
            <a:xfrm>
              <a:off x="1273" y="2662"/>
              <a:ext cx="2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שדה בוקר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Text Box 477"/>
            <p:cNvSpPr txBox="1">
              <a:spLocks noChangeArrowheads="1"/>
            </p:cNvSpPr>
            <p:nvPr/>
          </p:nvSpPr>
          <p:spPr bwMode="auto">
            <a:xfrm>
              <a:off x="1595" y="2741"/>
              <a:ext cx="2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אורון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Text Box 478"/>
            <p:cNvSpPr txBox="1">
              <a:spLocks noChangeArrowheads="1"/>
            </p:cNvSpPr>
            <p:nvPr/>
          </p:nvSpPr>
          <p:spPr bwMode="auto">
            <a:xfrm>
              <a:off x="1702" y="2776"/>
              <a:ext cx="2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עידן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Text Box 479"/>
            <p:cNvSpPr txBox="1">
              <a:spLocks noChangeArrowheads="1"/>
            </p:cNvSpPr>
            <p:nvPr/>
          </p:nvSpPr>
          <p:spPr bwMode="auto">
            <a:xfrm>
              <a:off x="1656" y="2907"/>
              <a:ext cx="25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עין יהב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Oval 480"/>
            <p:cNvSpPr>
              <a:spLocks noChangeArrowheads="1"/>
            </p:cNvSpPr>
            <p:nvPr/>
          </p:nvSpPr>
          <p:spPr bwMode="auto">
            <a:xfrm>
              <a:off x="1859" y="2939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" name="Text Box 481"/>
            <p:cNvSpPr txBox="1">
              <a:spLocks noChangeArrowheads="1"/>
            </p:cNvSpPr>
            <p:nvPr/>
          </p:nvSpPr>
          <p:spPr bwMode="auto">
            <a:xfrm>
              <a:off x="1624" y="2987"/>
              <a:ext cx="25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צופר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Text Box 482"/>
            <p:cNvSpPr txBox="1">
              <a:spLocks noChangeArrowheads="1"/>
            </p:cNvSpPr>
            <p:nvPr/>
          </p:nvSpPr>
          <p:spPr bwMode="auto">
            <a:xfrm>
              <a:off x="1471" y="2930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מצפה רמון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Text Box 483"/>
            <p:cNvSpPr txBox="1">
              <a:spLocks noChangeArrowheads="1"/>
            </p:cNvSpPr>
            <p:nvPr/>
          </p:nvSpPr>
          <p:spPr bwMode="auto">
            <a:xfrm>
              <a:off x="1235" y="3131"/>
              <a:ext cx="25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הר חריף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Text Box 484"/>
            <p:cNvSpPr txBox="1">
              <a:spLocks noChangeArrowheads="1"/>
            </p:cNvSpPr>
            <p:nvPr/>
          </p:nvSpPr>
          <p:spPr bwMode="auto">
            <a:xfrm>
              <a:off x="1595" y="3226"/>
              <a:ext cx="2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פארן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Text Box 485"/>
            <p:cNvSpPr txBox="1">
              <a:spLocks noChangeArrowheads="1"/>
            </p:cNvSpPr>
            <p:nvPr/>
          </p:nvSpPr>
          <p:spPr bwMode="auto">
            <a:xfrm>
              <a:off x="1443" y="3278"/>
              <a:ext cx="25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קד' פארן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Text Box 486"/>
            <p:cNvSpPr txBox="1">
              <a:spLocks noChangeArrowheads="1"/>
            </p:cNvSpPr>
            <p:nvPr/>
          </p:nvSpPr>
          <p:spPr bwMode="auto">
            <a:xfrm>
              <a:off x="1598" y="3278"/>
              <a:ext cx="2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תח' פארן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Text Box 487"/>
            <p:cNvSpPr txBox="1">
              <a:spLocks noChangeArrowheads="1"/>
            </p:cNvSpPr>
            <p:nvPr/>
          </p:nvSpPr>
          <p:spPr bwMode="auto">
            <a:xfrm>
              <a:off x="1467" y="3348"/>
              <a:ext cx="2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ציחור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Text Box 488"/>
            <p:cNvSpPr txBox="1">
              <a:spLocks noChangeArrowheads="1"/>
            </p:cNvSpPr>
            <p:nvPr/>
          </p:nvSpPr>
          <p:spPr bwMode="auto">
            <a:xfrm>
              <a:off x="1455" y="3682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סיירים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Text Box 489"/>
            <p:cNvSpPr txBox="1">
              <a:spLocks noChangeArrowheads="1"/>
            </p:cNvSpPr>
            <p:nvPr/>
          </p:nvSpPr>
          <p:spPr bwMode="auto">
            <a:xfrm>
              <a:off x="1410" y="3476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צוקי עובדה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Text Box 490"/>
            <p:cNvSpPr txBox="1">
              <a:spLocks noChangeArrowheads="1"/>
            </p:cNvSpPr>
            <p:nvPr/>
          </p:nvSpPr>
          <p:spPr bwMode="auto">
            <a:xfrm>
              <a:off x="1493" y="3739"/>
              <a:ext cx="2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יטבתה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Text Box 491"/>
            <p:cNvSpPr txBox="1">
              <a:spLocks noChangeArrowheads="1"/>
            </p:cNvSpPr>
            <p:nvPr/>
          </p:nvSpPr>
          <p:spPr bwMode="auto">
            <a:xfrm>
              <a:off x="1515" y="3802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נחושתן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Freeform 492"/>
            <p:cNvSpPr>
              <a:spLocks/>
            </p:cNvSpPr>
            <p:nvPr/>
          </p:nvSpPr>
          <p:spPr bwMode="auto">
            <a:xfrm>
              <a:off x="1614" y="4210"/>
              <a:ext cx="66" cy="55"/>
            </a:xfrm>
            <a:custGeom>
              <a:avLst/>
              <a:gdLst>
                <a:gd name="T0" fmla="*/ 9 w 66"/>
                <a:gd name="T1" fmla="*/ 55 h 55"/>
                <a:gd name="T2" fmla="*/ 5 w 66"/>
                <a:gd name="T3" fmla="*/ 31 h 55"/>
                <a:gd name="T4" fmla="*/ 17 w 66"/>
                <a:gd name="T5" fmla="*/ 11 h 55"/>
                <a:gd name="T6" fmla="*/ 66 w 66"/>
                <a:gd name="T7" fmla="*/ 53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5"/>
                <a:gd name="T14" fmla="*/ 66 w 66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5">
                  <a:moveTo>
                    <a:pt x="9" y="55"/>
                  </a:moveTo>
                  <a:cubicBezTo>
                    <a:pt x="17" y="45"/>
                    <a:pt x="0" y="42"/>
                    <a:pt x="5" y="31"/>
                  </a:cubicBezTo>
                  <a:cubicBezTo>
                    <a:pt x="10" y="26"/>
                    <a:pt x="17" y="11"/>
                    <a:pt x="17" y="11"/>
                  </a:cubicBezTo>
                  <a:cubicBezTo>
                    <a:pt x="47" y="0"/>
                    <a:pt x="54" y="0"/>
                    <a:pt x="66" y="53"/>
                  </a:cubicBezTo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Oval 493"/>
            <p:cNvSpPr>
              <a:spLocks noChangeArrowheads="1"/>
            </p:cNvSpPr>
            <p:nvPr/>
          </p:nvSpPr>
          <p:spPr bwMode="auto">
            <a:xfrm>
              <a:off x="1676" y="3934"/>
              <a:ext cx="26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" name="AutoShape 494"/>
            <p:cNvSpPr>
              <a:spLocks noChangeArrowheads="1"/>
            </p:cNvSpPr>
            <p:nvPr/>
          </p:nvSpPr>
          <p:spPr bwMode="auto">
            <a:xfrm>
              <a:off x="1644" y="4103"/>
              <a:ext cx="52" cy="5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Text Box 495"/>
            <p:cNvSpPr txBox="1">
              <a:spLocks noChangeArrowheads="1"/>
            </p:cNvSpPr>
            <p:nvPr/>
          </p:nvSpPr>
          <p:spPr bwMode="auto">
            <a:xfrm>
              <a:off x="1659" y="4027"/>
              <a:ext cx="2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סבחה  מתקן התפלת מים מליחים לאילת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9" name="Oval 496"/>
            <p:cNvSpPr>
              <a:spLocks noChangeArrowheads="1"/>
            </p:cNvSpPr>
            <p:nvPr/>
          </p:nvSpPr>
          <p:spPr bwMode="auto">
            <a:xfrm>
              <a:off x="1633" y="4164"/>
              <a:ext cx="26" cy="2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" name="Text Box 497"/>
            <p:cNvSpPr txBox="1">
              <a:spLocks noChangeArrowheads="1"/>
            </p:cNvSpPr>
            <p:nvPr/>
          </p:nvSpPr>
          <p:spPr bwMode="auto">
            <a:xfrm rot="-4502726">
              <a:off x="1700" y="3743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מים מליחים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" name="Text Box 498"/>
            <p:cNvSpPr txBox="1">
              <a:spLocks noChangeArrowheads="1"/>
            </p:cNvSpPr>
            <p:nvPr/>
          </p:nvSpPr>
          <p:spPr bwMode="auto">
            <a:xfrm rot="-4582352">
              <a:off x="1604" y="3768"/>
              <a:ext cx="2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ערבה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" name="AutoShape 499"/>
            <p:cNvSpPr>
              <a:spLocks noChangeArrowheads="1"/>
            </p:cNvSpPr>
            <p:nvPr/>
          </p:nvSpPr>
          <p:spPr bwMode="auto">
            <a:xfrm>
              <a:off x="1664" y="3683"/>
              <a:ext cx="52" cy="5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Text Box 500"/>
            <p:cNvSpPr txBox="1">
              <a:spLocks noChangeArrowheads="1"/>
            </p:cNvSpPr>
            <p:nvPr/>
          </p:nvSpPr>
          <p:spPr bwMode="auto">
            <a:xfrm>
              <a:off x="1585" y="3627"/>
              <a:ext cx="25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גרופית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AutoShape 501"/>
            <p:cNvSpPr>
              <a:spLocks noChangeArrowheads="1"/>
            </p:cNvSpPr>
            <p:nvPr/>
          </p:nvSpPr>
          <p:spPr bwMode="auto">
            <a:xfrm>
              <a:off x="1752" y="3516"/>
              <a:ext cx="52" cy="5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Text Box 502"/>
            <p:cNvSpPr txBox="1">
              <a:spLocks noChangeArrowheads="1"/>
            </p:cNvSpPr>
            <p:nvPr/>
          </p:nvSpPr>
          <p:spPr bwMode="auto">
            <a:xfrm>
              <a:off x="1542" y="3576"/>
              <a:ext cx="2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קטורה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Text Box 503"/>
            <p:cNvSpPr txBox="1">
              <a:spLocks noChangeArrowheads="1"/>
            </p:cNvSpPr>
            <p:nvPr/>
          </p:nvSpPr>
          <p:spPr bwMode="auto">
            <a:xfrm>
              <a:off x="1409" y="776"/>
              <a:ext cx="2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מפעל נחלי מנשה לתפיסת מי שטפונות והחדרתם למי תהום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Text Box 504"/>
            <p:cNvSpPr txBox="1">
              <a:spLocks noChangeArrowheads="1"/>
            </p:cNvSpPr>
            <p:nvPr/>
          </p:nvSpPr>
          <p:spPr bwMode="auto">
            <a:xfrm>
              <a:off x="1068" y="1903"/>
              <a:ext cx="30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אלמוג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Text Box 505"/>
            <p:cNvSpPr txBox="1">
              <a:spLocks noChangeArrowheads="1"/>
            </p:cNvSpPr>
            <p:nvPr/>
          </p:nvSpPr>
          <p:spPr bwMode="auto">
            <a:xfrm>
              <a:off x="1081" y="1646"/>
              <a:ext cx="3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ותח' גרנות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9" name="Freeform 506"/>
            <p:cNvSpPr>
              <a:spLocks/>
            </p:cNvSpPr>
            <p:nvPr/>
          </p:nvSpPr>
          <p:spPr bwMode="auto">
            <a:xfrm>
              <a:off x="2317" y="63"/>
              <a:ext cx="220" cy="505"/>
            </a:xfrm>
            <a:custGeom>
              <a:avLst/>
              <a:gdLst>
                <a:gd name="T0" fmla="*/ 0 w 204"/>
                <a:gd name="T1" fmla="*/ 84 h 468"/>
                <a:gd name="T2" fmla="*/ 5 w 204"/>
                <a:gd name="T3" fmla="*/ 72 h 468"/>
                <a:gd name="T4" fmla="*/ 20 w 204"/>
                <a:gd name="T5" fmla="*/ 49 h 468"/>
                <a:gd name="T6" fmla="*/ 59 w 204"/>
                <a:gd name="T7" fmla="*/ 35 h 468"/>
                <a:gd name="T8" fmla="*/ 86 w 204"/>
                <a:gd name="T9" fmla="*/ 25 h 468"/>
                <a:gd name="T10" fmla="*/ 124 w 204"/>
                <a:gd name="T11" fmla="*/ 0 h 468"/>
                <a:gd name="T12" fmla="*/ 202 w 204"/>
                <a:gd name="T13" fmla="*/ 6 h 468"/>
                <a:gd name="T14" fmla="*/ 202 w 204"/>
                <a:gd name="T15" fmla="*/ 41 h 468"/>
                <a:gd name="T16" fmla="*/ 194 w 204"/>
                <a:gd name="T17" fmla="*/ 57 h 468"/>
                <a:gd name="T18" fmla="*/ 222 w 204"/>
                <a:gd name="T19" fmla="*/ 136 h 468"/>
                <a:gd name="T20" fmla="*/ 226 w 204"/>
                <a:gd name="T21" fmla="*/ 165 h 468"/>
                <a:gd name="T22" fmla="*/ 233 w 204"/>
                <a:gd name="T23" fmla="*/ 181 h 468"/>
                <a:gd name="T24" fmla="*/ 222 w 204"/>
                <a:gd name="T25" fmla="*/ 275 h 468"/>
                <a:gd name="T26" fmla="*/ 246 w 204"/>
                <a:gd name="T27" fmla="*/ 328 h 468"/>
                <a:gd name="T28" fmla="*/ 257 w 204"/>
                <a:gd name="T29" fmla="*/ 353 h 468"/>
                <a:gd name="T30" fmla="*/ 259 w 204"/>
                <a:gd name="T31" fmla="*/ 361 h 468"/>
                <a:gd name="T32" fmla="*/ 276 w 204"/>
                <a:gd name="T33" fmla="*/ 507 h 468"/>
                <a:gd name="T34" fmla="*/ 246 w 204"/>
                <a:gd name="T35" fmla="*/ 561 h 468"/>
                <a:gd name="T36" fmla="*/ 229 w 204"/>
                <a:gd name="T37" fmla="*/ 586 h 468"/>
                <a:gd name="T38" fmla="*/ 219 w 204"/>
                <a:gd name="T39" fmla="*/ 634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4"/>
                <a:gd name="T61" fmla="*/ 0 h 468"/>
                <a:gd name="T62" fmla="*/ 204 w 204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4" h="468">
                  <a:moveTo>
                    <a:pt x="0" y="62"/>
                  </a:moveTo>
                  <a:cubicBezTo>
                    <a:pt x="1" y="61"/>
                    <a:pt x="2" y="57"/>
                    <a:pt x="5" y="53"/>
                  </a:cubicBezTo>
                  <a:cubicBezTo>
                    <a:pt x="8" y="49"/>
                    <a:pt x="10" y="40"/>
                    <a:pt x="16" y="36"/>
                  </a:cubicBezTo>
                  <a:cubicBezTo>
                    <a:pt x="24" y="31"/>
                    <a:pt x="35" y="28"/>
                    <a:pt x="44" y="26"/>
                  </a:cubicBezTo>
                  <a:cubicBezTo>
                    <a:pt x="51" y="25"/>
                    <a:pt x="64" y="18"/>
                    <a:pt x="64" y="18"/>
                  </a:cubicBezTo>
                  <a:cubicBezTo>
                    <a:pt x="71" y="7"/>
                    <a:pt x="79" y="2"/>
                    <a:pt x="92" y="0"/>
                  </a:cubicBezTo>
                  <a:cubicBezTo>
                    <a:pt x="110" y="1"/>
                    <a:pt x="130" y="0"/>
                    <a:pt x="148" y="6"/>
                  </a:cubicBezTo>
                  <a:cubicBezTo>
                    <a:pt x="153" y="14"/>
                    <a:pt x="151" y="20"/>
                    <a:pt x="148" y="30"/>
                  </a:cubicBezTo>
                  <a:cubicBezTo>
                    <a:pt x="147" y="34"/>
                    <a:pt x="144" y="42"/>
                    <a:pt x="144" y="42"/>
                  </a:cubicBezTo>
                  <a:cubicBezTo>
                    <a:pt x="147" y="64"/>
                    <a:pt x="160" y="78"/>
                    <a:pt x="164" y="100"/>
                  </a:cubicBezTo>
                  <a:cubicBezTo>
                    <a:pt x="165" y="107"/>
                    <a:pt x="166" y="115"/>
                    <a:pt x="168" y="122"/>
                  </a:cubicBezTo>
                  <a:cubicBezTo>
                    <a:pt x="169" y="126"/>
                    <a:pt x="172" y="134"/>
                    <a:pt x="172" y="134"/>
                  </a:cubicBezTo>
                  <a:cubicBezTo>
                    <a:pt x="171" y="156"/>
                    <a:pt x="177" y="184"/>
                    <a:pt x="164" y="203"/>
                  </a:cubicBezTo>
                  <a:cubicBezTo>
                    <a:pt x="167" y="215"/>
                    <a:pt x="177" y="226"/>
                    <a:pt x="182" y="242"/>
                  </a:cubicBezTo>
                  <a:cubicBezTo>
                    <a:pt x="184" y="248"/>
                    <a:pt x="188" y="254"/>
                    <a:pt x="190" y="260"/>
                  </a:cubicBezTo>
                  <a:cubicBezTo>
                    <a:pt x="191" y="262"/>
                    <a:pt x="192" y="266"/>
                    <a:pt x="192" y="266"/>
                  </a:cubicBezTo>
                  <a:cubicBezTo>
                    <a:pt x="194" y="303"/>
                    <a:pt x="198" y="338"/>
                    <a:pt x="204" y="374"/>
                  </a:cubicBezTo>
                  <a:cubicBezTo>
                    <a:pt x="201" y="391"/>
                    <a:pt x="192" y="401"/>
                    <a:pt x="182" y="414"/>
                  </a:cubicBezTo>
                  <a:cubicBezTo>
                    <a:pt x="178" y="420"/>
                    <a:pt x="170" y="432"/>
                    <a:pt x="170" y="432"/>
                  </a:cubicBezTo>
                  <a:cubicBezTo>
                    <a:pt x="168" y="441"/>
                    <a:pt x="161" y="459"/>
                    <a:pt x="161" y="468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507"/>
            <p:cNvSpPr>
              <a:spLocks/>
            </p:cNvSpPr>
            <p:nvPr/>
          </p:nvSpPr>
          <p:spPr bwMode="auto">
            <a:xfrm>
              <a:off x="1861" y="82"/>
              <a:ext cx="459" cy="227"/>
            </a:xfrm>
            <a:custGeom>
              <a:avLst/>
              <a:gdLst>
                <a:gd name="T0" fmla="*/ 6 w 425"/>
                <a:gd name="T1" fmla="*/ 229 h 210"/>
                <a:gd name="T2" fmla="*/ 6 w 425"/>
                <a:gd name="T3" fmla="*/ 230 h 210"/>
                <a:gd name="T4" fmla="*/ 56 w 425"/>
                <a:gd name="T5" fmla="*/ 230 h 210"/>
                <a:gd name="T6" fmla="*/ 81 w 425"/>
                <a:gd name="T7" fmla="*/ 240 h 210"/>
                <a:gd name="T8" fmla="*/ 130 w 425"/>
                <a:gd name="T9" fmla="*/ 221 h 210"/>
                <a:gd name="T10" fmla="*/ 203 w 425"/>
                <a:gd name="T11" fmla="*/ 216 h 210"/>
                <a:gd name="T12" fmla="*/ 238 w 425"/>
                <a:gd name="T13" fmla="*/ 218 h 210"/>
                <a:gd name="T14" fmla="*/ 266 w 425"/>
                <a:gd name="T15" fmla="*/ 272 h 210"/>
                <a:gd name="T16" fmla="*/ 291 w 425"/>
                <a:gd name="T17" fmla="*/ 283 h 210"/>
                <a:gd name="T18" fmla="*/ 311 w 425"/>
                <a:gd name="T19" fmla="*/ 276 h 210"/>
                <a:gd name="T20" fmla="*/ 455 w 425"/>
                <a:gd name="T21" fmla="*/ 221 h 210"/>
                <a:gd name="T22" fmla="*/ 470 w 425"/>
                <a:gd name="T23" fmla="*/ 206 h 210"/>
                <a:gd name="T24" fmla="*/ 490 w 425"/>
                <a:gd name="T25" fmla="*/ 118 h 210"/>
                <a:gd name="T26" fmla="*/ 528 w 425"/>
                <a:gd name="T27" fmla="*/ 0 h 210"/>
                <a:gd name="T28" fmla="*/ 579 w 425"/>
                <a:gd name="T29" fmla="*/ 57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5"/>
                <a:gd name="T46" fmla="*/ 0 h 210"/>
                <a:gd name="T47" fmla="*/ 425 w 425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5" h="210">
                  <a:moveTo>
                    <a:pt x="6" y="167"/>
                  </a:moveTo>
                  <a:cubicBezTo>
                    <a:pt x="6" y="167"/>
                    <a:pt x="0" y="168"/>
                    <a:pt x="6" y="168"/>
                  </a:cubicBezTo>
                  <a:cubicBezTo>
                    <a:pt x="12" y="168"/>
                    <a:pt x="32" y="167"/>
                    <a:pt x="41" y="168"/>
                  </a:cubicBezTo>
                  <a:cubicBezTo>
                    <a:pt x="47" y="169"/>
                    <a:pt x="59" y="176"/>
                    <a:pt x="59" y="176"/>
                  </a:cubicBezTo>
                  <a:cubicBezTo>
                    <a:pt x="73" y="174"/>
                    <a:pt x="82" y="165"/>
                    <a:pt x="95" y="162"/>
                  </a:cubicBezTo>
                  <a:cubicBezTo>
                    <a:pt x="113" y="158"/>
                    <a:pt x="131" y="159"/>
                    <a:pt x="149" y="158"/>
                  </a:cubicBezTo>
                  <a:cubicBezTo>
                    <a:pt x="158" y="159"/>
                    <a:pt x="166" y="158"/>
                    <a:pt x="175" y="160"/>
                  </a:cubicBezTo>
                  <a:cubicBezTo>
                    <a:pt x="189" y="163"/>
                    <a:pt x="185" y="191"/>
                    <a:pt x="195" y="200"/>
                  </a:cubicBezTo>
                  <a:cubicBezTo>
                    <a:pt x="201" y="208"/>
                    <a:pt x="210" y="205"/>
                    <a:pt x="214" y="207"/>
                  </a:cubicBezTo>
                  <a:cubicBezTo>
                    <a:pt x="220" y="207"/>
                    <a:pt x="209" y="210"/>
                    <a:pt x="229" y="202"/>
                  </a:cubicBezTo>
                  <a:cubicBezTo>
                    <a:pt x="269" y="192"/>
                    <a:pt x="295" y="175"/>
                    <a:pt x="334" y="162"/>
                  </a:cubicBezTo>
                  <a:cubicBezTo>
                    <a:pt x="339" y="157"/>
                    <a:pt x="345" y="152"/>
                    <a:pt x="345" y="152"/>
                  </a:cubicBezTo>
                  <a:cubicBezTo>
                    <a:pt x="347" y="115"/>
                    <a:pt x="350" y="116"/>
                    <a:pt x="360" y="86"/>
                  </a:cubicBezTo>
                  <a:cubicBezTo>
                    <a:pt x="361" y="62"/>
                    <a:pt x="364" y="16"/>
                    <a:pt x="388" y="0"/>
                  </a:cubicBezTo>
                  <a:cubicBezTo>
                    <a:pt x="401" y="4"/>
                    <a:pt x="414" y="31"/>
                    <a:pt x="425" y="42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508"/>
            <p:cNvSpPr>
              <a:spLocks/>
            </p:cNvSpPr>
            <p:nvPr/>
          </p:nvSpPr>
          <p:spPr bwMode="auto">
            <a:xfrm>
              <a:off x="2235" y="560"/>
              <a:ext cx="258" cy="354"/>
            </a:xfrm>
            <a:custGeom>
              <a:avLst/>
              <a:gdLst>
                <a:gd name="T0" fmla="*/ 325 w 239"/>
                <a:gd name="T1" fmla="*/ 0 h 328"/>
                <a:gd name="T2" fmla="*/ 311 w 239"/>
                <a:gd name="T3" fmla="*/ 57 h 328"/>
                <a:gd name="T4" fmla="*/ 301 w 239"/>
                <a:gd name="T5" fmla="*/ 82 h 328"/>
                <a:gd name="T6" fmla="*/ 226 w 239"/>
                <a:gd name="T7" fmla="*/ 149 h 328"/>
                <a:gd name="T8" fmla="*/ 141 w 239"/>
                <a:gd name="T9" fmla="*/ 188 h 328"/>
                <a:gd name="T10" fmla="*/ 108 w 239"/>
                <a:gd name="T11" fmla="*/ 200 h 328"/>
                <a:gd name="T12" fmla="*/ 64 w 239"/>
                <a:gd name="T13" fmla="*/ 222 h 328"/>
                <a:gd name="T14" fmla="*/ 35 w 239"/>
                <a:gd name="T15" fmla="*/ 236 h 328"/>
                <a:gd name="T16" fmla="*/ 29 w 239"/>
                <a:gd name="T17" fmla="*/ 245 h 328"/>
                <a:gd name="T18" fmla="*/ 32 w 239"/>
                <a:gd name="T19" fmla="*/ 339 h 328"/>
                <a:gd name="T20" fmla="*/ 5 w 239"/>
                <a:gd name="T21" fmla="*/ 400 h 328"/>
                <a:gd name="T22" fmla="*/ 12 w 239"/>
                <a:gd name="T23" fmla="*/ 445 h 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9"/>
                <a:gd name="T37" fmla="*/ 0 h 328"/>
                <a:gd name="T38" fmla="*/ 239 w 239"/>
                <a:gd name="T39" fmla="*/ 328 h 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9" h="328">
                  <a:moveTo>
                    <a:pt x="239" y="0"/>
                  </a:moveTo>
                  <a:cubicBezTo>
                    <a:pt x="230" y="13"/>
                    <a:pt x="238" y="29"/>
                    <a:pt x="229" y="42"/>
                  </a:cubicBezTo>
                  <a:cubicBezTo>
                    <a:pt x="226" y="51"/>
                    <a:pt x="231" y="49"/>
                    <a:pt x="221" y="60"/>
                  </a:cubicBezTo>
                  <a:cubicBezTo>
                    <a:pt x="211" y="71"/>
                    <a:pt x="186" y="97"/>
                    <a:pt x="167" y="110"/>
                  </a:cubicBezTo>
                  <a:cubicBezTo>
                    <a:pt x="148" y="123"/>
                    <a:pt x="118" y="132"/>
                    <a:pt x="104" y="138"/>
                  </a:cubicBezTo>
                  <a:cubicBezTo>
                    <a:pt x="90" y="148"/>
                    <a:pt x="93" y="143"/>
                    <a:pt x="80" y="146"/>
                  </a:cubicBezTo>
                  <a:cubicBezTo>
                    <a:pt x="69" y="153"/>
                    <a:pt x="58" y="158"/>
                    <a:pt x="47" y="164"/>
                  </a:cubicBezTo>
                  <a:cubicBezTo>
                    <a:pt x="41" y="168"/>
                    <a:pt x="32" y="170"/>
                    <a:pt x="26" y="174"/>
                  </a:cubicBezTo>
                  <a:cubicBezTo>
                    <a:pt x="24" y="175"/>
                    <a:pt x="21" y="181"/>
                    <a:pt x="21" y="181"/>
                  </a:cubicBezTo>
                  <a:cubicBezTo>
                    <a:pt x="8" y="201"/>
                    <a:pt x="17" y="228"/>
                    <a:pt x="24" y="250"/>
                  </a:cubicBezTo>
                  <a:cubicBezTo>
                    <a:pt x="20" y="279"/>
                    <a:pt x="22" y="279"/>
                    <a:pt x="5" y="296"/>
                  </a:cubicBezTo>
                  <a:cubicBezTo>
                    <a:pt x="0" y="310"/>
                    <a:pt x="4" y="315"/>
                    <a:pt x="8" y="328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509"/>
            <p:cNvSpPr>
              <a:spLocks/>
            </p:cNvSpPr>
            <p:nvPr/>
          </p:nvSpPr>
          <p:spPr bwMode="auto">
            <a:xfrm>
              <a:off x="1833" y="3140"/>
              <a:ext cx="38" cy="418"/>
            </a:xfrm>
            <a:custGeom>
              <a:avLst/>
              <a:gdLst>
                <a:gd name="T0" fmla="*/ 45 w 35"/>
                <a:gd name="T1" fmla="*/ 0 h 387"/>
                <a:gd name="T2" fmla="*/ 24 w 35"/>
                <a:gd name="T3" fmla="*/ 105 h 387"/>
                <a:gd name="T4" fmla="*/ 49 w 35"/>
                <a:gd name="T5" fmla="*/ 192 h 387"/>
                <a:gd name="T6" fmla="*/ 33 w 35"/>
                <a:gd name="T7" fmla="*/ 258 h 387"/>
                <a:gd name="T8" fmla="*/ 0 w 35"/>
                <a:gd name="T9" fmla="*/ 336 h 387"/>
                <a:gd name="T10" fmla="*/ 22 w 35"/>
                <a:gd name="T11" fmla="*/ 526 h 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87"/>
                <a:gd name="T20" fmla="*/ 35 w 35"/>
                <a:gd name="T21" fmla="*/ 387 h 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87">
                  <a:moveTo>
                    <a:pt x="32" y="0"/>
                  </a:moveTo>
                  <a:cubicBezTo>
                    <a:pt x="34" y="21"/>
                    <a:pt x="16" y="53"/>
                    <a:pt x="17" y="77"/>
                  </a:cubicBezTo>
                  <a:cubicBezTo>
                    <a:pt x="18" y="101"/>
                    <a:pt x="34" y="123"/>
                    <a:pt x="35" y="142"/>
                  </a:cubicBezTo>
                  <a:cubicBezTo>
                    <a:pt x="32" y="174"/>
                    <a:pt x="32" y="166"/>
                    <a:pt x="24" y="190"/>
                  </a:cubicBezTo>
                  <a:cubicBezTo>
                    <a:pt x="17" y="212"/>
                    <a:pt x="5" y="224"/>
                    <a:pt x="0" y="247"/>
                  </a:cubicBezTo>
                  <a:cubicBezTo>
                    <a:pt x="8" y="296"/>
                    <a:pt x="16" y="335"/>
                    <a:pt x="16" y="38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510"/>
            <p:cNvSpPr>
              <a:spLocks/>
            </p:cNvSpPr>
            <p:nvPr/>
          </p:nvSpPr>
          <p:spPr bwMode="auto">
            <a:xfrm>
              <a:off x="1735" y="3556"/>
              <a:ext cx="115" cy="388"/>
            </a:xfrm>
            <a:custGeom>
              <a:avLst/>
              <a:gdLst>
                <a:gd name="T0" fmla="*/ 143 w 107"/>
                <a:gd name="T1" fmla="*/ 0 h 359"/>
                <a:gd name="T2" fmla="*/ 82 w 107"/>
                <a:gd name="T3" fmla="*/ 118 h 359"/>
                <a:gd name="T4" fmla="*/ 63 w 107"/>
                <a:gd name="T5" fmla="*/ 170 h 359"/>
                <a:gd name="T6" fmla="*/ 55 w 107"/>
                <a:gd name="T7" fmla="*/ 202 h 359"/>
                <a:gd name="T8" fmla="*/ 63 w 107"/>
                <a:gd name="T9" fmla="*/ 267 h 359"/>
                <a:gd name="T10" fmla="*/ 0 w 107"/>
                <a:gd name="T11" fmla="*/ 490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359"/>
                <a:gd name="T20" fmla="*/ 107 w 107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359">
                  <a:moveTo>
                    <a:pt x="107" y="0"/>
                  </a:moveTo>
                  <a:cubicBezTo>
                    <a:pt x="99" y="32"/>
                    <a:pt x="79" y="59"/>
                    <a:pt x="61" y="86"/>
                  </a:cubicBezTo>
                  <a:cubicBezTo>
                    <a:pt x="54" y="97"/>
                    <a:pt x="55" y="113"/>
                    <a:pt x="47" y="124"/>
                  </a:cubicBezTo>
                  <a:cubicBezTo>
                    <a:pt x="45" y="132"/>
                    <a:pt x="43" y="140"/>
                    <a:pt x="41" y="148"/>
                  </a:cubicBezTo>
                  <a:cubicBezTo>
                    <a:pt x="43" y="164"/>
                    <a:pt x="46" y="180"/>
                    <a:pt x="47" y="196"/>
                  </a:cubicBezTo>
                  <a:cubicBezTo>
                    <a:pt x="44" y="243"/>
                    <a:pt x="36" y="323"/>
                    <a:pt x="0" y="359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Freeform 511"/>
            <p:cNvSpPr>
              <a:spLocks/>
            </p:cNvSpPr>
            <p:nvPr/>
          </p:nvSpPr>
          <p:spPr bwMode="auto">
            <a:xfrm>
              <a:off x="1674" y="3939"/>
              <a:ext cx="62" cy="328"/>
            </a:xfrm>
            <a:custGeom>
              <a:avLst/>
              <a:gdLst>
                <a:gd name="T0" fmla="*/ 79 w 57"/>
                <a:gd name="T1" fmla="*/ 0 h 304"/>
                <a:gd name="T2" fmla="*/ 70 w 57"/>
                <a:gd name="T3" fmla="*/ 71 h 304"/>
                <a:gd name="T4" fmla="*/ 52 w 57"/>
                <a:gd name="T5" fmla="*/ 234 h 304"/>
                <a:gd name="T6" fmla="*/ 11 w 57"/>
                <a:gd name="T7" fmla="*/ 384 h 304"/>
                <a:gd name="T8" fmla="*/ 4 w 57"/>
                <a:gd name="T9" fmla="*/ 393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04"/>
                <a:gd name="T17" fmla="*/ 57 w 57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04">
                  <a:moveTo>
                    <a:pt x="57" y="0"/>
                  </a:moveTo>
                  <a:cubicBezTo>
                    <a:pt x="55" y="16"/>
                    <a:pt x="52" y="37"/>
                    <a:pt x="50" y="53"/>
                  </a:cubicBezTo>
                  <a:cubicBezTo>
                    <a:pt x="51" y="81"/>
                    <a:pt x="52" y="144"/>
                    <a:pt x="37" y="172"/>
                  </a:cubicBezTo>
                  <a:cubicBezTo>
                    <a:pt x="19" y="202"/>
                    <a:pt x="7" y="246"/>
                    <a:pt x="7" y="284"/>
                  </a:cubicBezTo>
                  <a:cubicBezTo>
                    <a:pt x="0" y="304"/>
                    <a:pt x="4" y="288"/>
                    <a:pt x="4" y="289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Freeform 512"/>
            <p:cNvSpPr>
              <a:spLocks/>
            </p:cNvSpPr>
            <p:nvPr/>
          </p:nvSpPr>
          <p:spPr bwMode="auto">
            <a:xfrm>
              <a:off x="1665" y="267"/>
              <a:ext cx="200" cy="468"/>
            </a:xfrm>
            <a:custGeom>
              <a:avLst/>
              <a:gdLst>
                <a:gd name="T0" fmla="*/ 253 w 185"/>
                <a:gd name="T1" fmla="*/ 0 h 433"/>
                <a:gd name="T2" fmla="*/ 191 w 185"/>
                <a:gd name="T3" fmla="*/ 215 h 433"/>
                <a:gd name="T4" fmla="*/ 144 w 185"/>
                <a:gd name="T5" fmla="*/ 371 h 433"/>
                <a:gd name="T6" fmla="*/ 106 w 185"/>
                <a:gd name="T7" fmla="*/ 361 h 433"/>
                <a:gd name="T8" fmla="*/ 103 w 185"/>
                <a:gd name="T9" fmla="*/ 349 h 433"/>
                <a:gd name="T10" fmla="*/ 78 w 185"/>
                <a:gd name="T11" fmla="*/ 342 h 433"/>
                <a:gd name="T12" fmla="*/ 53 w 185"/>
                <a:gd name="T13" fmla="*/ 349 h 433"/>
                <a:gd name="T14" fmla="*/ 45 w 185"/>
                <a:gd name="T15" fmla="*/ 374 h 433"/>
                <a:gd name="T16" fmla="*/ 34 w 185"/>
                <a:gd name="T17" fmla="*/ 457 h 433"/>
                <a:gd name="T18" fmla="*/ 25 w 185"/>
                <a:gd name="T19" fmla="*/ 496 h 433"/>
                <a:gd name="T20" fmla="*/ 0 w 185"/>
                <a:gd name="T21" fmla="*/ 591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433"/>
                <a:gd name="T35" fmla="*/ 185 w 185"/>
                <a:gd name="T36" fmla="*/ 433 h 4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433">
                  <a:moveTo>
                    <a:pt x="185" y="0"/>
                  </a:moveTo>
                  <a:cubicBezTo>
                    <a:pt x="158" y="40"/>
                    <a:pt x="153" y="111"/>
                    <a:pt x="141" y="157"/>
                  </a:cubicBezTo>
                  <a:cubicBezTo>
                    <a:pt x="145" y="202"/>
                    <a:pt x="156" y="254"/>
                    <a:pt x="105" y="271"/>
                  </a:cubicBezTo>
                  <a:cubicBezTo>
                    <a:pt x="96" y="269"/>
                    <a:pt x="85" y="272"/>
                    <a:pt x="78" y="265"/>
                  </a:cubicBezTo>
                  <a:cubicBezTo>
                    <a:pt x="76" y="263"/>
                    <a:pt x="78" y="258"/>
                    <a:pt x="75" y="256"/>
                  </a:cubicBezTo>
                  <a:cubicBezTo>
                    <a:pt x="70" y="252"/>
                    <a:pt x="57" y="250"/>
                    <a:pt x="57" y="250"/>
                  </a:cubicBezTo>
                  <a:cubicBezTo>
                    <a:pt x="51" y="252"/>
                    <a:pt x="45" y="254"/>
                    <a:pt x="39" y="256"/>
                  </a:cubicBezTo>
                  <a:cubicBezTo>
                    <a:pt x="33" y="258"/>
                    <a:pt x="33" y="274"/>
                    <a:pt x="33" y="274"/>
                  </a:cubicBezTo>
                  <a:cubicBezTo>
                    <a:pt x="32" y="295"/>
                    <a:pt x="27" y="314"/>
                    <a:pt x="25" y="335"/>
                  </a:cubicBezTo>
                  <a:cubicBezTo>
                    <a:pt x="22" y="359"/>
                    <a:pt x="25" y="348"/>
                    <a:pt x="18" y="364"/>
                  </a:cubicBezTo>
                  <a:cubicBezTo>
                    <a:pt x="9" y="384"/>
                    <a:pt x="0" y="411"/>
                    <a:pt x="0" y="433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Freeform 513"/>
            <p:cNvSpPr>
              <a:spLocks/>
            </p:cNvSpPr>
            <p:nvPr/>
          </p:nvSpPr>
          <p:spPr bwMode="auto">
            <a:xfrm>
              <a:off x="1521" y="728"/>
              <a:ext cx="142" cy="535"/>
            </a:xfrm>
            <a:custGeom>
              <a:avLst/>
              <a:gdLst>
                <a:gd name="T0" fmla="*/ 177 w 132"/>
                <a:gd name="T1" fmla="*/ 0 h 495"/>
                <a:gd name="T2" fmla="*/ 173 w 132"/>
                <a:gd name="T3" fmla="*/ 90 h 495"/>
                <a:gd name="T4" fmla="*/ 154 w 132"/>
                <a:gd name="T5" fmla="*/ 145 h 495"/>
                <a:gd name="T6" fmla="*/ 125 w 132"/>
                <a:gd name="T7" fmla="*/ 246 h 495"/>
                <a:gd name="T8" fmla="*/ 29 w 132"/>
                <a:gd name="T9" fmla="*/ 577 h 495"/>
                <a:gd name="T10" fmla="*/ 0 w 132"/>
                <a:gd name="T11" fmla="*/ 676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95"/>
                <a:gd name="T20" fmla="*/ 132 w 132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95">
                  <a:moveTo>
                    <a:pt x="132" y="0"/>
                  </a:moveTo>
                  <a:cubicBezTo>
                    <a:pt x="131" y="22"/>
                    <a:pt x="131" y="44"/>
                    <a:pt x="129" y="66"/>
                  </a:cubicBezTo>
                  <a:cubicBezTo>
                    <a:pt x="127" y="84"/>
                    <a:pt x="121" y="87"/>
                    <a:pt x="115" y="106"/>
                  </a:cubicBezTo>
                  <a:cubicBezTo>
                    <a:pt x="109" y="125"/>
                    <a:pt x="109" y="127"/>
                    <a:pt x="93" y="180"/>
                  </a:cubicBezTo>
                  <a:cubicBezTo>
                    <a:pt x="77" y="261"/>
                    <a:pt x="55" y="347"/>
                    <a:pt x="21" y="423"/>
                  </a:cubicBezTo>
                  <a:cubicBezTo>
                    <a:pt x="11" y="446"/>
                    <a:pt x="11" y="472"/>
                    <a:pt x="0" y="495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514"/>
            <p:cNvSpPr>
              <a:spLocks/>
            </p:cNvSpPr>
            <p:nvPr/>
          </p:nvSpPr>
          <p:spPr bwMode="auto">
            <a:xfrm>
              <a:off x="1313" y="1253"/>
              <a:ext cx="214" cy="477"/>
            </a:xfrm>
            <a:custGeom>
              <a:avLst/>
              <a:gdLst>
                <a:gd name="T0" fmla="*/ 265 w 198"/>
                <a:gd name="T1" fmla="*/ 0 h 441"/>
                <a:gd name="T2" fmla="*/ 223 w 198"/>
                <a:gd name="T3" fmla="*/ 148 h 441"/>
                <a:gd name="T4" fmla="*/ 190 w 198"/>
                <a:gd name="T5" fmla="*/ 234 h 441"/>
                <a:gd name="T6" fmla="*/ 184 w 198"/>
                <a:gd name="T7" fmla="*/ 270 h 441"/>
                <a:gd name="T8" fmla="*/ 142 w 198"/>
                <a:gd name="T9" fmla="*/ 345 h 441"/>
                <a:gd name="T10" fmla="*/ 97 w 198"/>
                <a:gd name="T11" fmla="*/ 439 h 441"/>
                <a:gd name="T12" fmla="*/ 48 w 198"/>
                <a:gd name="T13" fmla="*/ 527 h 441"/>
                <a:gd name="T14" fmla="*/ 14 w 198"/>
                <a:gd name="T15" fmla="*/ 589 h 4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441"/>
                <a:gd name="T26" fmla="*/ 198 w 198"/>
                <a:gd name="T27" fmla="*/ 441 h 4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441">
                  <a:moveTo>
                    <a:pt x="194" y="0"/>
                  </a:moveTo>
                  <a:cubicBezTo>
                    <a:pt x="184" y="38"/>
                    <a:pt x="198" y="85"/>
                    <a:pt x="164" y="108"/>
                  </a:cubicBezTo>
                  <a:cubicBezTo>
                    <a:pt x="157" y="129"/>
                    <a:pt x="147" y="150"/>
                    <a:pt x="140" y="171"/>
                  </a:cubicBezTo>
                  <a:cubicBezTo>
                    <a:pt x="137" y="180"/>
                    <a:pt x="139" y="190"/>
                    <a:pt x="134" y="198"/>
                  </a:cubicBezTo>
                  <a:cubicBezTo>
                    <a:pt x="124" y="217"/>
                    <a:pt x="113" y="233"/>
                    <a:pt x="104" y="252"/>
                  </a:cubicBezTo>
                  <a:cubicBezTo>
                    <a:pt x="93" y="276"/>
                    <a:pt x="87" y="299"/>
                    <a:pt x="71" y="321"/>
                  </a:cubicBezTo>
                  <a:cubicBezTo>
                    <a:pt x="63" y="344"/>
                    <a:pt x="56" y="371"/>
                    <a:pt x="35" y="385"/>
                  </a:cubicBezTo>
                  <a:cubicBezTo>
                    <a:pt x="32" y="394"/>
                    <a:pt x="0" y="441"/>
                    <a:pt x="10" y="431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515"/>
            <p:cNvSpPr>
              <a:spLocks/>
            </p:cNvSpPr>
            <p:nvPr/>
          </p:nvSpPr>
          <p:spPr bwMode="auto">
            <a:xfrm>
              <a:off x="1090" y="1718"/>
              <a:ext cx="236" cy="392"/>
            </a:xfrm>
            <a:custGeom>
              <a:avLst/>
              <a:gdLst>
                <a:gd name="T0" fmla="*/ 299 w 218"/>
                <a:gd name="T1" fmla="*/ 0 h 363"/>
                <a:gd name="T2" fmla="*/ 0 w 218"/>
                <a:gd name="T3" fmla="*/ 494 h 363"/>
                <a:gd name="T4" fmla="*/ 0 60000 65536"/>
                <a:gd name="T5" fmla="*/ 0 60000 65536"/>
                <a:gd name="T6" fmla="*/ 0 w 218"/>
                <a:gd name="T7" fmla="*/ 0 h 363"/>
                <a:gd name="T8" fmla="*/ 218 w 218"/>
                <a:gd name="T9" fmla="*/ 363 h 3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" h="363">
                  <a:moveTo>
                    <a:pt x="218" y="0"/>
                  </a:moveTo>
                  <a:lnTo>
                    <a:pt x="0" y="363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Freeform 516"/>
            <p:cNvSpPr>
              <a:spLocks/>
            </p:cNvSpPr>
            <p:nvPr/>
          </p:nvSpPr>
          <p:spPr bwMode="auto">
            <a:xfrm>
              <a:off x="1088" y="3027"/>
              <a:ext cx="506" cy="1124"/>
            </a:xfrm>
            <a:custGeom>
              <a:avLst/>
              <a:gdLst>
                <a:gd name="T0" fmla="*/ 628 w 468"/>
                <a:gd name="T1" fmla="*/ 1364 h 1041"/>
                <a:gd name="T2" fmla="*/ 639 w 468"/>
                <a:gd name="T3" fmla="*/ 1316 h 1041"/>
                <a:gd name="T4" fmla="*/ 618 w 468"/>
                <a:gd name="T5" fmla="*/ 1215 h 1041"/>
                <a:gd name="T6" fmla="*/ 607 w 468"/>
                <a:gd name="T7" fmla="*/ 1182 h 1041"/>
                <a:gd name="T8" fmla="*/ 571 w 468"/>
                <a:gd name="T9" fmla="*/ 1095 h 1041"/>
                <a:gd name="T10" fmla="*/ 548 w 468"/>
                <a:gd name="T11" fmla="*/ 946 h 1041"/>
                <a:gd name="T12" fmla="*/ 504 w 468"/>
                <a:gd name="T13" fmla="*/ 825 h 1041"/>
                <a:gd name="T14" fmla="*/ 481 w 468"/>
                <a:gd name="T15" fmla="*/ 776 h 1041"/>
                <a:gd name="T16" fmla="*/ 431 w 468"/>
                <a:gd name="T17" fmla="*/ 679 h 1041"/>
                <a:gd name="T18" fmla="*/ 409 w 468"/>
                <a:gd name="T19" fmla="*/ 601 h 1041"/>
                <a:gd name="T20" fmla="*/ 369 w 468"/>
                <a:gd name="T21" fmla="*/ 445 h 1041"/>
                <a:gd name="T22" fmla="*/ 344 w 468"/>
                <a:gd name="T23" fmla="*/ 396 h 1041"/>
                <a:gd name="T24" fmla="*/ 315 w 468"/>
                <a:gd name="T25" fmla="*/ 337 h 1041"/>
                <a:gd name="T26" fmla="*/ 243 w 468"/>
                <a:gd name="T27" fmla="*/ 283 h 1041"/>
                <a:gd name="T28" fmla="*/ 237 w 468"/>
                <a:gd name="T29" fmla="*/ 230 h 1041"/>
                <a:gd name="T30" fmla="*/ 245 w 468"/>
                <a:gd name="T31" fmla="*/ 190 h 1041"/>
                <a:gd name="T32" fmla="*/ 240 w 468"/>
                <a:gd name="T33" fmla="*/ 157 h 1041"/>
                <a:gd name="T34" fmla="*/ 217 w 468"/>
                <a:gd name="T35" fmla="*/ 94 h 1041"/>
                <a:gd name="T36" fmla="*/ 207 w 468"/>
                <a:gd name="T37" fmla="*/ 65 h 1041"/>
                <a:gd name="T38" fmla="*/ 198 w 468"/>
                <a:gd name="T39" fmla="*/ 0 h 1041"/>
                <a:gd name="T40" fmla="*/ 19 w 468"/>
                <a:gd name="T41" fmla="*/ 13 h 1041"/>
                <a:gd name="T42" fmla="*/ 16 w 468"/>
                <a:gd name="T43" fmla="*/ 58 h 1041"/>
                <a:gd name="T44" fmla="*/ 69 w 468"/>
                <a:gd name="T45" fmla="*/ 166 h 1041"/>
                <a:gd name="T46" fmla="*/ 77 w 468"/>
                <a:gd name="T47" fmla="*/ 222 h 1041"/>
                <a:gd name="T48" fmla="*/ 109 w 468"/>
                <a:gd name="T49" fmla="*/ 250 h 1041"/>
                <a:gd name="T50" fmla="*/ 115 w 468"/>
                <a:gd name="T51" fmla="*/ 342 h 1041"/>
                <a:gd name="T52" fmla="*/ 161 w 468"/>
                <a:gd name="T53" fmla="*/ 405 h 1041"/>
                <a:gd name="T54" fmla="*/ 174 w 468"/>
                <a:gd name="T55" fmla="*/ 433 h 1041"/>
                <a:gd name="T56" fmla="*/ 187 w 468"/>
                <a:gd name="T57" fmla="*/ 478 h 1041"/>
                <a:gd name="T58" fmla="*/ 198 w 468"/>
                <a:gd name="T59" fmla="*/ 527 h 1041"/>
                <a:gd name="T60" fmla="*/ 212 w 468"/>
                <a:gd name="T61" fmla="*/ 559 h 1041"/>
                <a:gd name="T62" fmla="*/ 243 w 468"/>
                <a:gd name="T63" fmla="*/ 662 h 1041"/>
                <a:gd name="T64" fmla="*/ 335 w 468"/>
                <a:gd name="T65" fmla="*/ 808 h 1041"/>
                <a:gd name="T66" fmla="*/ 374 w 468"/>
                <a:gd name="T67" fmla="*/ 900 h 1041"/>
                <a:gd name="T68" fmla="*/ 464 w 468"/>
                <a:gd name="T69" fmla="*/ 1114 h 1041"/>
                <a:gd name="T70" fmla="*/ 495 w 468"/>
                <a:gd name="T71" fmla="*/ 1223 h 1041"/>
                <a:gd name="T72" fmla="*/ 577 w 468"/>
                <a:gd name="T73" fmla="*/ 1359 h 1041"/>
                <a:gd name="T74" fmla="*/ 618 w 468"/>
                <a:gd name="T75" fmla="*/ 1416 h 10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8"/>
                <a:gd name="T115" fmla="*/ 0 h 1041"/>
                <a:gd name="T116" fmla="*/ 468 w 468"/>
                <a:gd name="T117" fmla="*/ 1041 h 10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8" h="1041">
                  <a:moveTo>
                    <a:pt x="460" y="1004"/>
                  </a:moveTo>
                  <a:cubicBezTo>
                    <a:pt x="464" y="988"/>
                    <a:pt x="463" y="985"/>
                    <a:pt x="468" y="969"/>
                  </a:cubicBezTo>
                  <a:cubicBezTo>
                    <a:pt x="465" y="947"/>
                    <a:pt x="465" y="913"/>
                    <a:pt x="452" y="894"/>
                  </a:cubicBezTo>
                  <a:cubicBezTo>
                    <a:pt x="450" y="885"/>
                    <a:pt x="449" y="878"/>
                    <a:pt x="444" y="870"/>
                  </a:cubicBezTo>
                  <a:cubicBezTo>
                    <a:pt x="437" y="846"/>
                    <a:pt x="427" y="829"/>
                    <a:pt x="417" y="806"/>
                  </a:cubicBezTo>
                  <a:cubicBezTo>
                    <a:pt x="405" y="773"/>
                    <a:pt x="409" y="729"/>
                    <a:pt x="401" y="696"/>
                  </a:cubicBezTo>
                  <a:cubicBezTo>
                    <a:pt x="393" y="663"/>
                    <a:pt x="377" y="629"/>
                    <a:pt x="369" y="608"/>
                  </a:cubicBezTo>
                  <a:cubicBezTo>
                    <a:pt x="361" y="588"/>
                    <a:pt x="361" y="589"/>
                    <a:pt x="352" y="571"/>
                  </a:cubicBezTo>
                  <a:cubicBezTo>
                    <a:pt x="343" y="553"/>
                    <a:pt x="324" y="521"/>
                    <a:pt x="315" y="500"/>
                  </a:cubicBezTo>
                  <a:cubicBezTo>
                    <a:pt x="305" y="475"/>
                    <a:pt x="308" y="472"/>
                    <a:pt x="300" y="443"/>
                  </a:cubicBezTo>
                  <a:cubicBezTo>
                    <a:pt x="292" y="414"/>
                    <a:pt x="277" y="353"/>
                    <a:pt x="269" y="328"/>
                  </a:cubicBezTo>
                  <a:cubicBezTo>
                    <a:pt x="265" y="315"/>
                    <a:pt x="259" y="303"/>
                    <a:pt x="252" y="292"/>
                  </a:cubicBezTo>
                  <a:cubicBezTo>
                    <a:pt x="242" y="278"/>
                    <a:pt x="242" y="262"/>
                    <a:pt x="230" y="248"/>
                  </a:cubicBezTo>
                  <a:cubicBezTo>
                    <a:pt x="218" y="234"/>
                    <a:pt x="187" y="221"/>
                    <a:pt x="178" y="208"/>
                  </a:cubicBezTo>
                  <a:cubicBezTo>
                    <a:pt x="175" y="197"/>
                    <a:pt x="177" y="180"/>
                    <a:pt x="174" y="169"/>
                  </a:cubicBezTo>
                  <a:cubicBezTo>
                    <a:pt x="172" y="158"/>
                    <a:pt x="179" y="149"/>
                    <a:pt x="179" y="140"/>
                  </a:cubicBezTo>
                  <a:cubicBezTo>
                    <a:pt x="179" y="131"/>
                    <a:pt x="179" y="127"/>
                    <a:pt x="176" y="115"/>
                  </a:cubicBezTo>
                  <a:cubicBezTo>
                    <a:pt x="173" y="91"/>
                    <a:pt x="170" y="87"/>
                    <a:pt x="159" y="69"/>
                  </a:cubicBezTo>
                  <a:cubicBezTo>
                    <a:pt x="155" y="63"/>
                    <a:pt x="152" y="48"/>
                    <a:pt x="152" y="48"/>
                  </a:cubicBezTo>
                  <a:cubicBezTo>
                    <a:pt x="150" y="26"/>
                    <a:pt x="151" y="17"/>
                    <a:pt x="144" y="0"/>
                  </a:cubicBezTo>
                  <a:cubicBezTo>
                    <a:pt x="101" y="4"/>
                    <a:pt x="58" y="7"/>
                    <a:pt x="15" y="9"/>
                  </a:cubicBezTo>
                  <a:cubicBezTo>
                    <a:pt x="0" y="15"/>
                    <a:pt x="7" y="30"/>
                    <a:pt x="12" y="43"/>
                  </a:cubicBezTo>
                  <a:cubicBezTo>
                    <a:pt x="20" y="63"/>
                    <a:pt x="34" y="110"/>
                    <a:pt x="51" y="122"/>
                  </a:cubicBezTo>
                  <a:cubicBezTo>
                    <a:pt x="55" y="136"/>
                    <a:pt x="47" y="153"/>
                    <a:pt x="56" y="164"/>
                  </a:cubicBezTo>
                  <a:cubicBezTo>
                    <a:pt x="58" y="174"/>
                    <a:pt x="76" y="175"/>
                    <a:pt x="80" y="184"/>
                  </a:cubicBezTo>
                  <a:cubicBezTo>
                    <a:pt x="84" y="204"/>
                    <a:pt x="78" y="233"/>
                    <a:pt x="84" y="252"/>
                  </a:cubicBezTo>
                  <a:cubicBezTo>
                    <a:pt x="90" y="270"/>
                    <a:pt x="107" y="282"/>
                    <a:pt x="118" y="297"/>
                  </a:cubicBezTo>
                  <a:cubicBezTo>
                    <a:pt x="120" y="306"/>
                    <a:pt x="123" y="312"/>
                    <a:pt x="128" y="319"/>
                  </a:cubicBezTo>
                  <a:cubicBezTo>
                    <a:pt x="133" y="346"/>
                    <a:pt x="128" y="336"/>
                    <a:pt x="137" y="352"/>
                  </a:cubicBezTo>
                  <a:cubicBezTo>
                    <a:pt x="140" y="364"/>
                    <a:pt x="140" y="376"/>
                    <a:pt x="144" y="388"/>
                  </a:cubicBezTo>
                  <a:cubicBezTo>
                    <a:pt x="146" y="396"/>
                    <a:pt x="154" y="412"/>
                    <a:pt x="154" y="412"/>
                  </a:cubicBezTo>
                  <a:cubicBezTo>
                    <a:pt x="158" y="437"/>
                    <a:pt x="167" y="464"/>
                    <a:pt x="178" y="487"/>
                  </a:cubicBezTo>
                  <a:cubicBezTo>
                    <a:pt x="186" y="523"/>
                    <a:pt x="223" y="566"/>
                    <a:pt x="245" y="595"/>
                  </a:cubicBezTo>
                  <a:cubicBezTo>
                    <a:pt x="260" y="615"/>
                    <a:pt x="260" y="643"/>
                    <a:pt x="274" y="662"/>
                  </a:cubicBezTo>
                  <a:cubicBezTo>
                    <a:pt x="290" y="716"/>
                    <a:pt x="321" y="766"/>
                    <a:pt x="339" y="820"/>
                  </a:cubicBezTo>
                  <a:cubicBezTo>
                    <a:pt x="347" y="845"/>
                    <a:pt x="351" y="877"/>
                    <a:pt x="363" y="900"/>
                  </a:cubicBezTo>
                  <a:cubicBezTo>
                    <a:pt x="383" y="937"/>
                    <a:pt x="397" y="967"/>
                    <a:pt x="423" y="1000"/>
                  </a:cubicBezTo>
                  <a:cubicBezTo>
                    <a:pt x="433" y="1013"/>
                    <a:pt x="440" y="1029"/>
                    <a:pt x="452" y="1041"/>
                  </a:cubicBez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Freeform 517"/>
            <p:cNvSpPr>
              <a:spLocks/>
            </p:cNvSpPr>
            <p:nvPr/>
          </p:nvSpPr>
          <p:spPr bwMode="auto">
            <a:xfrm>
              <a:off x="1245" y="3019"/>
              <a:ext cx="224" cy="617"/>
            </a:xfrm>
            <a:custGeom>
              <a:avLst/>
              <a:gdLst>
                <a:gd name="T0" fmla="*/ 11 w 207"/>
                <a:gd name="T1" fmla="*/ 14 h 571"/>
                <a:gd name="T2" fmla="*/ 2 w 207"/>
                <a:gd name="T3" fmla="*/ 3 h 571"/>
                <a:gd name="T4" fmla="*/ 12 w 207"/>
                <a:gd name="T5" fmla="*/ 29 h 571"/>
                <a:gd name="T6" fmla="*/ 40 w 207"/>
                <a:gd name="T7" fmla="*/ 147 h 571"/>
                <a:gd name="T8" fmla="*/ 48 w 207"/>
                <a:gd name="T9" fmla="*/ 172 h 571"/>
                <a:gd name="T10" fmla="*/ 52 w 207"/>
                <a:gd name="T11" fmla="*/ 185 h 571"/>
                <a:gd name="T12" fmla="*/ 52 w 207"/>
                <a:gd name="T13" fmla="*/ 294 h 571"/>
                <a:gd name="T14" fmla="*/ 110 w 207"/>
                <a:gd name="T15" fmla="*/ 332 h 571"/>
                <a:gd name="T16" fmla="*/ 154 w 207"/>
                <a:gd name="T17" fmla="*/ 429 h 571"/>
                <a:gd name="T18" fmla="*/ 182 w 207"/>
                <a:gd name="T19" fmla="*/ 487 h 571"/>
                <a:gd name="T20" fmla="*/ 201 w 207"/>
                <a:gd name="T21" fmla="*/ 561 h 571"/>
                <a:gd name="T22" fmla="*/ 230 w 207"/>
                <a:gd name="T23" fmla="*/ 667 h 571"/>
                <a:gd name="T24" fmla="*/ 284 w 207"/>
                <a:gd name="T25" fmla="*/ 779 h 5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571"/>
                <a:gd name="T41" fmla="*/ 207 w 207"/>
                <a:gd name="T42" fmla="*/ 571 h 5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571">
                  <a:moveTo>
                    <a:pt x="7" y="10"/>
                  </a:moveTo>
                  <a:cubicBezTo>
                    <a:pt x="10" y="11"/>
                    <a:pt x="0" y="0"/>
                    <a:pt x="2" y="3"/>
                  </a:cubicBezTo>
                  <a:cubicBezTo>
                    <a:pt x="2" y="6"/>
                    <a:pt x="4" y="4"/>
                    <a:pt x="8" y="21"/>
                  </a:cubicBezTo>
                  <a:cubicBezTo>
                    <a:pt x="2" y="56"/>
                    <a:pt x="14" y="89"/>
                    <a:pt x="29" y="108"/>
                  </a:cubicBezTo>
                  <a:cubicBezTo>
                    <a:pt x="31" y="114"/>
                    <a:pt x="33" y="120"/>
                    <a:pt x="35" y="126"/>
                  </a:cubicBezTo>
                  <a:cubicBezTo>
                    <a:pt x="36" y="129"/>
                    <a:pt x="38" y="135"/>
                    <a:pt x="38" y="135"/>
                  </a:cubicBezTo>
                  <a:cubicBezTo>
                    <a:pt x="36" y="160"/>
                    <a:pt x="27" y="191"/>
                    <a:pt x="38" y="216"/>
                  </a:cubicBezTo>
                  <a:cubicBezTo>
                    <a:pt x="45" y="231"/>
                    <a:pt x="71" y="230"/>
                    <a:pt x="80" y="243"/>
                  </a:cubicBezTo>
                  <a:cubicBezTo>
                    <a:pt x="94" y="264"/>
                    <a:pt x="100" y="292"/>
                    <a:pt x="112" y="315"/>
                  </a:cubicBezTo>
                  <a:cubicBezTo>
                    <a:pt x="114" y="327"/>
                    <a:pt x="125" y="347"/>
                    <a:pt x="132" y="357"/>
                  </a:cubicBezTo>
                  <a:cubicBezTo>
                    <a:pt x="144" y="373"/>
                    <a:pt x="139" y="393"/>
                    <a:pt x="147" y="411"/>
                  </a:cubicBezTo>
                  <a:cubicBezTo>
                    <a:pt x="157" y="434"/>
                    <a:pt x="162" y="464"/>
                    <a:pt x="168" y="489"/>
                  </a:cubicBezTo>
                  <a:cubicBezTo>
                    <a:pt x="172" y="506"/>
                    <a:pt x="195" y="559"/>
                    <a:pt x="207" y="571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Freeform 518"/>
            <p:cNvSpPr>
              <a:spLocks/>
            </p:cNvSpPr>
            <p:nvPr/>
          </p:nvSpPr>
          <p:spPr bwMode="auto">
            <a:xfrm>
              <a:off x="1463" y="3633"/>
              <a:ext cx="167" cy="634"/>
            </a:xfrm>
            <a:custGeom>
              <a:avLst/>
              <a:gdLst>
                <a:gd name="T0" fmla="*/ 0 w 154"/>
                <a:gd name="T1" fmla="*/ 0 h 587"/>
                <a:gd name="T2" fmla="*/ 81 w 154"/>
                <a:gd name="T3" fmla="*/ 190 h 587"/>
                <a:gd name="T4" fmla="*/ 130 w 154"/>
                <a:gd name="T5" fmla="*/ 391 h 587"/>
                <a:gd name="T6" fmla="*/ 154 w 154"/>
                <a:gd name="T7" fmla="*/ 460 h 587"/>
                <a:gd name="T8" fmla="*/ 164 w 154"/>
                <a:gd name="T9" fmla="*/ 505 h 587"/>
                <a:gd name="T10" fmla="*/ 170 w 154"/>
                <a:gd name="T11" fmla="*/ 529 h 587"/>
                <a:gd name="T12" fmla="*/ 164 w 154"/>
                <a:gd name="T13" fmla="*/ 598 h 587"/>
                <a:gd name="T14" fmla="*/ 147 w 154"/>
                <a:gd name="T15" fmla="*/ 635 h 587"/>
                <a:gd name="T16" fmla="*/ 213 w 154"/>
                <a:gd name="T17" fmla="*/ 799 h 5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587"/>
                <a:gd name="T29" fmla="*/ 154 w 154"/>
                <a:gd name="T30" fmla="*/ 587 h 5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587">
                  <a:moveTo>
                    <a:pt x="0" y="0"/>
                  </a:moveTo>
                  <a:cubicBezTo>
                    <a:pt x="35" y="41"/>
                    <a:pt x="30" y="96"/>
                    <a:pt x="59" y="140"/>
                  </a:cubicBezTo>
                  <a:cubicBezTo>
                    <a:pt x="61" y="193"/>
                    <a:pt x="65" y="242"/>
                    <a:pt x="94" y="287"/>
                  </a:cubicBezTo>
                  <a:cubicBezTo>
                    <a:pt x="98" y="304"/>
                    <a:pt x="106" y="321"/>
                    <a:pt x="112" y="338"/>
                  </a:cubicBezTo>
                  <a:cubicBezTo>
                    <a:pt x="114" y="353"/>
                    <a:pt x="114" y="358"/>
                    <a:pt x="118" y="371"/>
                  </a:cubicBezTo>
                  <a:cubicBezTo>
                    <a:pt x="120" y="377"/>
                    <a:pt x="124" y="389"/>
                    <a:pt x="124" y="389"/>
                  </a:cubicBezTo>
                  <a:cubicBezTo>
                    <a:pt x="124" y="393"/>
                    <a:pt x="123" y="428"/>
                    <a:pt x="118" y="440"/>
                  </a:cubicBezTo>
                  <a:cubicBezTo>
                    <a:pt x="114" y="449"/>
                    <a:pt x="106" y="467"/>
                    <a:pt x="106" y="467"/>
                  </a:cubicBezTo>
                  <a:cubicBezTo>
                    <a:pt x="115" y="494"/>
                    <a:pt x="134" y="567"/>
                    <a:pt x="154" y="58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Text Box 519"/>
            <p:cNvSpPr txBox="1">
              <a:spLocks noChangeArrowheads="1"/>
            </p:cNvSpPr>
            <p:nvPr/>
          </p:nvSpPr>
          <p:spPr bwMode="auto">
            <a:xfrm>
              <a:off x="1480" y="3885"/>
              <a:ext cx="2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באר אורה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" name="Freeform 520"/>
            <p:cNvSpPr>
              <a:spLocks/>
            </p:cNvSpPr>
            <p:nvPr/>
          </p:nvSpPr>
          <p:spPr bwMode="auto">
            <a:xfrm>
              <a:off x="796" y="2209"/>
              <a:ext cx="461" cy="849"/>
            </a:xfrm>
            <a:custGeom>
              <a:avLst/>
              <a:gdLst>
                <a:gd name="T0" fmla="*/ 252 w 427"/>
                <a:gd name="T1" fmla="*/ 21 h 786"/>
                <a:gd name="T2" fmla="*/ 277 w 427"/>
                <a:gd name="T3" fmla="*/ 72 h 786"/>
                <a:gd name="T4" fmla="*/ 280 w 427"/>
                <a:gd name="T5" fmla="*/ 110 h 786"/>
                <a:gd name="T6" fmla="*/ 296 w 427"/>
                <a:gd name="T7" fmla="*/ 143 h 786"/>
                <a:gd name="T8" fmla="*/ 302 w 427"/>
                <a:gd name="T9" fmla="*/ 176 h 786"/>
                <a:gd name="T10" fmla="*/ 303 w 427"/>
                <a:gd name="T11" fmla="*/ 191 h 786"/>
                <a:gd name="T12" fmla="*/ 313 w 427"/>
                <a:gd name="T13" fmla="*/ 231 h 786"/>
                <a:gd name="T14" fmla="*/ 326 w 427"/>
                <a:gd name="T15" fmla="*/ 274 h 786"/>
                <a:gd name="T16" fmla="*/ 325 w 427"/>
                <a:gd name="T17" fmla="*/ 279 h 786"/>
                <a:gd name="T18" fmla="*/ 336 w 427"/>
                <a:gd name="T19" fmla="*/ 309 h 786"/>
                <a:gd name="T20" fmla="*/ 341 w 427"/>
                <a:gd name="T21" fmla="*/ 331 h 786"/>
                <a:gd name="T22" fmla="*/ 347 w 427"/>
                <a:gd name="T23" fmla="*/ 345 h 786"/>
                <a:gd name="T24" fmla="*/ 357 w 427"/>
                <a:gd name="T25" fmla="*/ 392 h 786"/>
                <a:gd name="T26" fmla="*/ 379 w 427"/>
                <a:gd name="T27" fmla="*/ 425 h 786"/>
                <a:gd name="T28" fmla="*/ 370 w 427"/>
                <a:gd name="T29" fmla="*/ 447 h 786"/>
                <a:gd name="T30" fmla="*/ 379 w 427"/>
                <a:gd name="T31" fmla="*/ 470 h 786"/>
                <a:gd name="T32" fmla="*/ 382 w 427"/>
                <a:gd name="T33" fmla="*/ 520 h 786"/>
                <a:gd name="T34" fmla="*/ 391 w 427"/>
                <a:gd name="T35" fmla="*/ 547 h 786"/>
                <a:gd name="T36" fmla="*/ 424 w 427"/>
                <a:gd name="T37" fmla="*/ 617 h 786"/>
                <a:gd name="T38" fmla="*/ 444 w 427"/>
                <a:gd name="T39" fmla="*/ 657 h 786"/>
                <a:gd name="T40" fmla="*/ 463 w 427"/>
                <a:gd name="T41" fmla="*/ 701 h 786"/>
                <a:gd name="T42" fmla="*/ 482 w 427"/>
                <a:gd name="T43" fmla="*/ 759 h 786"/>
                <a:gd name="T44" fmla="*/ 491 w 427"/>
                <a:gd name="T45" fmla="*/ 796 h 786"/>
                <a:gd name="T46" fmla="*/ 513 w 427"/>
                <a:gd name="T47" fmla="*/ 876 h 786"/>
                <a:gd name="T48" fmla="*/ 520 w 427"/>
                <a:gd name="T49" fmla="*/ 889 h 786"/>
                <a:gd name="T50" fmla="*/ 568 w 427"/>
                <a:gd name="T51" fmla="*/ 1009 h 786"/>
                <a:gd name="T52" fmla="*/ 449 w 427"/>
                <a:gd name="T53" fmla="*/ 1048 h 786"/>
                <a:gd name="T54" fmla="*/ 389 w 427"/>
                <a:gd name="T55" fmla="*/ 1053 h 786"/>
                <a:gd name="T56" fmla="*/ 365 w 427"/>
                <a:gd name="T57" fmla="*/ 1057 h 786"/>
                <a:gd name="T58" fmla="*/ 348 w 427"/>
                <a:gd name="T59" fmla="*/ 1038 h 786"/>
                <a:gd name="T60" fmla="*/ 309 w 427"/>
                <a:gd name="T61" fmla="*/ 987 h 786"/>
                <a:gd name="T62" fmla="*/ 286 w 427"/>
                <a:gd name="T63" fmla="*/ 945 h 786"/>
                <a:gd name="T64" fmla="*/ 262 w 427"/>
                <a:gd name="T65" fmla="*/ 900 h 786"/>
                <a:gd name="T66" fmla="*/ 220 w 427"/>
                <a:gd name="T67" fmla="*/ 801 h 786"/>
                <a:gd name="T68" fmla="*/ 200 w 427"/>
                <a:gd name="T69" fmla="*/ 741 h 786"/>
                <a:gd name="T70" fmla="*/ 151 w 427"/>
                <a:gd name="T71" fmla="*/ 631 h 786"/>
                <a:gd name="T72" fmla="*/ 136 w 427"/>
                <a:gd name="T73" fmla="*/ 603 h 786"/>
                <a:gd name="T74" fmla="*/ 122 w 427"/>
                <a:gd name="T75" fmla="*/ 584 h 786"/>
                <a:gd name="T76" fmla="*/ 46 w 427"/>
                <a:gd name="T77" fmla="*/ 419 h 786"/>
                <a:gd name="T78" fmla="*/ 31 w 427"/>
                <a:gd name="T79" fmla="*/ 373 h 786"/>
                <a:gd name="T80" fmla="*/ 19 w 427"/>
                <a:gd name="T81" fmla="*/ 324 h 786"/>
                <a:gd name="T82" fmla="*/ 14 w 427"/>
                <a:gd name="T83" fmla="*/ 262 h 786"/>
                <a:gd name="T84" fmla="*/ 15 w 427"/>
                <a:gd name="T85" fmla="*/ 231 h 786"/>
                <a:gd name="T86" fmla="*/ 64 w 427"/>
                <a:gd name="T87" fmla="*/ 171 h 786"/>
                <a:gd name="T88" fmla="*/ 80 w 427"/>
                <a:gd name="T89" fmla="*/ 173 h 786"/>
                <a:gd name="T90" fmla="*/ 105 w 427"/>
                <a:gd name="T91" fmla="*/ 146 h 786"/>
                <a:gd name="T92" fmla="*/ 138 w 427"/>
                <a:gd name="T93" fmla="*/ 112 h 786"/>
                <a:gd name="T94" fmla="*/ 199 w 427"/>
                <a:gd name="T95" fmla="*/ 63 h 786"/>
                <a:gd name="T96" fmla="*/ 216 w 427"/>
                <a:gd name="T97" fmla="*/ 48 h 786"/>
                <a:gd name="T98" fmla="*/ 225 w 427"/>
                <a:gd name="T99" fmla="*/ 38 h 786"/>
                <a:gd name="T100" fmla="*/ 247 w 427"/>
                <a:gd name="T101" fmla="*/ 27 h 786"/>
                <a:gd name="T102" fmla="*/ 252 w 427"/>
                <a:gd name="T103" fmla="*/ 21 h 7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7"/>
                <a:gd name="T157" fmla="*/ 0 h 786"/>
                <a:gd name="T158" fmla="*/ 427 w 427"/>
                <a:gd name="T159" fmla="*/ 786 h 7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7" h="786">
                  <a:moveTo>
                    <a:pt x="185" y="16"/>
                  </a:moveTo>
                  <a:cubicBezTo>
                    <a:pt x="191" y="26"/>
                    <a:pt x="199" y="42"/>
                    <a:pt x="204" y="53"/>
                  </a:cubicBezTo>
                  <a:cubicBezTo>
                    <a:pt x="206" y="64"/>
                    <a:pt x="201" y="71"/>
                    <a:pt x="206" y="81"/>
                  </a:cubicBezTo>
                  <a:cubicBezTo>
                    <a:pt x="207" y="88"/>
                    <a:pt x="215" y="98"/>
                    <a:pt x="218" y="105"/>
                  </a:cubicBezTo>
                  <a:cubicBezTo>
                    <a:pt x="220" y="115"/>
                    <a:pt x="219" y="120"/>
                    <a:pt x="222" y="130"/>
                  </a:cubicBezTo>
                  <a:cubicBezTo>
                    <a:pt x="223" y="133"/>
                    <a:pt x="223" y="141"/>
                    <a:pt x="223" y="141"/>
                  </a:cubicBezTo>
                  <a:cubicBezTo>
                    <a:pt x="225" y="150"/>
                    <a:pt x="229" y="159"/>
                    <a:pt x="231" y="169"/>
                  </a:cubicBezTo>
                  <a:cubicBezTo>
                    <a:pt x="232" y="178"/>
                    <a:pt x="237" y="194"/>
                    <a:pt x="240" y="202"/>
                  </a:cubicBezTo>
                  <a:cubicBezTo>
                    <a:pt x="241" y="205"/>
                    <a:pt x="239" y="205"/>
                    <a:pt x="239" y="205"/>
                  </a:cubicBezTo>
                  <a:cubicBezTo>
                    <a:pt x="240" y="213"/>
                    <a:pt x="242" y="220"/>
                    <a:pt x="247" y="227"/>
                  </a:cubicBezTo>
                  <a:cubicBezTo>
                    <a:pt x="248" y="232"/>
                    <a:pt x="249" y="238"/>
                    <a:pt x="251" y="243"/>
                  </a:cubicBezTo>
                  <a:cubicBezTo>
                    <a:pt x="252" y="246"/>
                    <a:pt x="255" y="253"/>
                    <a:pt x="255" y="253"/>
                  </a:cubicBezTo>
                  <a:cubicBezTo>
                    <a:pt x="256" y="266"/>
                    <a:pt x="260" y="276"/>
                    <a:pt x="263" y="288"/>
                  </a:cubicBezTo>
                  <a:cubicBezTo>
                    <a:pt x="264" y="293"/>
                    <a:pt x="279" y="312"/>
                    <a:pt x="279" y="312"/>
                  </a:cubicBezTo>
                  <a:cubicBezTo>
                    <a:pt x="280" y="317"/>
                    <a:pt x="274" y="325"/>
                    <a:pt x="273" y="329"/>
                  </a:cubicBezTo>
                  <a:cubicBezTo>
                    <a:pt x="273" y="334"/>
                    <a:pt x="278" y="336"/>
                    <a:pt x="279" y="345"/>
                  </a:cubicBezTo>
                  <a:cubicBezTo>
                    <a:pt x="281" y="359"/>
                    <a:pt x="278" y="367"/>
                    <a:pt x="282" y="381"/>
                  </a:cubicBezTo>
                  <a:cubicBezTo>
                    <a:pt x="283" y="388"/>
                    <a:pt x="284" y="394"/>
                    <a:pt x="287" y="401"/>
                  </a:cubicBezTo>
                  <a:cubicBezTo>
                    <a:pt x="290" y="418"/>
                    <a:pt x="304" y="439"/>
                    <a:pt x="312" y="454"/>
                  </a:cubicBezTo>
                  <a:cubicBezTo>
                    <a:pt x="313" y="460"/>
                    <a:pt x="325" y="476"/>
                    <a:pt x="327" y="482"/>
                  </a:cubicBezTo>
                  <a:cubicBezTo>
                    <a:pt x="330" y="501"/>
                    <a:pt x="336" y="497"/>
                    <a:pt x="341" y="515"/>
                  </a:cubicBezTo>
                  <a:cubicBezTo>
                    <a:pt x="344" y="527"/>
                    <a:pt x="352" y="547"/>
                    <a:pt x="355" y="558"/>
                  </a:cubicBezTo>
                  <a:cubicBezTo>
                    <a:pt x="358" y="569"/>
                    <a:pt x="357" y="570"/>
                    <a:pt x="361" y="584"/>
                  </a:cubicBezTo>
                  <a:cubicBezTo>
                    <a:pt x="364" y="599"/>
                    <a:pt x="371" y="629"/>
                    <a:pt x="378" y="643"/>
                  </a:cubicBezTo>
                  <a:cubicBezTo>
                    <a:pt x="382" y="654"/>
                    <a:pt x="376" y="637"/>
                    <a:pt x="383" y="653"/>
                  </a:cubicBezTo>
                  <a:cubicBezTo>
                    <a:pt x="384" y="657"/>
                    <a:pt x="427" y="723"/>
                    <a:pt x="418" y="742"/>
                  </a:cubicBezTo>
                  <a:cubicBezTo>
                    <a:pt x="427" y="786"/>
                    <a:pt x="360" y="768"/>
                    <a:pt x="331" y="769"/>
                  </a:cubicBezTo>
                  <a:cubicBezTo>
                    <a:pt x="316" y="772"/>
                    <a:pt x="301" y="773"/>
                    <a:pt x="285" y="774"/>
                  </a:cubicBezTo>
                  <a:cubicBezTo>
                    <a:pt x="280" y="776"/>
                    <a:pt x="274" y="778"/>
                    <a:pt x="269" y="777"/>
                  </a:cubicBezTo>
                  <a:cubicBezTo>
                    <a:pt x="263" y="776"/>
                    <a:pt x="261" y="768"/>
                    <a:pt x="256" y="763"/>
                  </a:cubicBezTo>
                  <a:cubicBezTo>
                    <a:pt x="244" y="751"/>
                    <a:pt x="239" y="737"/>
                    <a:pt x="227" y="725"/>
                  </a:cubicBezTo>
                  <a:cubicBezTo>
                    <a:pt x="222" y="714"/>
                    <a:pt x="218" y="705"/>
                    <a:pt x="210" y="694"/>
                  </a:cubicBezTo>
                  <a:cubicBezTo>
                    <a:pt x="208" y="683"/>
                    <a:pt x="197" y="673"/>
                    <a:pt x="193" y="661"/>
                  </a:cubicBezTo>
                  <a:cubicBezTo>
                    <a:pt x="184" y="637"/>
                    <a:pt x="174" y="612"/>
                    <a:pt x="162" y="589"/>
                  </a:cubicBezTo>
                  <a:cubicBezTo>
                    <a:pt x="161" y="579"/>
                    <a:pt x="152" y="551"/>
                    <a:pt x="146" y="544"/>
                  </a:cubicBezTo>
                  <a:cubicBezTo>
                    <a:pt x="142" y="516"/>
                    <a:pt x="123" y="489"/>
                    <a:pt x="111" y="464"/>
                  </a:cubicBezTo>
                  <a:cubicBezTo>
                    <a:pt x="105" y="453"/>
                    <a:pt x="107" y="453"/>
                    <a:pt x="100" y="443"/>
                  </a:cubicBezTo>
                  <a:cubicBezTo>
                    <a:pt x="97" y="439"/>
                    <a:pt x="90" y="430"/>
                    <a:pt x="90" y="430"/>
                  </a:cubicBezTo>
                  <a:cubicBezTo>
                    <a:pt x="74" y="388"/>
                    <a:pt x="52" y="348"/>
                    <a:pt x="34" y="307"/>
                  </a:cubicBezTo>
                  <a:cubicBezTo>
                    <a:pt x="32" y="295"/>
                    <a:pt x="26" y="285"/>
                    <a:pt x="23" y="273"/>
                  </a:cubicBezTo>
                  <a:cubicBezTo>
                    <a:pt x="22" y="261"/>
                    <a:pt x="17" y="250"/>
                    <a:pt x="15" y="238"/>
                  </a:cubicBezTo>
                  <a:cubicBezTo>
                    <a:pt x="14" y="223"/>
                    <a:pt x="12" y="208"/>
                    <a:pt x="10" y="193"/>
                  </a:cubicBezTo>
                  <a:cubicBezTo>
                    <a:pt x="11" y="181"/>
                    <a:pt x="0" y="172"/>
                    <a:pt x="11" y="169"/>
                  </a:cubicBezTo>
                  <a:cubicBezTo>
                    <a:pt x="18" y="158"/>
                    <a:pt x="39" y="130"/>
                    <a:pt x="47" y="125"/>
                  </a:cubicBezTo>
                  <a:cubicBezTo>
                    <a:pt x="52" y="122"/>
                    <a:pt x="59" y="127"/>
                    <a:pt x="59" y="127"/>
                  </a:cubicBezTo>
                  <a:cubicBezTo>
                    <a:pt x="64" y="120"/>
                    <a:pt x="69" y="111"/>
                    <a:pt x="77" y="107"/>
                  </a:cubicBezTo>
                  <a:cubicBezTo>
                    <a:pt x="84" y="99"/>
                    <a:pt x="92" y="87"/>
                    <a:pt x="102" y="82"/>
                  </a:cubicBezTo>
                  <a:cubicBezTo>
                    <a:pt x="113" y="73"/>
                    <a:pt x="136" y="54"/>
                    <a:pt x="145" y="46"/>
                  </a:cubicBezTo>
                  <a:cubicBezTo>
                    <a:pt x="154" y="38"/>
                    <a:pt x="155" y="38"/>
                    <a:pt x="158" y="35"/>
                  </a:cubicBezTo>
                  <a:cubicBezTo>
                    <a:pt x="165" y="29"/>
                    <a:pt x="159" y="34"/>
                    <a:pt x="166" y="28"/>
                  </a:cubicBezTo>
                  <a:cubicBezTo>
                    <a:pt x="170" y="21"/>
                    <a:pt x="176" y="24"/>
                    <a:pt x="182" y="19"/>
                  </a:cubicBezTo>
                  <a:cubicBezTo>
                    <a:pt x="183" y="15"/>
                    <a:pt x="187" y="0"/>
                    <a:pt x="185" y="16"/>
                  </a:cubicBez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521"/>
            <p:cNvSpPr>
              <a:spLocks/>
            </p:cNvSpPr>
            <p:nvPr/>
          </p:nvSpPr>
          <p:spPr bwMode="auto">
            <a:xfrm>
              <a:off x="1002" y="2103"/>
              <a:ext cx="250" cy="922"/>
            </a:xfrm>
            <a:custGeom>
              <a:avLst/>
              <a:gdLst>
                <a:gd name="T0" fmla="*/ 115 w 231"/>
                <a:gd name="T1" fmla="*/ 0 h 853"/>
                <a:gd name="T2" fmla="*/ 29 w 231"/>
                <a:gd name="T3" fmla="*/ 101 h 853"/>
                <a:gd name="T4" fmla="*/ 0 w 231"/>
                <a:gd name="T5" fmla="*/ 150 h 853"/>
                <a:gd name="T6" fmla="*/ 15 w 231"/>
                <a:gd name="T7" fmla="*/ 219 h 853"/>
                <a:gd name="T8" fmla="*/ 25 w 231"/>
                <a:gd name="T9" fmla="*/ 254 h 853"/>
                <a:gd name="T10" fmla="*/ 74 w 231"/>
                <a:gd name="T11" fmla="*/ 432 h 853"/>
                <a:gd name="T12" fmla="*/ 87 w 231"/>
                <a:gd name="T13" fmla="*/ 462 h 853"/>
                <a:gd name="T14" fmla="*/ 119 w 231"/>
                <a:gd name="T15" fmla="*/ 573 h 853"/>
                <a:gd name="T16" fmla="*/ 140 w 231"/>
                <a:gd name="T17" fmla="*/ 687 h 853"/>
                <a:gd name="T18" fmla="*/ 216 w 231"/>
                <a:gd name="T19" fmla="*/ 855 h 853"/>
                <a:gd name="T20" fmla="*/ 286 w 231"/>
                <a:gd name="T21" fmla="*/ 1063 h 853"/>
                <a:gd name="T22" fmla="*/ 317 w 231"/>
                <a:gd name="T23" fmla="*/ 1165 h 8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853"/>
                <a:gd name="T38" fmla="*/ 231 w 231"/>
                <a:gd name="T39" fmla="*/ 853 h 8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853">
                  <a:moveTo>
                    <a:pt x="84" y="0"/>
                  </a:moveTo>
                  <a:cubicBezTo>
                    <a:pt x="70" y="14"/>
                    <a:pt x="38" y="63"/>
                    <a:pt x="21" y="74"/>
                  </a:cubicBezTo>
                  <a:cubicBezTo>
                    <a:pt x="13" y="86"/>
                    <a:pt x="5" y="96"/>
                    <a:pt x="0" y="110"/>
                  </a:cubicBezTo>
                  <a:cubicBezTo>
                    <a:pt x="4" y="128"/>
                    <a:pt x="6" y="143"/>
                    <a:pt x="11" y="161"/>
                  </a:cubicBezTo>
                  <a:cubicBezTo>
                    <a:pt x="15" y="172"/>
                    <a:pt x="11" y="160"/>
                    <a:pt x="18" y="186"/>
                  </a:cubicBezTo>
                  <a:cubicBezTo>
                    <a:pt x="25" y="212"/>
                    <a:pt x="47" y="291"/>
                    <a:pt x="54" y="316"/>
                  </a:cubicBezTo>
                  <a:cubicBezTo>
                    <a:pt x="61" y="341"/>
                    <a:pt x="58" y="321"/>
                    <a:pt x="63" y="338"/>
                  </a:cubicBezTo>
                  <a:cubicBezTo>
                    <a:pt x="70" y="365"/>
                    <a:pt x="82" y="392"/>
                    <a:pt x="87" y="419"/>
                  </a:cubicBezTo>
                  <a:cubicBezTo>
                    <a:pt x="92" y="447"/>
                    <a:pt x="93" y="476"/>
                    <a:pt x="102" y="503"/>
                  </a:cubicBezTo>
                  <a:cubicBezTo>
                    <a:pt x="116" y="545"/>
                    <a:pt x="147" y="583"/>
                    <a:pt x="158" y="626"/>
                  </a:cubicBezTo>
                  <a:cubicBezTo>
                    <a:pt x="170" y="676"/>
                    <a:pt x="179" y="735"/>
                    <a:pt x="208" y="778"/>
                  </a:cubicBezTo>
                  <a:cubicBezTo>
                    <a:pt x="213" y="799"/>
                    <a:pt x="221" y="833"/>
                    <a:pt x="231" y="853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522"/>
            <p:cNvSpPr>
              <a:spLocks/>
            </p:cNvSpPr>
            <p:nvPr/>
          </p:nvSpPr>
          <p:spPr bwMode="auto">
            <a:xfrm>
              <a:off x="803" y="2218"/>
              <a:ext cx="199" cy="173"/>
            </a:xfrm>
            <a:custGeom>
              <a:avLst/>
              <a:gdLst>
                <a:gd name="T0" fmla="*/ 252 w 184"/>
                <a:gd name="T1" fmla="*/ 0 h 160"/>
                <a:gd name="T2" fmla="*/ 217 w 184"/>
                <a:gd name="T3" fmla="*/ 18 h 160"/>
                <a:gd name="T4" fmla="*/ 0 w 184"/>
                <a:gd name="T5" fmla="*/ 218 h 160"/>
                <a:gd name="T6" fmla="*/ 0 60000 65536"/>
                <a:gd name="T7" fmla="*/ 0 60000 65536"/>
                <a:gd name="T8" fmla="*/ 0 60000 65536"/>
                <a:gd name="T9" fmla="*/ 0 w 184"/>
                <a:gd name="T10" fmla="*/ 0 h 160"/>
                <a:gd name="T11" fmla="*/ 184 w 18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160">
                  <a:moveTo>
                    <a:pt x="184" y="0"/>
                  </a:moveTo>
                  <a:lnTo>
                    <a:pt x="159" y="14"/>
                  </a:lnTo>
                  <a:lnTo>
                    <a:pt x="0" y="16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523"/>
            <p:cNvSpPr>
              <a:spLocks/>
            </p:cNvSpPr>
            <p:nvPr/>
          </p:nvSpPr>
          <p:spPr bwMode="auto">
            <a:xfrm>
              <a:off x="1959" y="2369"/>
              <a:ext cx="275" cy="591"/>
            </a:xfrm>
            <a:custGeom>
              <a:avLst/>
              <a:gdLst>
                <a:gd name="T0" fmla="*/ 179 w 254"/>
                <a:gd name="T1" fmla="*/ 293 h 547"/>
                <a:gd name="T2" fmla="*/ 152 w 254"/>
                <a:gd name="T3" fmla="*/ 349 h 547"/>
                <a:gd name="T4" fmla="*/ 136 w 254"/>
                <a:gd name="T5" fmla="*/ 361 h 547"/>
                <a:gd name="T6" fmla="*/ 119 w 254"/>
                <a:gd name="T7" fmla="*/ 374 h 547"/>
                <a:gd name="T8" fmla="*/ 107 w 254"/>
                <a:gd name="T9" fmla="*/ 386 h 547"/>
                <a:gd name="T10" fmla="*/ 94 w 254"/>
                <a:gd name="T11" fmla="*/ 402 h 547"/>
                <a:gd name="T12" fmla="*/ 82 w 254"/>
                <a:gd name="T13" fmla="*/ 408 h 547"/>
                <a:gd name="T14" fmla="*/ 31 w 254"/>
                <a:gd name="T15" fmla="*/ 501 h 547"/>
                <a:gd name="T16" fmla="*/ 68 w 254"/>
                <a:gd name="T17" fmla="*/ 418 h 547"/>
                <a:gd name="T18" fmla="*/ 41 w 254"/>
                <a:gd name="T19" fmla="*/ 468 h 547"/>
                <a:gd name="T20" fmla="*/ 29 w 254"/>
                <a:gd name="T21" fmla="*/ 524 h 547"/>
                <a:gd name="T22" fmla="*/ 19 w 254"/>
                <a:gd name="T23" fmla="*/ 578 h 547"/>
                <a:gd name="T24" fmla="*/ 3 w 254"/>
                <a:gd name="T25" fmla="*/ 652 h 547"/>
                <a:gd name="T26" fmla="*/ 0 w 254"/>
                <a:gd name="T27" fmla="*/ 680 h 547"/>
                <a:gd name="T28" fmla="*/ 201 w 254"/>
                <a:gd name="T29" fmla="*/ 685 h 547"/>
                <a:gd name="T30" fmla="*/ 251 w 254"/>
                <a:gd name="T31" fmla="*/ 674 h 547"/>
                <a:gd name="T32" fmla="*/ 259 w 254"/>
                <a:gd name="T33" fmla="*/ 645 h 547"/>
                <a:gd name="T34" fmla="*/ 265 w 254"/>
                <a:gd name="T35" fmla="*/ 521 h 547"/>
                <a:gd name="T36" fmla="*/ 275 w 254"/>
                <a:gd name="T37" fmla="*/ 480 h 547"/>
                <a:gd name="T38" fmla="*/ 289 w 254"/>
                <a:gd name="T39" fmla="*/ 422 h 547"/>
                <a:gd name="T40" fmla="*/ 303 w 254"/>
                <a:gd name="T41" fmla="*/ 309 h 547"/>
                <a:gd name="T42" fmla="*/ 312 w 254"/>
                <a:gd name="T43" fmla="*/ 236 h 547"/>
                <a:gd name="T44" fmla="*/ 320 w 254"/>
                <a:gd name="T45" fmla="*/ 183 h 547"/>
                <a:gd name="T46" fmla="*/ 346 w 254"/>
                <a:gd name="T47" fmla="*/ 113 h 547"/>
                <a:gd name="T48" fmla="*/ 338 w 254"/>
                <a:gd name="T49" fmla="*/ 66 h 547"/>
                <a:gd name="T50" fmla="*/ 298 w 254"/>
                <a:gd name="T51" fmla="*/ 31 h 547"/>
                <a:gd name="T52" fmla="*/ 237 w 254"/>
                <a:gd name="T53" fmla="*/ 1 h 547"/>
                <a:gd name="T54" fmla="*/ 199 w 254"/>
                <a:gd name="T55" fmla="*/ 4 h 547"/>
                <a:gd name="T56" fmla="*/ 189 w 254"/>
                <a:gd name="T57" fmla="*/ 132 h 547"/>
                <a:gd name="T58" fmla="*/ 188 w 254"/>
                <a:gd name="T59" fmla="*/ 171 h 547"/>
                <a:gd name="T60" fmla="*/ 174 w 254"/>
                <a:gd name="T61" fmla="*/ 185 h 547"/>
                <a:gd name="T62" fmla="*/ 181 w 254"/>
                <a:gd name="T63" fmla="*/ 269 h 547"/>
                <a:gd name="T64" fmla="*/ 165 w 254"/>
                <a:gd name="T65" fmla="*/ 330 h 547"/>
                <a:gd name="T66" fmla="*/ 161 w 254"/>
                <a:gd name="T67" fmla="*/ 335 h 547"/>
                <a:gd name="T68" fmla="*/ 159 w 254"/>
                <a:gd name="T69" fmla="*/ 339 h 5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4"/>
                <a:gd name="T106" fmla="*/ 0 h 547"/>
                <a:gd name="T107" fmla="*/ 254 w 254"/>
                <a:gd name="T108" fmla="*/ 547 h 5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4" h="547">
                  <a:moveTo>
                    <a:pt x="129" y="215"/>
                  </a:moveTo>
                  <a:cubicBezTo>
                    <a:pt x="121" y="218"/>
                    <a:pt x="118" y="253"/>
                    <a:pt x="110" y="256"/>
                  </a:cubicBezTo>
                  <a:cubicBezTo>
                    <a:pt x="107" y="260"/>
                    <a:pt x="104" y="263"/>
                    <a:pt x="99" y="265"/>
                  </a:cubicBezTo>
                  <a:cubicBezTo>
                    <a:pt x="96" y="269"/>
                    <a:pt x="92" y="273"/>
                    <a:pt x="87" y="274"/>
                  </a:cubicBezTo>
                  <a:cubicBezTo>
                    <a:pt x="85" y="278"/>
                    <a:pt x="81" y="279"/>
                    <a:pt x="78" y="282"/>
                  </a:cubicBezTo>
                  <a:cubicBezTo>
                    <a:pt x="77" y="285"/>
                    <a:pt x="71" y="292"/>
                    <a:pt x="68" y="294"/>
                  </a:cubicBezTo>
                  <a:cubicBezTo>
                    <a:pt x="66" y="298"/>
                    <a:pt x="64" y="298"/>
                    <a:pt x="60" y="300"/>
                  </a:cubicBezTo>
                  <a:cubicBezTo>
                    <a:pt x="59" y="304"/>
                    <a:pt x="44" y="306"/>
                    <a:pt x="23" y="367"/>
                  </a:cubicBezTo>
                  <a:cubicBezTo>
                    <a:pt x="21" y="368"/>
                    <a:pt x="49" y="306"/>
                    <a:pt x="50" y="306"/>
                  </a:cubicBezTo>
                  <a:cubicBezTo>
                    <a:pt x="51" y="302"/>
                    <a:pt x="35" y="330"/>
                    <a:pt x="30" y="343"/>
                  </a:cubicBezTo>
                  <a:cubicBezTo>
                    <a:pt x="29" y="349"/>
                    <a:pt x="25" y="380"/>
                    <a:pt x="21" y="385"/>
                  </a:cubicBezTo>
                  <a:cubicBezTo>
                    <a:pt x="19" y="400"/>
                    <a:pt x="18" y="409"/>
                    <a:pt x="15" y="424"/>
                  </a:cubicBezTo>
                  <a:cubicBezTo>
                    <a:pt x="12" y="439"/>
                    <a:pt x="5" y="466"/>
                    <a:pt x="3" y="478"/>
                  </a:cubicBezTo>
                  <a:cubicBezTo>
                    <a:pt x="2" y="485"/>
                    <a:pt x="0" y="499"/>
                    <a:pt x="0" y="499"/>
                  </a:cubicBezTo>
                  <a:cubicBezTo>
                    <a:pt x="12" y="547"/>
                    <a:pt x="98" y="503"/>
                    <a:pt x="147" y="503"/>
                  </a:cubicBezTo>
                  <a:cubicBezTo>
                    <a:pt x="172" y="502"/>
                    <a:pt x="166" y="501"/>
                    <a:pt x="183" y="495"/>
                  </a:cubicBezTo>
                  <a:cubicBezTo>
                    <a:pt x="187" y="489"/>
                    <a:pt x="187" y="481"/>
                    <a:pt x="188" y="474"/>
                  </a:cubicBezTo>
                  <a:cubicBezTo>
                    <a:pt x="189" y="386"/>
                    <a:pt x="185" y="421"/>
                    <a:pt x="193" y="382"/>
                  </a:cubicBezTo>
                  <a:cubicBezTo>
                    <a:pt x="194" y="371"/>
                    <a:pt x="196" y="362"/>
                    <a:pt x="200" y="352"/>
                  </a:cubicBezTo>
                  <a:cubicBezTo>
                    <a:pt x="202" y="338"/>
                    <a:pt x="209" y="324"/>
                    <a:pt x="211" y="310"/>
                  </a:cubicBezTo>
                  <a:cubicBezTo>
                    <a:pt x="212" y="282"/>
                    <a:pt x="212" y="254"/>
                    <a:pt x="221" y="227"/>
                  </a:cubicBezTo>
                  <a:cubicBezTo>
                    <a:pt x="222" y="209"/>
                    <a:pt x="223" y="191"/>
                    <a:pt x="227" y="173"/>
                  </a:cubicBezTo>
                  <a:cubicBezTo>
                    <a:pt x="228" y="159"/>
                    <a:pt x="230" y="146"/>
                    <a:pt x="233" y="133"/>
                  </a:cubicBezTo>
                  <a:cubicBezTo>
                    <a:pt x="235" y="118"/>
                    <a:pt x="250" y="98"/>
                    <a:pt x="252" y="83"/>
                  </a:cubicBezTo>
                  <a:cubicBezTo>
                    <a:pt x="254" y="70"/>
                    <a:pt x="244" y="61"/>
                    <a:pt x="246" y="48"/>
                  </a:cubicBezTo>
                  <a:cubicBezTo>
                    <a:pt x="242" y="22"/>
                    <a:pt x="240" y="25"/>
                    <a:pt x="217" y="23"/>
                  </a:cubicBezTo>
                  <a:cubicBezTo>
                    <a:pt x="199" y="23"/>
                    <a:pt x="191" y="0"/>
                    <a:pt x="173" y="1"/>
                  </a:cubicBezTo>
                  <a:cubicBezTo>
                    <a:pt x="168" y="1"/>
                    <a:pt x="145" y="4"/>
                    <a:pt x="145" y="4"/>
                  </a:cubicBezTo>
                  <a:cubicBezTo>
                    <a:pt x="148" y="25"/>
                    <a:pt x="156" y="80"/>
                    <a:pt x="139" y="97"/>
                  </a:cubicBezTo>
                  <a:cubicBezTo>
                    <a:pt x="137" y="104"/>
                    <a:pt x="143" y="120"/>
                    <a:pt x="138" y="125"/>
                  </a:cubicBezTo>
                  <a:cubicBezTo>
                    <a:pt x="136" y="131"/>
                    <a:pt x="129" y="129"/>
                    <a:pt x="127" y="135"/>
                  </a:cubicBezTo>
                  <a:cubicBezTo>
                    <a:pt x="124" y="151"/>
                    <a:pt x="127" y="181"/>
                    <a:pt x="131" y="197"/>
                  </a:cubicBezTo>
                  <a:cubicBezTo>
                    <a:pt x="131" y="203"/>
                    <a:pt x="130" y="235"/>
                    <a:pt x="119" y="242"/>
                  </a:cubicBezTo>
                  <a:cubicBezTo>
                    <a:pt x="118" y="246"/>
                    <a:pt x="120" y="243"/>
                    <a:pt x="117" y="246"/>
                  </a:cubicBezTo>
                  <a:cubicBezTo>
                    <a:pt x="117" y="247"/>
                    <a:pt x="116" y="249"/>
                    <a:pt x="116" y="249"/>
                  </a:cubicBez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524"/>
            <p:cNvSpPr>
              <a:spLocks/>
            </p:cNvSpPr>
            <p:nvPr/>
          </p:nvSpPr>
          <p:spPr bwMode="auto">
            <a:xfrm>
              <a:off x="1983" y="2502"/>
              <a:ext cx="121" cy="270"/>
            </a:xfrm>
            <a:custGeom>
              <a:avLst/>
              <a:gdLst>
                <a:gd name="T0" fmla="*/ 153 w 112"/>
                <a:gd name="T1" fmla="*/ 0 h 250"/>
                <a:gd name="T2" fmla="*/ 142 w 112"/>
                <a:gd name="T3" fmla="*/ 18 h 250"/>
                <a:gd name="T4" fmla="*/ 136 w 112"/>
                <a:gd name="T5" fmla="*/ 35 h 250"/>
                <a:gd name="T6" fmla="*/ 139 w 112"/>
                <a:gd name="T7" fmla="*/ 131 h 250"/>
                <a:gd name="T8" fmla="*/ 30 w 112"/>
                <a:gd name="T9" fmla="*/ 256 h 250"/>
                <a:gd name="T10" fmla="*/ 0 w 112"/>
                <a:gd name="T11" fmla="*/ 340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250"/>
                <a:gd name="T20" fmla="*/ 112 w 112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250">
                  <a:moveTo>
                    <a:pt x="112" y="0"/>
                  </a:moveTo>
                  <a:cubicBezTo>
                    <a:pt x="102" y="6"/>
                    <a:pt x="108" y="1"/>
                    <a:pt x="104" y="14"/>
                  </a:cubicBezTo>
                  <a:cubicBezTo>
                    <a:pt x="103" y="18"/>
                    <a:pt x="100" y="26"/>
                    <a:pt x="100" y="26"/>
                  </a:cubicBezTo>
                  <a:cubicBezTo>
                    <a:pt x="101" y="49"/>
                    <a:pt x="105" y="73"/>
                    <a:pt x="102" y="96"/>
                  </a:cubicBezTo>
                  <a:cubicBezTo>
                    <a:pt x="98" y="132"/>
                    <a:pt x="46" y="167"/>
                    <a:pt x="22" y="188"/>
                  </a:cubicBezTo>
                  <a:cubicBezTo>
                    <a:pt x="14" y="208"/>
                    <a:pt x="0" y="228"/>
                    <a:pt x="0" y="250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525"/>
            <p:cNvSpPr>
              <a:spLocks/>
            </p:cNvSpPr>
            <p:nvPr/>
          </p:nvSpPr>
          <p:spPr bwMode="auto">
            <a:xfrm>
              <a:off x="2078" y="2111"/>
              <a:ext cx="57" cy="395"/>
            </a:xfrm>
            <a:custGeom>
              <a:avLst/>
              <a:gdLst>
                <a:gd name="T0" fmla="*/ 66 w 54"/>
                <a:gd name="T1" fmla="*/ 0 h 366"/>
                <a:gd name="T2" fmla="*/ 55 w 54"/>
                <a:gd name="T3" fmla="*/ 25 h 366"/>
                <a:gd name="T4" fmla="*/ 20 w 54"/>
                <a:gd name="T5" fmla="*/ 141 h 366"/>
                <a:gd name="T6" fmla="*/ 6 w 54"/>
                <a:gd name="T7" fmla="*/ 181 h 366"/>
                <a:gd name="T8" fmla="*/ 0 w 54"/>
                <a:gd name="T9" fmla="*/ 206 h 366"/>
                <a:gd name="T10" fmla="*/ 2 w 54"/>
                <a:gd name="T11" fmla="*/ 250 h 366"/>
                <a:gd name="T12" fmla="*/ 16 w 54"/>
                <a:gd name="T13" fmla="*/ 274 h 366"/>
                <a:gd name="T14" fmla="*/ 42 w 54"/>
                <a:gd name="T15" fmla="*/ 337 h 366"/>
                <a:gd name="T16" fmla="*/ 46 w 54"/>
                <a:gd name="T17" fmla="*/ 380 h 366"/>
                <a:gd name="T18" fmla="*/ 28 w 54"/>
                <a:gd name="T19" fmla="*/ 496 h 3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66"/>
                <a:gd name="T32" fmla="*/ 54 w 54"/>
                <a:gd name="T33" fmla="*/ 366 h 3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66">
                  <a:moveTo>
                    <a:pt x="54" y="0"/>
                  </a:moveTo>
                  <a:cubicBezTo>
                    <a:pt x="50" y="6"/>
                    <a:pt x="48" y="12"/>
                    <a:pt x="44" y="18"/>
                  </a:cubicBezTo>
                  <a:cubicBezTo>
                    <a:pt x="37" y="48"/>
                    <a:pt x="28" y="76"/>
                    <a:pt x="16" y="104"/>
                  </a:cubicBezTo>
                  <a:cubicBezTo>
                    <a:pt x="12" y="113"/>
                    <a:pt x="9" y="124"/>
                    <a:pt x="6" y="134"/>
                  </a:cubicBezTo>
                  <a:cubicBezTo>
                    <a:pt x="4" y="140"/>
                    <a:pt x="0" y="152"/>
                    <a:pt x="0" y="152"/>
                  </a:cubicBezTo>
                  <a:cubicBezTo>
                    <a:pt x="1" y="163"/>
                    <a:pt x="1" y="173"/>
                    <a:pt x="2" y="184"/>
                  </a:cubicBezTo>
                  <a:cubicBezTo>
                    <a:pt x="3" y="191"/>
                    <a:pt x="12" y="202"/>
                    <a:pt x="12" y="202"/>
                  </a:cubicBezTo>
                  <a:cubicBezTo>
                    <a:pt x="16" y="219"/>
                    <a:pt x="31" y="230"/>
                    <a:pt x="34" y="248"/>
                  </a:cubicBezTo>
                  <a:cubicBezTo>
                    <a:pt x="36" y="259"/>
                    <a:pt x="38" y="280"/>
                    <a:pt x="38" y="280"/>
                  </a:cubicBezTo>
                  <a:cubicBezTo>
                    <a:pt x="37" y="315"/>
                    <a:pt x="39" y="337"/>
                    <a:pt x="24" y="366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526"/>
            <p:cNvSpPr>
              <a:spLocks/>
            </p:cNvSpPr>
            <p:nvPr/>
          </p:nvSpPr>
          <p:spPr bwMode="auto">
            <a:xfrm>
              <a:off x="2195" y="913"/>
              <a:ext cx="276" cy="838"/>
            </a:xfrm>
            <a:custGeom>
              <a:avLst/>
              <a:gdLst>
                <a:gd name="T0" fmla="*/ 312 w 256"/>
                <a:gd name="T1" fmla="*/ 272 h 776"/>
                <a:gd name="T2" fmla="*/ 331 w 256"/>
                <a:gd name="T3" fmla="*/ 224 h 776"/>
                <a:gd name="T4" fmla="*/ 306 w 256"/>
                <a:gd name="T5" fmla="*/ 154 h 776"/>
                <a:gd name="T6" fmla="*/ 266 w 256"/>
                <a:gd name="T7" fmla="*/ 150 h 776"/>
                <a:gd name="T8" fmla="*/ 89 w 256"/>
                <a:gd name="T9" fmla="*/ 154 h 776"/>
                <a:gd name="T10" fmla="*/ 58 w 256"/>
                <a:gd name="T11" fmla="*/ 13 h 776"/>
                <a:gd name="T12" fmla="*/ 49 w 256"/>
                <a:gd name="T13" fmla="*/ 174 h 776"/>
                <a:gd name="T14" fmla="*/ 54 w 256"/>
                <a:gd name="T15" fmla="*/ 301 h 776"/>
                <a:gd name="T16" fmla="*/ 31 w 256"/>
                <a:gd name="T17" fmla="*/ 483 h 776"/>
                <a:gd name="T18" fmla="*/ 24 w 256"/>
                <a:gd name="T19" fmla="*/ 538 h 776"/>
                <a:gd name="T20" fmla="*/ 15 w 256"/>
                <a:gd name="T21" fmla="*/ 605 h 776"/>
                <a:gd name="T22" fmla="*/ 0 w 256"/>
                <a:gd name="T23" fmla="*/ 625 h 776"/>
                <a:gd name="T24" fmla="*/ 19 w 256"/>
                <a:gd name="T25" fmla="*/ 745 h 776"/>
                <a:gd name="T26" fmla="*/ 26 w 256"/>
                <a:gd name="T27" fmla="*/ 879 h 776"/>
                <a:gd name="T28" fmla="*/ 100 w 256"/>
                <a:gd name="T29" fmla="*/ 1055 h 776"/>
                <a:gd name="T30" fmla="*/ 193 w 256"/>
                <a:gd name="T31" fmla="*/ 1045 h 776"/>
                <a:gd name="T32" fmla="*/ 220 w 256"/>
                <a:gd name="T33" fmla="*/ 1011 h 776"/>
                <a:gd name="T34" fmla="*/ 229 w 256"/>
                <a:gd name="T35" fmla="*/ 958 h 776"/>
                <a:gd name="T36" fmla="*/ 244 w 256"/>
                <a:gd name="T37" fmla="*/ 900 h 776"/>
                <a:gd name="T38" fmla="*/ 346 w 256"/>
                <a:gd name="T39" fmla="*/ 814 h 7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6"/>
                <a:gd name="T61" fmla="*/ 0 h 776"/>
                <a:gd name="T62" fmla="*/ 256 w 256"/>
                <a:gd name="T63" fmla="*/ 776 h 7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6" h="776">
                  <a:moveTo>
                    <a:pt x="231" y="200"/>
                  </a:moveTo>
                  <a:cubicBezTo>
                    <a:pt x="233" y="186"/>
                    <a:pt x="240" y="178"/>
                    <a:pt x="245" y="165"/>
                  </a:cubicBezTo>
                  <a:cubicBezTo>
                    <a:pt x="245" y="161"/>
                    <a:pt x="229" y="115"/>
                    <a:pt x="226" y="113"/>
                  </a:cubicBezTo>
                  <a:cubicBezTo>
                    <a:pt x="218" y="108"/>
                    <a:pt x="197" y="110"/>
                    <a:pt x="197" y="110"/>
                  </a:cubicBezTo>
                  <a:cubicBezTo>
                    <a:pt x="144" y="111"/>
                    <a:pt x="116" y="115"/>
                    <a:pt x="66" y="113"/>
                  </a:cubicBezTo>
                  <a:cubicBezTo>
                    <a:pt x="56" y="112"/>
                    <a:pt x="49" y="0"/>
                    <a:pt x="43" y="9"/>
                  </a:cubicBezTo>
                  <a:cubicBezTo>
                    <a:pt x="40" y="12"/>
                    <a:pt x="35" y="106"/>
                    <a:pt x="36" y="128"/>
                  </a:cubicBezTo>
                  <a:cubicBezTo>
                    <a:pt x="35" y="163"/>
                    <a:pt x="42" y="183"/>
                    <a:pt x="40" y="221"/>
                  </a:cubicBezTo>
                  <a:cubicBezTo>
                    <a:pt x="38" y="259"/>
                    <a:pt x="27" y="326"/>
                    <a:pt x="23" y="355"/>
                  </a:cubicBezTo>
                  <a:cubicBezTo>
                    <a:pt x="19" y="381"/>
                    <a:pt x="20" y="380"/>
                    <a:pt x="18" y="395"/>
                  </a:cubicBezTo>
                  <a:cubicBezTo>
                    <a:pt x="16" y="410"/>
                    <a:pt x="14" y="434"/>
                    <a:pt x="11" y="445"/>
                  </a:cubicBezTo>
                  <a:cubicBezTo>
                    <a:pt x="10" y="451"/>
                    <a:pt x="1" y="453"/>
                    <a:pt x="0" y="459"/>
                  </a:cubicBezTo>
                  <a:cubicBezTo>
                    <a:pt x="1" y="476"/>
                    <a:pt x="12" y="519"/>
                    <a:pt x="15" y="548"/>
                  </a:cubicBezTo>
                  <a:cubicBezTo>
                    <a:pt x="16" y="574"/>
                    <a:pt x="13" y="621"/>
                    <a:pt x="19" y="646"/>
                  </a:cubicBezTo>
                  <a:cubicBezTo>
                    <a:pt x="21" y="737"/>
                    <a:pt x="8" y="763"/>
                    <a:pt x="74" y="776"/>
                  </a:cubicBezTo>
                  <a:cubicBezTo>
                    <a:pt x="97" y="772"/>
                    <a:pt x="120" y="770"/>
                    <a:pt x="143" y="769"/>
                  </a:cubicBezTo>
                  <a:cubicBezTo>
                    <a:pt x="158" y="763"/>
                    <a:pt x="158" y="759"/>
                    <a:pt x="162" y="744"/>
                  </a:cubicBezTo>
                  <a:cubicBezTo>
                    <a:pt x="163" y="730"/>
                    <a:pt x="168" y="718"/>
                    <a:pt x="170" y="704"/>
                  </a:cubicBezTo>
                  <a:cubicBezTo>
                    <a:pt x="171" y="687"/>
                    <a:pt x="177" y="677"/>
                    <a:pt x="181" y="661"/>
                  </a:cubicBezTo>
                  <a:cubicBezTo>
                    <a:pt x="190" y="623"/>
                    <a:pt x="194" y="580"/>
                    <a:pt x="256" y="598"/>
                  </a:cubicBezTo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527"/>
            <p:cNvSpPr>
              <a:spLocks/>
            </p:cNvSpPr>
            <p:nvPr/>
          </p:nvSpPr>
          <p:spPr bwMode="auto">
            <a:xfrm>
              <a:off x="2191" y="1355"/>
              <a:ext cx="31" cy="353"/>
            </a:xfrm>
            <a:custGeom>
              <a:avLst/>
              <a:gdLst>
                <a:gd name="T0" fmla="*/ 24 w 30"/>
                <a:gd name="T1" fmla="*/ 0 h 327"/>
                <a:gd name="T2" fmla="*/ 10 w 30"/>
                <a:gd name="T3" fmla="*/ 51 h 327"/>
                <a:gd name="T4" fmla="*/ 0 w 30"/>
                <a:gd name="T5" fmla="*/ 76 h 327"/>
                <a:gd name="T6" fmla="*/ 20 w 30"/>
                <a:gd name="T7" fmla="*/ 136 h 327"/>
                <a:gd name="T8" fmla="*/ 26 w 30"/>
                <a:gd name="T9" fmla="*/ 160 h 327"/>
                <a:gd name="T10" fmla="*/ 14 w 30"/>
                <a:gd name="T11" fmla="*/ 232 h 327"/>
                <a:gd name="T12" fmla="*/ 30 w 30"/>
                <a:gd name="T13" fmla="*/ 345 h 327"/>
                <a:gd name="T14" fmla="*/ 34 w 30"/>
                <a:gd name="T15" fmla="*/ 443 h 3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7"/>
                <a:gd name="T26" fmla="*/ 30 w 30"/>
                <a:gd name="T27" fmla="*/ 327 h 3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7">
                  <a:moveTo>
                    <a:pt x="20" y="0"/>
                  </a:moveTo>
                  <a:cubicBezTo>
                    <a:pt x="22" y="16"/>
                    <a:pt x="24" y="29"/>
                    <a:pt x="10" y="38"/>
                  </a:cubicBezTo>
                  <a:cubicBezTo>
                    <a:pt x="1" y="52"/>
                    <a:pt x="4" y="45"/>
                    <a:pt x="0" y="56"/>
                  </a:cubicBezTo>
                  <a:cubicBezTo>
                    <a:pt x="8" y="67"/>
                    <a:pt x="12" y="87"/>
                    <a:pt x="16" y="100"/>
                  </a:cubicBezTo>
                  <a:cubicBezTo>
                    <a:pt x="12" y="112"/>
                    <a:pt x="14" y="106"/>
                    <a:pt x="22" y="118"/>
                  </a:cubicBezTo>
                  <a:cubicBezTo>
                    <a:pt x="20" y="135"/>
                    <a:pt x="17" y="153"/>
                    <a:pt x="14" y="170"/>
                  </a:cubicBezTo>
                  <a:cubicBezTo>
                    <a:pt x="16" y="223"/>
                    <a:pt x="15" y="220"/>
                    <a:pt x="26" y="254"/>
                  </a:cubicBezTo>
                  <a:cubicBezTo>
                    <a:pt x="28" y="327"/>
                    <a:pt x="4" y="326"/>
                    <a:pt x="30" y="326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528"/>
            <p:cNvSpPr>
              <a:spLocks/>
            </p:cNvSpPr>
            <p:nvPr/>
          </p:nvSpPr>
          <p:spPr bwMode="auto">
            <a:xfrm>
              <a:off x="2212" y="909"/>
              <a:ext cx="33" cy="454"/>
            </a:xfrm>
            <a:custGeom>
              <a:avLst/>
              <a:gdLst>
                <a:gd name="T0" fmla="*/ 36 w 31"/>
                <a:gd name="T1" fmla="*/ 0 h 421"/>
                <a:gd name="T2" fmla="*/ 38 w 31"/>
                <a:gd name="T3" fmla="*/ 33 h 421"/>
                <a:gd name="T4" fmla="*/ 24 w 31"/>
                <a:gd name="T5" fmla="*/ 93 h 421"/>
                <a:gd name="T6" fmla="*/ 20 w 31"/>
                <a:gd name="T7" fmla="*/ 195 h 421"/>
                <a:gd name="T8" fmla="*/ 28 w 31"/>
                <a:gd name="T9" fmla="*/ 307 h 421"/>
                <a:gd name="T10" fmla="*/ 36 w 31"/>
                <a:gd name="T11" fmla="*/ 333 h 421"/>
                <a:gd name="T12" fmla="*/ 22 w 31"/>
                <a:gd name="T13" fmla="*/ 413 h 421"/>
                <a:gd name="T14" fmla="*/ 16 w 31"/>
                <a:gd name="T15" fmla="*/ 436 h 421"/>
                <a:gd name="T16" fmla="*/ 12 w 31"/>
                <a:gd name="T17" fmla="*/ 452 h 421"/>
                <a:gd name="T18" fmla="*/ 6 w 31"/>
                <a:gd name="T19" fmla="*/ 471 h 421"/>
                <a:gd name="T20" fmla="*/ 4 w 31"/>
                <a:gd name="T21" fmla="*/ 485 h 421"/>
                <a:gd name="T22" fmla="*/ 0 w 31"/>
                <a:gd name="T23" fmla="*/ 523 h 421"/>
                <a:gd name="T24" fmla="*/ 2 w 31"/>
                <a:gd name="T25" fmla="*/ 569 h 4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421"/>
                <a:gd name="T41" fmla="*/ 31 w 31"/>
                <a:gd name="T42" fmla="*/ 421 h 4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421">
                  <a:moveTo>
                    <a:pt x="28" y="0"/>
                  </a:moveTo>
                  <a:cubicBezTo>
                    <a:pt x="29" y="1"/>
                    <a:pt x="31" y="14"/>
                    <a:pt x="30" y="25"/>
                  </a:cubicBezTo>
                  <a:cubicBezTo>
                    <a:pt x="29" y="36"/>
                    <a:pt x="22" y="49"/>
                    <a:pt x="20" y="69"/>
                  </a:cubicBezTo>
                  <a:cubicBezTo>
                    <a:pt x="28" y="94"/>
                    <a:pt x="20" y="120"/>
                    <a:pt x="16" y="145"/>
                  </a:cubicBezTo>
                  <a:cubicBezTo>
                    <a:pt x="25" y="214"/>
                    <a:pt x="16" y="135"/>
                    <a:pt x="22" y="227"/>
                  </a:cubicBezTo>
                  <a:cubicBezTo>
                    <a:pt x="22" y="234"/>
                    <a:pt x="28" y="247"/>
                    <a:pt x="28" y="247"/>
                  </a:cubicBezTo>
                  <a:cubicBezTo>
                    <a:pt x="26" y="267"/>
                    <a:pt x="24" y="286"/>
                    <a:pt x="18" y="305"/>
                  </a:cubicBezTo>
                  <a:cubicBezTo>
                    <a:pt x="18" y="305"/>
                    <a:pt x="13" y="320"/>
                    <a:pt x="12" y="323"/>
                  </a:cubicBezTo>
                  <a:cubicBezTo>
                    <a:pt x="11" y="327"/>
                    <a:pt x="8" y="335"/>
                    <a:pt x="8" y="335"/>
                  </a:cubicBezTo>
                  <a:cubicBezTo>
                    <a:pt x="7" y="340"/>
                    <a:pt x="7" y="344"/>
                    <a:pt x="6" y="349"/>
                  </a:cubicBezTo>
                  <a:cubicBezTo>
                    <a:pt x="5" y="352"/>
                    <a:pt x="5" y="356"/>
                    <a:pt x="4" y="359"/>
                  </a:cubicBezTo>
                  <a:cubicBezTo>
                    <a:pt x="3" y="368"/>
                    <a:pt x="0" y="387"/>
                    <a:pt x="0" y="387"/>
                  </a:cubicBezTo>
                  <a:cubicBezTo>
                    <a:pt x="2" y="416"/>
                    <a:pt x="2" y="404"/>
                    <a:pt x="2" y="421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529"/>
            <p:cNvSpPr>
              <a:spLocks/>
            </p:cNvSpPr>
            <p:nvPr/>
          </p:nvSpPr>
          <p:spPr bwMode="auto">
            <a:xfrm>
              <a:off x="1853" y="9"/>
              <a:ext cx="140" cy="277"/>
            </a:xfrm>
            <a:custGeom>
              <a:avLst/>
              <a:gdLst>
                <a:gd name="T0" fmla="*/ 15 w 129"/>
                <a:gd name="T1" fmla="*/ 329 h 257"/>
                <a:gd name="T2" fmla="*/ 1 w 129"/>
                <a:gd name="T3" fmla="*/ 345 h 257"/>
                <a:gd name="T4" fmla="*/ 4 w 129"/>
                <a:gd name="T5" fmla="*/ 323 h 257"/>
                <a:gd name="T6" fmla="*/ 37 w 129"/>
                <a:gd name="T7" fmla="*/ 249 h 257"/>
                <a:gd name="T8" fmla="*/ 48 w 129"/>
                <a:gd name="T9" fmla="*/ 221 h 257"/>
                <a:gd name="T10" fmla="*/ 64 w 129"/>
                <a:gd name="T11" fmla="*/ 170 h 257"/>
                <a:gd name="T12" fmla="*/ 74 w 129"/>
                <a:gd name="T13" fmla="*/ 160 h 257"/>
                <a:gd name="T14" fmla="*/ 88 w 129"/>
                <a:gd name="T15" fmla="*/ 136 h 257"/>
                <a:gd name="T16" fmla="*/ 104 w 129"/>
                <a:gd name="T17" fmla="*/ 103 h 257"/>
                <a:gd name="T18" fmla="*/ 132 w 129"/>
                <a:gd name="T19" fmla="*/ 70 h 257"/>
                <a:gd name="T20" fmla="*/ 140 w 129"/>
                <a:gd name="T21" fmla="*/ 54 h 257"/>
                <a:gd name="T22" fmla="*/ 168 w 129"/>
                <a:gd name="T23" fmla="*/ 18 h 257"/>
                <a:gd name="T24" fmla="*/ 179 w 129"/>
                <a:gd name="T25" fmla="*/ 0 h 2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257"/>
                <a:gd name="T41" fmla="*/ 129 w 129"/>
                <a:gd name="T42" fmla="*/ 257 h 2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257">
                  <a:moveTo>
                    <a:pt x="11" y="244"/>
                  </a:moveTo>
                  <a:cubicBezTo>
                    <a:pt x="9" y="246"/>
                    <a:pt x="2" y="257"/>
                    <a:pt x="1" y="256"/>
                  </a:cubicBezTo>
                  <a:cubicBezTo>
                    <a:pt x="0" y="255"/>
                    <a:pt x="0" y="251"/>
                    <a:pt x="4" y="239"/>
                  </a:cubicBezTo>
                  <a:cubicBezTo>
                    <a:pt x="8" y="227"/>
                    <a:pt x="22" y="198"/>
                    <a:pt x="27" y="185"/>
                  </a:cubicBezTo>
                  <a:cubicBezTo>
                    <a:pt x="32" y="172"/>
                    <a:pt x="32" y="173"/>
                    <a:pt x="35" y="163"/>
                  </a:cubicBezTo>
                  <a:cubicBezTo>
                    <a:pt x="38" y="153"/>
                    <a:pt x="43" y="133"/>
                    <a:pt x="46" y="126"/>
                  </a:cubicBezTo>
                  <a:cubicBezTo>
                    <a:pt x="49" y="119"/>
                    <a:pt x="50" y="122"/>
                    <a:pt x="53" y="118"/>
                  </a:cubicBezTo>
                  <a:cubicBezTo>
                    <a:pt x="56" y="114"/>
                    <a:pt x="60" y="108"/>
                    <a:pt x="64" y="101"/>
                  </a:cubicBezTo>
                  <a:cubicBezTo>
                    <a:pt x="68" y="94"/>
                    <a:pt x="70" y="85"/>
                    <a:pt x="75" y="77"/>
                  </a:cubicBezTo>
                  <a:cubicBezTo>
                    <a:pt x="80" y="69"/>
                    <a:pt x="91" y="58"/>
                    <a:pt x="95" y="52"/>
                  </a:cubicBezTo>
                  <a:cubicBezTo>
                    <a:pt x="99" y="46"/>
                    <a:pt x="97" y="46"/>
                    <a:pt x="101" y="40"/>
                  </a:cubicBezTo>
                  <a:cubicBezTo>
                    <a:pt x="105" y="34"/>
                    <a:pt x="117" y="21"/>
                    <a:pt x="122" y="14"/>
                  </a:cubicBezTo>
                  <a:cubicBezTo>
                    <a:pt x="127" y="7"/>
                    <a:pt x="128" y="2"/>
                    <a:pt x="129" y="0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Text Box 530"/>
            <p:cNvSpPr txBox="1">
              <a:spLocks noChangeArrowheads="1"/>
            </p:cNvSpPr>
            <p:nvPr/>
          </p:nvSpPr>
          <p:spPr bwMode="auto">
            <a:xfrm>
              <a:off x="752" y="480"/>
              <a:ext cx="8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000" b="1" i="0" u="none" strike="noStrike" kern="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מערכת המים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534" name="Text Box 531"/>
            <p:cNvSpPr txBox="1">
              <a:spLocks noChangeArrowheads="1"/>
            </p:cNvSpPr>
            <p:nvPr/>
          </p:nvSpPr>
          <p:spPr bwMode="auto">
            <a:xfrm>
              <a:off x="955" y="584"/>
              <a:ext cx="8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000" b="1" i="0" u="none" strike="noStrike" kern="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הארצית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535" name="Text Box 532"/>
            <p:cNvSpPr txBox="1">
              <a:spLocks noChangeArrowheads="1"/>
            </p:cNvSpPr>
            <p:nvPr/>
          </p:nvSpPr>
          <p:spPr bwMode="auto">
            <a:xfrm>
              <a:off x="822" y="756"/>
              <a:ext cx="67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0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מפת מפעלי המים</a:t>
              </a: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Text Box 533"/>
            <p:cNvSpPr txBox="1">
              <a:spLocks noChangeArrowheads="1"/>
            </p:cNvSpPr>
            <p:nvPr/>
          </p:nvSpPr>
          <p:spPr bwMode="auto">
            <a:xfrm>
              <a:off x="2083" y="2886"/>
              <a:ext cx="36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800" b="0" i="0" u="sng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מקרא</a:t>
              </a:r>
              <a:endParaRPr kumimoji="0" lang="en-US" sz="800" b="0" i="0" u="sng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7" name="Text Box 534"/>
            <p:cNvSpPr txBox="1">
              <a:spLocks noChangeArrowheads="1"/>
            </p:cNvSpPr>
            <p:nvPr/>
          </p:nvSpPr>
          <p:spPr bwMode="auto">
            <a:xfrm>
              <a:off x="1979" y="3024"/>
              <a:ext cx="4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המוביל הארצי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8" name="Line 535"/>
            <p:cNvSpPr>
              <a:spLocks noChangeShapeType="1"/>
            </p:cNvSpPr>
            <p:nvPr/>
          </p:nvSpPr>
          <p:spPr bwMode="auto">
            <a:xfrm>
              <a:off x="2422" y="3095"/>
              <a:ext cx="125" cy="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Line 536"/>
            <p:cNvSpPr>
              <a:spLocks noChangeShapeType="1"/>
            </p:cNvSpPr>
            <p:nvPr/>
          </p:nvSpPr>
          <p:spPr bwMode="auto">
            <a:xfrm>
              <a:off x="2424" y="3188"/>
              <a:ext cx="125" cy="1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Line 537"/>
            <p:cNvSpPr>
              <a:spLocks noChangeShapeType="1"/>
            </p:cNvSpPr>
            <p:nvPr/>
          </p:nvSpPr>
          <p:spPr bwMode="auto">
            <a:xfrm>
              <a:off x="2424" y="3271"/>
              <a:ext cx="125" cy="1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Line 538"/>
            <p:cNvSpPr>
              <a:spLocks noChangeShapeType="1"/>
            </p:cNvSpPr>
            <p:nvPr/>
          </p:nvSpPr>
          <p:spPr bwMode="auto">
            <a:xfrm>
              <a:off x="2422" y="3364"/>
              <a:ext cx="125" cy="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Oval 539"/>
            <p:cNvSpPr>
              <a:spLocks noChangeArrowheads="1"/>
            </p:cNvSpPr>
            <p:nvPr/>
          </p:nvSpPr>
          <p:spPr bwMode="auto">
            <a:xfrm>
              <a:off x="2471" y="3424"/>
              <a:ext cx="26" cy="27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3" name="Rectangle 540"/>
            <p:cNvSpPr>
              <a:spLocks noChangeArrowheads="1"/>
            </p:cNvSpPr>
            <p:nvPr/>
          </p:nvSpPr>
          <p:spPr bwMode="auto">
            <a:xfrm>
              <a:off x="2463" y="3682"/>
              <a:ext cx="24" cy="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AutoShape 541"/>
            <p:cNvSpPr>
              <a:spLocks noChangeArrowheads="1"/>
            </p:cNvSpPr>
            <p:nvPr/>
          </p:nvSpPr>
          <p:spPr bwMode="auto">
            <a:xfrm>
              <a:off x="2448" y="4013"/>
              <a:ext cx="52" cy="5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542"/>
            <p:cNvSpPr>
              <a:spLocks/>
            </p:cNvSpPr>
            <p:nvPr/>
          </p:nvSpPr>
          <p:spPr bwMode="auto">
            <a:xfrm>
              <a:off x="2451" y="3496"/>
              <a:ext cx="53" cy="62"/>
            </a:xfrm>
            <a:custGeom>
              <a:avLst/>
              <a:gdLst>
                <a:gd name="T0" fmla="*/ 17 w 54"/>
                <a:gd name="T1" fmla="*/ 12 h 58"/>
                <a:gd name="T2" fmla="*/ 27 w 54"/>
                <a:gd name="T3" fmla="*/ 5 h 58"/>
                <a:gd name="T4" fmla="*/ 34 w 54"/>
                <a:gd name="T5" fmla="*/ 0 h 58"/>
                <a:gd name="T6" fmla="*/ 44 w 54"/>
                <a:gd name="T7" fmla="*/ 30 h 58"/>
                <a:gd name="T8" fmla="*/ 42 w 54"/>
                <a:gd name="T9" fmla="*/ 56 h 58"/>
                <a:gd name="T10" fmla="*/ 32 w 54"/>
                <a:gd name="T11" fmla="*/ 65 h 58"/>
                <a:gd name="T12" fmla="*/ 21 w 54"/>
                <a:gd name="T13" fmla="*/ 76 h 58"/>
                <a:gd name="T14" fmla="*/ 6 w 54"/>
                <a:gd name="T15" fmla="*/ 69 h 58"/>
                <a:gd name="T16" fmla="*/ 0 w 54"/>
                <a:gd name="T17" fmla="*/ 51 h 58"/>
                <a:gd name="T18" fmla="*/ 5 w 54"/>
                <a:gd name="T19" fmla="*/ 30 h 58"/>
                <a:gd name="T20" fmla="*/ 14 w 54"/>
                <a:gd name="T21" fmla="*/ 17 h 58"/>
                <a:gd name="T22" fmla="*/ 22 w 54"/>
                <a:gd name="T23" fmla="*/ 12 h 58"/>
                <a:gd name="T24" fmla="*/ 17 w 54"/>
                <a:gd name="T25" fmla="*/ 1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58"/>
                <a:gd name="T41" fmla="*/ 54 w 54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58">
                  <a:moveTo>
                    <a:pt x="17" y="8"/>
                  </a:moveTo>
                  <a:cubicBezTo>
                    <a:pt x="21" y="6"/>
                    <a:pt x="26" y="7"/>
                    <a:pt x="30" y="5"/>
                  </a:cubicBezTo>
                  <a:cubicBezTo>
                    <a:pt x="33" y="4"/>
                    <a:pt x="38" y="0"/>
                    <a:pt x="38" y="0"/>
                  </a:cubicBezTo>
                  <a:cubicBezTo>
                    <a:pt x="52" y="2"/>
                    <a:pt x="54" y="3"/>
                    <a:pt x="48" y="22"/>
                  </a:cubicBezTo>
                  <a:cubicBezTo>
                    <a:pt x="47" y="26"/>
                    <a:pt x="49" y="39"/>
                    <a:pt x="46" y="43"/>
                  </a:cubicBezTo>
                  <a:cubicBezTo>
                    <a:pt x="44" y="44"/>
                    <a:pt x="36" y="50"/>
                    <a:pt x="36" y="50"/>
                  </a:cubicBezTo>
                  <a:cubicBezTo>
                    <a:pt x="32" y="58"/>
                    <a:pt x="29" y="56"/>
                    <a:pt x="21" y="58"/>
                  </a:cubicBezTo>
                  <a:cubicBezTo>
                    <a:pt x="15" y="57"/>
                    <a:pt x="11" y="54"/>
                    <a:pt x="6" y="53"/>
                  </a:cubicBezTo>
                  <a:cubicBezTo>
                    <a:pt x="2" y="46"/>
                    <a:pt x="3" y="46"/>
                    <a:pt x="0" y="39"/>
                  </a:cubicBezTo>
                  <a:cubicBezTo>
                    <a:pt x="1" y="34"/>
                    <a:pt x="1" y="25"/>
                    <a:pt x="5" y="22"/>
                  </a:cubicBezTo>
                  <a:cubicBezTo>
                    <a:pt x="7" y="18"/>
                    <a:pt x="10" y="15"/>
                    <a:pt x="14" y="13"/>
                  </a:cubicBezTo>
                  <a:cubicBezTo>
                    <a:pt x="16" y="11"/>
                    <a:pt x="22" y="8"/>
                    <a:pt x="22" y="8"/>
                  </a:cubicBezTo>
                  <a:cubicBezTo>
                    <a:pt x="22" y="8"/>
                    <a:pt x="17" y="8"/>
                    <a:pt x="17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Oval 543"/>
            <p:cNvSpPr>
              <a:spLocks noChangeArrowheads="1"/>
            </p:cNvSpPr>
            <p:nvPr/>
          </p:nvSpPr>
          <p:spPr bwMode="auto">
            <a:xfrm>
              <a:off x="2463" y="3598"/>
              <a:ext cx="27" cy="27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7" name="Freeform 544"/>
            <p:cNvSpPr>
              <a:spLocks/>
            </p:cNvSpPr>
            <p:nvPr/>
          </p:nvSpPr>
          <p:spPr bwMode="auto">
            <a:xfrm>
              <a:off x="2448" y="3822"/>
              <a:ext cx="54" cy="63"/>
            </a:xfrm>
            <a:custGeom>
              <a:avLst/>
              <a:gdLst>
                <a:gd name="T0" fmla="*/ 17 w 54"/>
                <a:gd name="T1" fmla="*/ 12 h 58"/>
                <a:gd name="T2" fmla="*/ 30 w 54"/>
                <a:gd name="T3" fmla="*/ 5 h 58"/>
                <a:gd name="T4" fmla="*/ 38 w 54"/>
                <a:gd name="T5" fmla="*/ 0 h 58"/>
                <a:gd name="T6" fmla="*/ 48 w 54"/>
                <a:gd name="T7" fmla="*/ 30 h 58"/>
                <a:gd name="T8" fmla="*/ 46 w 54"/>
                <a:gd name="T9" fmla="*/ 60 h 58"/>
                <a:gd name="T10" fmla="*/ 36 w 54"/>
                <a:gd name="T11" fmla="*/ 70 h 58"/>
                <a:gd name="T12" fmla="*/ 21 w 54"/>
                <a:gd name="T13" fmla="*/ 80 h 58"/>
                <a:gd name="T14" fmla="*/ 6 w 54"/>
                <a:gd name="T15" fmla="*/ 74 h 58"/>
                <a:gd name="T16" fmla="*/ 0 w 54"/>
                <a:gd name="T17" fmla="*/ 54 h 58"/>
                <a:gd name="T18" fmla="*/ 5 w 54"/>
                <a:gd name="T19" fmla="*/ 30 h 58"/>
                <a:gd name="T20" fmla="*/ 14 w 54"/>
                <a:gd name="T21" fmla="*/ 17 h 58"/>
                <a:gd name="T22" fmla="*/ 22 w 54"/>
                <a:gd name="T23" fmla="*/ 12 h 58"/>
                <a:gd name="T24" fmla="*/ 17 w 54"/>
                <a:gd name="T25" fmla="*/ 1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58"/>
                <a:gd name="T41" fmla="*/ 54 w 54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58">
                  <a:moveTo>
                    <a:pt x="17" y="8"/>
                  </a:moveTo>
                  <a:cubicBezTo>
                    <a:pt x="21" y="6"/>
                    <a:pt x="26" y="7"/>
                    <a:pt x="30" y="5"/>
                  </a:cubicBezTo>
                  <a:cubicBezTo>
                    <a:pt x="33" y="4"/>
                    <a:pt x="38" y="0"/>
                    <a:pt x="38" y="0"/>
                  </a:cubicBezTo>
                  <a:cubicBezTo>
                    <a:pt x="52" y="2"/>
                    <a:pt x="54" y="3"/>
                    <a:pt x="48" y="22"/>
                  </a:cubicBezTo>
                  <a:cubicBezTo>
                    <a:pt x="47" y="26"/>
                    <a:pt x="49" y="39"/>
                    <a:pt x="46" y="43"/>
                  </a:cubicBezTo>
                  <a:cubicBezTo>
                    <a:pt x="44" y="44"/>
                    <a:pt x="36" y="50"/>
                    <a:pt x="36" y="50"/>
                  </a:cubicBezTo>
                  <a:cubicBezTo>
                    <a:pt x="32" y="58"/>
                    <a:pt x="29" y="56"/>
                    <a:pt x="21" y="58"/>
                  </a:cubicBezTo>
                  <a:cubicBezTo>
                    <a:pt x="15" y="57"/>
                    <a:pt x="11" y="54"/>
                    <a:pt x="6" y="53"/>
                  </a:cubicBezTo>
                  <a:cubicBezTo>
                    <a:pt x="2" y="46"/>
                    <a:pt x="3" y="46"/>
                    <a:pt x="0" y="39"/>
                  </a:cubicBezTo>
                  <a:cubicBezTo>
                    <a:pt x="1" y="34"/>
                    <a:pt x="1" y="25"/>
                    <a:pt x="5" y="22"/>
                  </a:cubicBezTo>
                  <a:cubicBezTo>
                    <a:pt x="7" y="18"/>
                    <a:pt x="10" y="15"/>
                    <a:pt x="14" y="13"/>
                  </a:cubicBezTo>
                  <a:cubicBezTo>
                    <a:pt x="16" y="11"/>
                    <a:pt x="22" y="8"/>
                    <a:pt x="22" y="8"/>
                  </a:cubicBezTo>
                  <a:cubicBezTo>
                    <a:pt x="22" y="8"/>
                    <a:pt x="17" y="8"/>
                    <a:pt x="17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Text Box 545"/>
            <p:cNvSpPr txBox="1">
              <a:spLocks noChangeArrowheads="1"/>
            </p:cNvSpPr>
            <p:nvPr/>
          </p:nvSpPr>
          <p:spPr bwMode="auto">
            <a:xfrm>
              <a:off x="1978" y="3114"/>
              <a:ext cx="46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קו מים לשתיה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9" name="Text Box 546"/>
            <p:cNvSpPr txBox="1">
              <a:spLocks noChangeArrowheads="1"/>
            </p:cNvSpPr>
            <p:nvPr/>
          </p:nvSpPr>
          <p:spPr bwMode="auto">
            <a:xfrm>
              <a:off x="1832" y="3207"/>
              <a:ext cx="61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מים להשקייה - קולחין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0" name="Text Box 547"/>
            <p:cNvSpPr txBox="1">
              <a:spLocks noChangeArrowheads="1"/>
            </p:cNvSpPr>
            <p:nvPr/>
          </p:nvSpPr>
          <p:spPr bwMode="auto">
            <a:xfrm>
              <a:off x="1832" y="3294"/>
              <a:ext cx="6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מים מליחים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Text Box 548"/>
            <p:cNvSpPr txBox="1">
              <a:spLocks noChangeArrowheads="1"/>
            </p:cNvSpPr>
            <p:nvPr/>
          </p:nvSpPr>
          <p:spPr bwMode="auto">
            <a:xfrm>
              <a:off x="1832" y="3370"/>
              <a:ext cx="6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ישובים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" name="Text Box 549"/>
            <p:cNvSpPr txBox="1">
              <a:spLocks noChangeArrowheads="1"/>
            </p:cNvSpPr>
            <p:nvPr/>
          </p:nvSpPr>
          <p:spPr bwMode="auto">
            <a:xfrm>
              <a:off x="1832" y="3455"/>
              <a:ext cx="6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מים שפירים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" name="Text Box 550"/>
            <p:cNvSpPr txBox="1">
              <a:spLocks noChangeArrowheads="1"/>
            </p:cNvSpPr>
            <p:nvPr/>
          </p:nvSpPr>
          <p:spPr bwMode="auto">
            <a:xfrm>
              <a:off x="1771" y="3543"/>
              <a:ext cx="6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בריכות מים שפירים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" name="Text Box 551"/>
            <p:cNvSpPr txBox="1">
              <a:spLocks noChangeArrowheads="1"/>
            </p:cNvSpPr>
            <p:nvPr/>
          </p:nvSpPr>
          <p:spPr bwMode="auto">
            <a:xfrm>
              <a:off x="1769" y="3625"/>
              <a:ext cx="67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שאיבה מים שפירים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Rectangle 552"/>
            <p:cNvSpPr>
              <a:spLocks noChangeArrowheads="1"/>
            </p:cNvSpPr>
            <p:nvPr/>
          </p:nvSpPr>
          <p:spPr bwMode="auto">
            <a:xfrm>
              <a:off x="2467" y="3752"/>
              <a:ext cx="24" cy="2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Text Box 553"/>
            <p:cNvSpPr txBox="1">
              <a:spLocks noChangeArrowheads="1"/>
            </p:cNvSpPr>
            <p:nvPr/>
          </p:nvSpPr>
          <p:spPr bwMode="auto">
            <a:xfrm>
              <a:off x="1769" y="3697"/>
              <a:ext cx="6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תחנת מים מושבים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Text Box 554"/>
            <p:cNvSpPr txBox="1">
              <a:spLocks noChangeArrowheads="1"/>
            </p:cNvSpPr>
            <p:nvPr/>
          </p:nvSpPr>
          <p:spPr bwMode="auto">
            <a:xfrm>
              <a:off x="1769" y="3787"/>
              <a:ext cx="6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מאגר מים מושבים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8" name="Oval 555"/>
            <p:cNvSpPr>
              <a:spLocks noChangeArrowheads="1"/>
            </p:cNvSpPr>
            <p:nvPr/>
          </p:nvSpPr>
          <p:spPr bwMode="auto">
            <a:xfrm>
              <a:off x="2461" y="3939"/>
              <a:ext cx="28" cy="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9" name="Oval 556"/>
            <p:cNvSpPr>
              <a:spLocks noChangeArrowheads="1"/>
            </p:cNvSpPr>
            <p:nvPr/>
          </p:nvSpPr>
          <p:spPr bwMode="auto">
            <a:xfrm>
              <a:off x="2454" y="4124"/>
              <a:ext cx="27" cy="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0" name="Text Box 557"/>
            <p:cNvSpPr txBox="1">
              <a:spLocks noChangeArrowheads="1"/>
            </p:cNvSpPr>
            <p:nvPr/>
          </p:nvSpPr>
          <p:spPr bwMode="auto">
            <a:xfrm>
              <a:off x="1771" y="3876"/>
              <a:ext cx="6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בריכות מים מושבים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Text Box 558"/>
            <p:cNvSpPr txBox="1">
              <a:spLocks noChangeArrowheads="1"/>
            </p:cNvSpPr>
            <p:nvPr/>
          </p:nvSpPr>
          <p:spPr bwMode="auto">
            <a:xfrm>
              <a:off x="1769" y="3969"/>
              <a:ext cx="6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מתקן התפלה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2" name="Text Box 559"/>
            <p:cNvSpPr txBox="1">
              <a:spLocks noChangeArrowheads="1"/>
            </p:cNvSpPr>
            <p:nvPr/>
          </p:nvSpPr>
          <p:spPr bwMode="auto">
            <a:xfrm>
              <a:off x="1769" y="4066"/>
              <a:ext cx="6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קדוחי מים מליחים</a:t>
              </a:r>
              <a:endPara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" name="Freeform 560"/>
            <p:cNvSpPr>
              <a:spLocks/>
            </p:cNvSpPr>
            <p:nvPr/>
          </p:nvSpPr>
          <p:spPr bwMode="auto">
            <a:xfrm>
              <a:off x="1853" y="2770"/>
              <a:ext cx="130" cy="383"/>
            </a:xfrm>
            <a:custGeom>
              <a:avLst/>
              <a:gdLst>
                <a:gd name="T0" fmla="*/ 166 w 120"/>
                <a:gd name="T1" fmla="*/ 0 h 355"/>
                <a:gd name="T2" fmla="*/ 152 w 120"/>
                <a:gd name="T3" fmla="*/ 76 h 355"/>
                <a:gd name="T4" fmla="*/ 143 w 120"/>
                <a:gd name="T5" fmla="*/ 117 h 355"/>
                <a:gd name="T6" fmla="*/ 50 w 120"/>
                <a:gd name="T7" fmla="*/ 364 h 355"/>
                <a:gd name="T8" fmla="*/ 22 w 120"/>
                <a:gd name="T9" fmla="*/ 481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55"/>
                <a:gd name="T17" fmla="*/ 120 w 12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55">
                  <a:moveTo>
                    <a:pt x="120" y="0"/>
                  </a:moveTo>
                  <a:cubicBezTo>
                    <a:pt x="109" y="18"/>
                    <a:pt x="116" y="37"/>
                    <a:pt x="110" y="56"/>
                  </a:cubicBezTo>
                  <a:cubicBezTo>
                    <a:pt x="109" y="66"/>
                    <a:pt x="107" y="76"/>
                    <a:pt x="104" y="86"/>
                  </a:cubicBezTo>
                  <a:cubicBezTo>
                    <a:pt x="100" y="156"/>
                    <a:pt x="55" y="202"/>
                    <a:pt x="36" y="268"/>
                  </a:cubicBezTo>
                  <a:cubicBezTo>
                    <a:pt x="18" y="328"/>
                    <a:pt x="0" y="339"/>
                    <a:pt x="16" y="355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Rectangle 561"/>
            <p:cNvSpPr>
              <a:spLocks noChangeArrowheads="1"/>
            </p:cNvSpPr>
            <p:nvPr/>
          </p:nvSpPr>
          <p:spPr bwMode="auto">
            <a:xfrm rot="-1058755">
              <a:off x="1002" y="2880"/>
              <a:ext cx="160" cy="42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5" name="Rectangle 562"/>
            <p:cNvSpPr>
              <a:spLocks noChangeArrowheads="1"/>
            </p:cNvSpPr>
            <p:nvPr/>
          </p:nvSpPr>
          <p:spPr bwMode="auto">
            <a:xfrm>
              <a:off x="801" y="9"/>
              <a:ext cx="1804" cy="4258"/>
            </a:xfrm>
            <a:prstGeom prst="rect">
              <a:avLst/>
            </a:prstGeom>
            <a:noFill/>
            <a:ln w="63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Heb Logo Mekorot" pitchFamily="2" charset="-79"/>
              </a:endParaRPr>
            </a:p>
          </p:txBody>
        </p:sp>
        <p:sp>
          <p:nvSpPr>
            <p:cNvPr id="566" name="Text Box 563"/>
            <p:cNvSpPr txBox="1">
              <a:spLocks noChangeArrowheads="1"/>
            </p:cNvSpPr>
            <p:nvPr/>
          </p:nvSpPr>
          <p:spPr bwMode="auto">
            <a:xfrm>
              <a:off x="1388" y="4117"/>
              <a:ext cx="30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אילת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7" name="Text Box 564"/>
            <p:cNvSpPr txBox="1">
              <a:spLocks noChangeArrowheads="1"/>
            </p:cNvSpPr>
            <p:nvPr/>
          </p:nvSpPr>
          <p:spPr bwMode="auto">
            <a:xfrm rot="-3659333">
              <a:off x="1373" y="1666"/>
              <a:ext cx="35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קו ירקון מזרחי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8" name="Text Box 565"/>
            <p:cNvSpPr txBox="1">
              <a:spLocks noChangeArrowheads="1"/>
            </p:cNvSpPr>
            <p:nvPr/>
          </p:nvSpPr>
          <p:spPr bwMode="auto">
            <a:xfrm rot="-4467852">
              <a:off x="1559" y="977"/>
              <a:ext cx="35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המוביל הארצי</a:t>
              </a:r>
              <a:endParaRPr kumimoji="0" lang="en-US" sz="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9" name="Text Box 566"/>
            <p:cNvSpPr txBox="1">
              <a:spLocks noChangeArrowheads="1"/>
            </p:cNvSpPr>
            <p:nvPr/>
          </p:nvSpPr>
          <p:spPr bwMode="auto">
            <a:xfrm>
              <a:off x="1337" y="997"/>
              <a:ext cx="3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נתניה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0" name="Text Box 567"/>
            <p:cNvSpPr txBox="1">
              <a:spLocks noChangeArrowheads="1"/>
            </p:cNvSpPr>
            <p:nvPr/>
          </p:nvSpPr>
          <p:spPr bwMode="auto">
            <a:xfrm>
              <a:off x="1492" y="3445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שיזפון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1" name="Text Box 568"/>
            <p:cNvSpPr txBox="1">
              <a:spLocks noChangeArrowheads="1"/>
            </p:cNvSpPr>
            <p:nvPr/>
          </p:nvSpPr>
          <p:spPr bwMode="auto">
            <a:xfrm>
              <a:off x="1609" y="3460"/>
              <a:ext cx="25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יהל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2" name="Text Box 569"/>
            <p:cNvSpPr txBox="1">
              <a:spLocks noChangeArrowheads="1"/>
            </p:cNvSpPr>
            <p:nvPr/>
          </p:nvSpPr>
          <p:spPr bwMode="auto">
            <a:xfrm>
              <a:off x="1461" y="3399"/>
              <a:ext cx="2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בר' ותח' שיטה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" name="Text Box 570"/>
            <p:cNvSpPr txBox="1">
              <a:spLocks noChangeArrowheads="1"/>
            </p:cNvSpPr>
            <p:nvPr/>
          </p:nvSpPr>
          <p:spPr bwMode="auto">
            <a:xfrm>
              <a:off x="1992" y="262"/>
              <a:ext cx="3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מפעל זמר</a:t>
              </a:r>
              <a:endParaRPr kumimoji="0" lang="en-US" sz="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4" name="Rectangle 571"/>
            <p:cNvSpPr>
              <a:spLocks noChangeArrowheads="1"/>
            </p:cNvSpPr>
            <p:nvPr/>
          </p:nvSpPr>
          <p:spPr bwMode="auto">
            <a:xfrm>
              <a:off x="1643" y="1536"/>
              <a:ext cx="25" cy="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Text Box 572"/>
            <p:cNvSpPr txBox="1">
              <a:spLocks noChangeArrowheads="1"/>
            </p:cNvSpPr>
            <p:nvPr/>
          </p:nvSpPr>
          <p:spPr bwMode="auto">
            <a:xfrm>
              <a:off x="1440" y="1486"/>
              <a:ext cx="24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תח' מאגר נשר</a:t>
              </a:r>
              <a:endParaRPr kumimoji="0" lang="en-US" sz="3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" name="Line 573"/>
            <p:cNvSpPr>
              <a:spLocks noChangeShapeType="1"/>
            </p:cNvSpPr>
            <p:nvPr/>
          </p:nvSpPr>
          <p:spPr bwMode="auto">
            <a:xfrm>
              <a:off x="1655" y="1545"/>
              <a:ext cx="111" cy="8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AutoShape 574"/>
            <p:cNvSpPr>
              <a:spLocks noChangeArrowheads="1"/>
            </p:cNvSpPr>
            <p:nvPr/>
          </p:nvSpPr>
          <p:spPr bwMode="auto">
            <a:xfrm>
              <a:off x="1266" y="1799"/>
              <a:ext cx="52" cy="5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Text Box 575"/>
            <p:cNvSpPr txBox="1">
              <a:spLocks noChangeArrowheads="1"/>
            </p:cNvSpPr>
            <p:nvPr/>
          </p:nvSpPr>
          <p:spPr bwMode="auto">
            <a:xfrm>
              <a:off x="626" y="4163"/>
              <a:ext cx="56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David" pitchFamily="34" charset="-79"/>
              </a:endParaRPr>
            </a:p>
          </p:txBody>
        </p:sp>
      </p:grpSp>
      <p:sp>
        <p:nvSpPr>
          <p:cNvPr id="579" name="AutoShape 576"/>
          <p:cNvSpPr>
            <a:spLocks noChangeArrowheads="1"/>
          </p:cNvSpPr>
          <p:nvPr/>
        </p:nvSpPr>
        <p:spPr bwMode="auto">
          <a:xfrm>
            <a:off x="647452" y="1245860"/>
            <a:ext cx="5688012" cy="2663825"/>
          </a:xfrm>
          <a:prstGeom prst="roundRect">
            <a:avLst>
              <a:gd name="adj" fmla="val 8560"/>
            </a:avLst>
          </a:prstGeom>
          <a:solidFill>
            <a:srgbClr val="FFFFFF">
              <a:alpha val="59999"/>
            </a:srgb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0" name="Rectangle 578"/>
          <p:cNvSpPr txBox="1">
            <a:spLocks noChangeArrowheads="1"/>
          </p:cNvSpPr>
          <p:nvPr/>
        </p:nvSpPr>
        <p:spPr bwMode="gray">
          <a:xfrm>
            <a:off x="790327" y="1317297"/>
            <a:ext cx="53292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r" rtl="1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●"/>
              <a:defRPr sz="2000" b="1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14375" indent="-261938" algn="r" rtl="1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rgbClr val="003300"/>
                </a:solidFill>
                <a:latin typeface="+mn-lt"/>
                <a:cs typeface="+mn-cs"/>
              </a:defRPr>
            </a:lvl2pPr>
            <a:lvl3pPr marL="1071563" indent="-177800" algn="r" rtl="1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3pPr>
            <a:lvl4pPr marL="1439863" indent="-188913" algn="r" rtl="1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4pPr>
            <a:lvl5pPr marL="1797050" indent="-177800" algn="r" rtl="1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»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5pPr>
            <a:lvl6pPr marL="2254250" indent="-177800" algn="r" rtl="1" fontAlgn="base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»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6pPr>
            <a:lvl7pPr marL="2711450" indent="-177800" algn="r" rtl="1" fontAlgn="base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»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7pPr>
            <a:lvl8pPr marL="3168650" indent="-177800" algn="r" rtl="1" fontAlgn="base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»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8pPr>
            <a:lvl9pPr marL="3625850" indent="-177800" algn="r" rtl="1" fontAlgn="base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»"/>
              <a:defRPr sz="1600" b="1">
                <a:solidFill>
                  <a:srgbClr val="003300"/>
                </a:solidFill>
                <a:latin typeface="+mn-lt"/>
                <a:cs typeface="+mn-cs"/>
              </a:defRPr>
            </a:lvl9pPr>
          </a:lstStyle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שפכים מגוש דן בכמות של כ-140 </a:t>
            </a:r>
            <a:r>
              <a:rPr kumimoji="0" lang="he-IL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מלמ"ש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מתקן לטיהור שפכים הגדול מסוגו בארץ (איכות שניונית)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שישה שדות החדרה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מעל 150 קידוחי הפקה ותצפית (איכות שלישונית)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צינור באורך כ-90 ק"מ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 תחנות שאיבה, מאגרים תפעוליים (510 </a:t>
            </a:r>
            <a:r>
              <a:rPr kumimoji="0" lang="he-IL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אלמ"ק</a:t>
            </a:r>
            <a:r>
              <a:rPr kumimoji="0" lang="he-I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ומאגרים עונתיים (17.2 מלמ"ק)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1" name="AutoShape 579"/>
          <p:cNvSpPr>
            <a:spLocks noChangeArrowheads="1"/>
          </p:cNvSpPr>
          <p:nvPr/>
        </p:nvSpPr>
        <p:spPr bwMode="auto">
          <a:xfrm>
            <a:off x="647452" y="4125585"/>
            <a:ext cx="8351837" cy="2232025"/>
          </a:xfrm>
          <a:prstGeom prst="roundRect">
            <a:avLst>
              <a:gd name="adj" fmla="val 8560"/>
            </a:avLst>
          </a:prstGeom>
          <a:solidFill>
            <a:srgbClr val="FFFFFF">
              <a:alpha val="79999"/>
            </a:srgb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2" name="Rectangle 580"/>
          <p:cNvSpPr>
            <a:spLocks noChangeArrowheads="1"/>
          </p:cNvSpPr>
          <p:nvPr/>
        </p:nvSpPr>
        <p:spPr bwMode="auto">
          <a:xfrm rot="16200000">
            <a:off x="926852" y="5003472"/>
            <a:ext cx="839787" cy="176213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3" name="Rectangle 581"/>
          <p:cNvSpPr>
            <a:spLocks noChangeArrowheads="1"/>
          </p:cNvSpPr>
          <p:nvPr/>
        </p:nvSpPr>
        <p:spPr bwMode="auto">
          <a:xfrm>
            <a:off x="1260227" y="5341610"/>
            <a:ext cx="2051050" cy="176212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4" name="Rectangle 582"/>
          <p:cNvSpPr>
            <a:spLocks noChangeArrowheads="1"/>
          </p:cNvSpPr>
          <p:nvPr/>
        </p:nvSpPr>
        <p:spPr bwMode="auto">
          <a:xfrm rot="16200000">
            <a:off x="1011783" y="4950291"/>
            <a:ext cx="671512" cy="1651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5" name="Rectangle 583"/>
          <p:cNvSpPr>
            <a:spLocks noChangeArrowheads="1"/>
          </p:cNvSpPr>
          <p:nvPr/>
        </p:nvSpPr>
        <p:spPr bwMode="auto">
          <a:xfrm>
            <a:off x="1261814" y="5346372"/>
            <a:ext cx="2692400" cy="1651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6" name="Rectangle 584"/>
          <p:cNvSpPr>
            <a:spLocks noChangeArrowheads="1"/>
          </p:cNvSpPr>
          <p:nvPr/>
        </p:nvSpPr>
        <p:spPr bwMode="auto">
          <a:xfrm rot="16200000">
            <a:off x="1644402" y="5011409"/>
            <a:ext cx="471488" cy="176213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7" name="Rectangle 585"/>
          <p:cNvSpPr>
            <a:spLocks noChangeArrowheads="1"/>
          </p:cNvSpPr>
          <p:nvPr/>
        </p:nvSpPr>
        <p:spPr bwMode="auto">
          <a:xfrm rot="16200000">
            <a:off x="1627733" y="5105866"/>
            <a:ext cx="506412" cy="1651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" name="Rectangle 586"/>
          <p:cNvSpPr>
            <a:spLocks noChangeArrowheads="1"/>
          </p:cNvSpPr>
          <p:nvPr/>
        </p:nvSpPr>
        <p:spPr bwMode="auto">
          <a:xfrm>
            <a:off x="3238252" y="5500360"/>
            <a:ext cx="2740025" cy="217487"/>
          </a:xfrm>
          <a:prstGeom prst="rect">
            <a:avLst/>
          </a:prstGeom>
          <a:solidFill>
            <a:srgbClr val="663300"/>
          </a:solidFill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9" name="Rectangle 587"/>
          <p:cNvSpPr>
            <a:spLocks noChangeArrowheads="1"/>
          </p:cNvSpPr>
          <p:nvPr/>
        </p:nvSpPr>
        <p:spPr bwMode="auto">
          <a:xfrm>
            <a:off x="3238252" y="5341610"/>
            <a:ext cx="3744912" cy="376237"/>
          </a:xfrm>
          <a:prstGeom prst="rect">
            <a:avLst/>
          </a:prstGeom>
          <a:solidFill>
            <a:srgbClr val="663300"/>
          </a:solidFill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0" name="Rectangle 588"/>
          <p:cNvSpPr>
            <a:spLocks noChangeArrowheads="1"/>
          </p:cNvSpPr>
          <p:nvPr/>
        </p:nvSpPr>
        <p:spPr bwMode="auto">
          <a:xfrm>
            <a:off x="3743077" y="5719435"/>
            <a:ext cx="2232025" cy="125412"/>
          </a:xfrm>
          <a:prstGeom prst="rect">
            <a:avLst/>
          </a:prstGeom>
          <a:solidFill>
            <a:srgbClr val="66CC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1" name="Oval 589"/>
          <p:cNvSpPr>
            <a:spLocks noChangeArrowheads="1"/>
          </p:cNvSpPr>
          <p:nvPr/>
        </p:nvSpPr>
        <p:spPr bwMode="auto">
          <a:xfrm>
            <a:off x="7199064" y="2644447"/>
            <a:ext cx="433388" cy="287338"/>
          </a:xfrm>
          <a:prstGeom prst="ellipse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2" name="Arc 590"/>
          <p:cNvSpPr>
            <a:spLocks/>
          </p:cNvSpPr>
          <p:nvPr/>
        </p:nvSpPr>
        <p:spPr bwMode="auto">
          <a:xfrm>
            <a:off x="6046539" y="1549072"/>
            <a:ext cx="1360488" cy="1098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3" name="Group 591"/>
          <p:cNvGrpSpPr>
            <a:grpSpLocks/>
          </p:cNvGrpSpPr>
          <p:nvPr/>
        </p:nvGrpSpPr>
        <p:grpSpPr bwMode="auto">
          <a:xfrm>
            <a:off x="6767264" y="3392160"/>
            <a:ext cx="1971675" cy="1812925"/>
            <a:chOff x="4150" y="2197"/>
            <a:chExt cx="1242" cy="1142"/>
          </a:xfrm>
        </p:grpSpPr>
        <p:sp>
          <p:nvSpPr>
            <p:cNvPr id="594" name="Oval 592"/>
            <p:cNvSpPr>
              <a:spLocks noChangeArrowheads="1"/>
            </p:cNvSpPr>
            <p:nvPr/>
          </p:nvSpPr>
          <p:spPr bwMode="auto">
            <a:xfrm>
              <a:off x="4150" y="2197"/>
              <a:ext cx="726" cy="409"/>
            </a:xfrm>
            <a:prstGeom prst="ellipse">
              <a:avLst/>
            </a:prstGeom>
            <a:noFill/>
            <a:ln w="19050" algn="ctr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Arc 593"/>
            <p:cNvSpPr>
              <a:spLocks/>
            </p:cNvSpPr>
            <p:nvPr/>
          </p:nvSpPr>
          <p:spPr bwMode="auto">
            <a:xfrm>
              <a:off x="4876" y="2400"/>
              <a:ext cx="516" cy="9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6" name="Group 594"/>
          <p:cNvGrpSpPr>
            <a:grpSpLocks/>
          </p:cNvGrpSpPr>
          <p:nvPr/>
        </p:nvGrpSpPr>
        <p:grpSpPr bwMode="auto">
          <a:xfrm>
            <a:off x="7691189" y="4882822"/>
            <a:ext cx="1168400" cy="1076325"/>
            <a:chOff x="4729" y="3160"/>
            <a:chExt cx="736" cy="678"/>
          </a:xfrm>
        </p:grpSpPr>
        <p:grpSp>
          <p:nvGrpSpPr>
            <p:cNvPr id="597" name="Group 595"/>
            <p:cNvGrpSpPr>
              <a:grpSpLocks/>
            </p:cNvGrpSpPr>
            <p:nvPr/>
          </p:nvGrpSpPr>
          <p:grpSpPr bwMode="auto">
            <a:xfrm>
              <a:off x="4829" y="3269"/>
              <a:ext cx="555" cy="491"/>
              <a:chOff x="2511" y="1280"/>
              <a:chExt cx="600" cy="530"/>
            </a:xfrm>
          </p:grpSpPr>
          <p:sp>
            <p:nvSpPr>
              <p:cNvPr id="608" name="Line 596"/>
              <p:cNvSpPr>
                <a:spLocks noChangeShapeType="1"/>
              </p:cNvSpPr>
              <p:nvPr/>
            </p:nvSpPr>
            <p:spPr bwMode="auto">
              <a:xfrm>
                <a:off x="3111" y="1346"/>
                <a:ext cx="0" cy="39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Line 597"/>
              <p:cNvSpPr>
                <a:spLocks noChangeShapeType="1"/>
              </p:cNvSpPr>
              <p:nvPr/>
            </p:nvSpPr>
            <p:spPr bwMode="auto">
              <a:xfrm>
                <a:off x="2968" y="1280"/>
                <a:ext cx="0" cy="530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Line 598"/>
              <p:cNvSpPr>
                <a:spLocks noChangeShapeType="1"/>
              </p:cNvSpPr>
              <p:nvPr/>
            </p:nvSpPr>
            <p:spPr bwMode="auto">
              <a:xfrm>
                <a:off x="2511" y="1347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Line 599"/>
              <p:cNvSpPr>
                <a:spLocks noChangeShapeType="1"/>
              </p:cNvSpPr>
              <p:nvPr/>
            </p:nvSpPr>
            <p:spPr bwMode="auto">
              <a:xfrm>
                <a:off x="2662" y="1314"/>
                <a:ext cx="2" cy="463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Line 600"/>
              <p:cNvSpPr>
                <a:spLocks noChangeShapeType="1"/>
              </p:cNvSpPr>
              <p:nvPr/>
            </p:nvSpPr>
            <p:spPr bwMode="auto">
              <a:xfrm>
                <a:off x="2816" y="1347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598" name="Picture 601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4729" y="3179"/>
              <a:ext cx="1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9" name="Picture 602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030" y="3244"/>
              <a:ext cx="16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0" name="Picture 603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4874" y="3160"/>
              <a:ext cx="1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1" name="Picture 604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181" y="3203"/>
              <a:ext cx="1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2" name="Picture 605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300" y="3244"/>
              <a:ext cx="16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3" name="Picture 606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149" y="3611"/>
              <a:ext cx="1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" name="Picture 607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048" y="3604"/>
              <a:ext cx="1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5" name="Picture 608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4854" y="3580"/>
              <a:ext cx="1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" name="Picture 609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4745" y="3572"/>
              <a:ext cx="16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7" name="Picture 610" descr="j04239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 flipH="1">
              <a:off x="5303" y="3537"/>
              <a:ext cx="16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3" name="Freeform 611"/>
          <p:cNvSpPr>
            <a:spLocks/>
          </p:cNvSpPr>
          <p:nvPr/>
        </p:nvSpPr>
        <p:spPr bwMode="auto">
          <a:xfrm>
            <a:off x="2630239" y="5220960"/>
            <a:ext cx="727075" cy="422275"/>
          </a:xfrm>
          <a:custGeom>
            <a:avLst/>
            <a:gdLst>
              <a:gd name="T0" fmla="*/ 2147483647 w 747"/>
              <a:gd name="T1" fmla="*/ 2147483647 h 301"/>
              <a:gd name="T2" fmla="*/ 2147483647 w 747"/>
              <a:gd name="T3" fmla="*/ 2147483647 h 301"/>
              <a:gd name="T4" fmla="*/ 2147483647 w 747"/>
              <a:gd name="T5" fmla="*/ 2147483647 h 301"/>
              <a:gd name="T6" fmla="*/ 2147483647 w 747"/>
              <a:gd name="T7" fmla="*/ 2147483647 h 301"/>
              <a:gd name="T8" fmla="*/ 2147483647 w 747"/>
              <a:gd name="T9" fmla="*/ 2147483647 h 301"/>
              <a:gd name="T10" fmla="*/ 2147483647 w 747"/>
              <a:gd name="T11" fmla="*/ 2147483647 h 301"/>
              <a:gd name="T12" fmla="*/ 2147483647 w 747"/>
              <a:gd name="T13" fmla="*/ 2147483647 h 301"/>
              <a:gd name="T14" fmla="*/ 2147483647 w 747"/>
              <a:gd name="T15" fmla="*/ 2147483647 h 301"/>
              <a:gd name="T16" fmla="*/ 2147483647 w 747"/>
              <a:gd name="T17" fmla="*/ 2147483647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7"/>
              <a:gd name="T28" fmla="*/ 0 h 301"/>
              <a:gd name="T29" fmla="*/ 747 w 747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7" h="301">
                <a:moveTo>
                  <a:pt x="81" y="95"/>
                </a:moveTo>
                <a:cubicBezTo>
                  <a:pt x="115" y="62"/>
                  <a:pt x="86" y="18"/>
                  <a:pt x="249" y="24"/>
                </a:cubicBezTo>
                <a:cubicBezTo>
                  <a:pt x="412" y="30"/>
                  <a:pt x="516" y="0"/>
                  <a:pt x="675" y="33"/>
                </a:cubicBezTo>
                <a:cubicBezTo>
                  <a:pt x="747" y="57"/>
                  <a:pt x="694" y="136"/>
                  <a:pt x="684" y="166"/>
                </a:cubicBezTo>
                <a:cubicBezTo>
                  <a:pt x="674" y="196"/>
                  <a:pt x="645" y="195"/>
                  <a:pt x="613" y="211"/>
                </a:cubicBezTo>
                <a:cubicBezTo>
                  <a:pt x="551" y="249"/>
                  <a:pt x="554" y="236"/>
                  <a:pt x="489" y="264"/>
                </a:cubicBezTo>
                <a:cubicBezTo>
                  <a:pt x="449" y="281"/>
                  <a:pt x="442" y="301"/>
                  <a:pt x="303" y="290"/>
                </a:cubicBezTo>
                <a:cubicBezTo>
                  <a:pt x="164" y="279"/>
                  <a:pt x="74" y="243"/>
                  <a:pt x="37" y="211"/>
                </a:cubicBezTo>
                <a:cubicBezTo>
                  <a:pt x="0" y="179"/>
                  <a:pt x="47" y="128"/>
                  <a:pt x="81" y="95"/>
                </a:cubicBezTo>
                <a:close/>
              </a:path>
            </a:pathLst>
          </a:custGeom>
          <a:solidFill>
            <a:srgbClr val="66CCFF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14" name="Group 612"/>
          <p:cNvGrpSpPr>
            <a:grpSpLocks/>
          </p:cNvGrpSpPr>
          <p:nvPr/>
        </p:nvGrpSpPr>
        <p:grpSpPr bwMode="auto">
          <a:xfrm>
            <a:off x="2830264" y="4773285"/>
            <a:ext cx="360363" cy="71437"/>
            <a:chOff x="2154" y="3612"/>
            <a:chExt cx="272" cy="45"/>
          </a:xfrm>
        </p:grpSpPr>
        <p:sp>
          <p:nvSpPr>
            <p:cNvPr id="615" name="Line 613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Line 614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7" name="AutoShape 615"/>
          <p:cNvSpPr>
            <a:spLocks noChangeArrowheads="1"/>
          </p:cNvSpPr>
          <p:nvPr/>
        </p:nvSpPr>
        <p:spPr bwMode="auto">
          <a:xfrm>
            <a:off x="2704852" y="4925685"/>
            <a:ext cx="123825" cy="371475"/>
          </a:xfrm>
          <a:prstGeom prst="can">
            <a:avLst>
              <a:gd name="adj" fmla="val 44111"/>
            </a:avLst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8" name="AutoShape 616"/>
          <p:cNvSpPr>
            <a:spLocks noChangeArrowheads="1"/>
          </p:cNvSpPr>
          <p:nvPr/>
        </p:nvSpPr>
        <p:spPr bwMode="auto">
          <a:xfrm>
            <a:off x="2604839" y="4989185"/>
            <a:ext cx="123825" cy="371475"/>
          </a:xfrm>
          <a:prstGeom prst="can">
            <a:avLst>
              <a:gd name="adj" fmla="val 44111"/>
            </a:avLst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19" name="Group 617"/>
          <p:cNvGrpSpPr>
            <a:grpSpLocks/>
          </p:cNvGrpSpPr>
          <p:nvPr/>
        </p:nvGrpSpPr>
        <p:grpSpPr bwMode="auto">
          <a:xfrm>
            <a:off x="2989014" y="5030460"/>
            <a:ext cx="377825" cy="311150"/>
            <a:chOff x="3379" y="3476"/>
            <a:chExt cx="283" cy="234"/>
          </a:xfrm>
        </p:grpSpPr>
        <p:sp>
          <p:nvSpPr>
            <p:cNvPr id="620" name="AutoShape 618"/>
            <p:cNvSpPr>
              <a:spLocks noChangeArrowheads="1"/>
            </p:cNvSpPr>
            <p:nvPr/>
          </p:nvSpPr>
          <p:spPr bwMode="auto">
            <a:xfrm>
              <a:off x="3379" y="3521"/>
              <a:ext cx="283" cy="18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009999"/>
                </a:gs>
              </a:gsLst>
              <a:lin ang="5400000" scaled="1"/>
            </a:gradFill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Oval 619"/>
            <p:cNvSpPr>
              <a:spLocks noChangeArrowheads="1"/>
            </p:cNvSpPr>
            <p:nvPr/>
          </p:nvSpPr>
          <p:spPr bwMode="auto">
            <a:xfrm>
              <a:off x="3379" y="3476"/>
              <a:ext cx="283" cy="93"/>
            </a:xfrm>
            <a:prstGeom prst="ellipse">
              <a:avLst/>
            </a:prstGeom>
            <a:noFill/>
            <a:ln w="19050" algn="ctr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22" name="Group 620"/>
            <p:cNvGrpSpPr>
              <a:grpSpLocks/>
            </p:cNvGrpSpPr>
            <p:nvPr/>
          </p:nvGrpSpPr>
          <p:grpSpPr bwMode="auto">
            <a:xfrm flipV="1">
              <a:off x="3379" y="3509"/>
              <a:ext cx="283" cy="91"/>
              <a:chOff x="3016" y="3657"/>
              <a:chExt cx="136" cy="45"/>
            </a:xfrm>
          </p:grpSpPr>
          <p:sp>
            <p:nvSpPr>
              <p:cNvPr id="637" name="Line 621"/>
              <p:cNvSpPr>
                <a:spLocks noChangeShapeType="1"/>
              </p:cNvSpPr>
              <p:nvPr/>
            </p:nvSpPr>
            <p:spPr bwMode="auto">
              <a:xfrm>
                <a:off x="3016" y="3657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Line 622"/>
              <p:cNvSpPr>
                <a:spLocks noChangeShapeType="1"/>
              </p:cNvSpPr>
              <p:nvPr/>
            </p:nvSpPr>
            <p:spPr bwMode="auto">
              <a:xfrm>
                <a:off x="3152" y="3657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3" name="Group 623"/>
            <p:cNvGrpSpPr>
              <a:grpSpLocks/>
            </p:cNvGrpSpPr>
            <p:nvPr/>
          </p:nvGrpSpPr>
          <p:grpSpPr bwMode="auto">
            <a:xfrm>
              <a:off x="3452" y="3555"/>
              <a:ext cx="177" cy="64"/>
              <a:chOff x="3051" y="3679"/>
              <a:chExt cx="85" cy="31"/>
            </a:xfrm>
          </p:grpSpPr>
          <p:grpSp>
            <p:nvGrpSpPr>
              <p:cNvPr id="631" name="Group 624"/>
              <p:cNvGrpSpPr>
                <a:grpSpLocks/>
              </p:cNvGrpSpPr>
              <p:nvPr/>
            </p:nvGrpSpPr>
            <p:grpSpPr bwMode="auto">
              <a:xfrm flipV="1">
                <a:off x="3071" y="3687"/>
                <a:ext cx="23" cy="23"/>
                <a:chOff x="3061" y="3657"/>
                <a:chExt cx="46" cy="44"/>
              </a:xfrm>
            </p:grpSpPr>
            <p:sp>
              <p:nvSpPr>
                <p:cNvPr id="635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3107" y="3657"/>
                  <a:ext cx="0" cy="44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6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3061" y="3657"/>
                  <a:ext cx="0" cy="44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32" name="Line 627"/>
              <p:cNvSpPr>
                <a:spLocks noChangeShapeType="1"/>
              </p:cNvSpPr>
              <p:nvPr/>
            </p:nvSpPr>
            <p:spPr bwMode="auto">
              <a:xfrm>
                <a:off x="3136" y="3679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Line 628"/>
              <p:cNvSpPr>
                <a:spLocks noChangeShapeType="1"/>
              </p:cNvSpPr>
              <p:nvPr/>
            </p:nvSpPr>
            <p:spPr bwMode="auto">
              <a:xfrm>
                <a:off x="3115" y="3683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Line 629"/>
              <p:cNvSpPr>
                <a:spLocks noChangeShapeType="1"/>
              </p:cNvSpPr>
              <p:nvPr/>
            </p:nvSpPr>
            <p:spPr bwMode="auto">
              <a:xfrm>
                <a:off x="3051" y="3686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4" name="Group 630"/>
            <p:cNvGrpSpPr>
              <a:grpSpLocks/>
            </p:cNvGrpSpPr>
            <p:nvPr/>
          </p:nvGrpSpPr>
          <p:grpSpPr bwMode="auto">
            <a:xfrm flipV="1">
              <a:off x="3452" y="3476"/>
              <a:ext cx="177" cy="64"/>
              <a:chOff x="3051" y="3679"/>
              <a:chExt cx="85" cy="31"/>
            </a:xfrm>
          </p:grpSpPr>
          <p:grpSp>
            <p:nvGrpSpPr>
              <p:cNvPr id="625" name="Group 631"/>
              <p:cNvGrpSpPr>
                <a:grpSpLocks/>
              </p:cNvGrpSpPr>
              <p:nvPr/>
            </p:nvGrpSpPr>
            <p:grpSpPr bwMode="auto">
              <a:xfrm flipV="1">
                <a:off x="3071" y="3687"/>
                <a:ext cx="23" cy="23"/>
                <a:chOff x="3061" y="3657"/>
                <a:chExt cx="46" cy="44"/>
              </a:xfrm>
            </p:grpSpPr>
            <p:sp>
              <p:nvSpPr>
                <p:cNvPr id="629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3107" y="3657"/>
                  <a:ext cx="0" cy="44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3061" y="3657"/>
                  <a:ext cx="0" cy="44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26" name="Line 634"/>
              <p:cNvSpPr>
                <a:spLocks noChangeShapeType="1"/>
              </p:cNvSpPr>
              <p:nvPr/>
            </p:nvSpPr>
            <p:spPr bwMode="auto">
              <a:xfrm>
                <a:off x="3136" y="3679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Line 635"/>
              <p:cNvSpPr>
                <a:spLocks noChangeShapeType="1"/>
              </p:cNvSpPr>
              <p:nvPr/>
            </p:nvSpPr>
            <p:spPr bwMode="auto">
              <a:xfrm>
                <a:off x="3115" y="3683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Line 636"/>
              <p:cNvSpPr>
                <a:spLocks noChangeShapeType="1"/>
              </p:cNvSpPr>
              <p:nvPr/>
            </p:nvSpPr>
            <p:spPr bwMode="auto">
              <a:xfrm>
                <a:off x="3051" y="3686"/>
                <a:ext cx="0" cy="23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9" name="Freeform 637"/>
          <p:cNvSpPr>
            <a:spLocks/>
          </p:cNvSpPr>
          <p:nvPr/>
        </p:nvSpPr>
        <p:spPr bwMode="auto">
          <a:xfrm>
            <a:off x="3311277" y="5343197"/>
            <a:ext cx="1223962" cy="71438"/>
          </a:xfrm>
          <a:custGeom>
            <a:avLst/>
            <a:gdLst>
              <a:gd name="T0" fmla="*/ 0 w 1270"/>
              <a:gd name="T1" fmla="*/ 0 h 45"/>
              <a:gd name="T2" fmla="*/ 2147483647 w 1270"/>
              <a:gd name="T3" fmla="*/ 0 h 45"/>
              <a:gd name="T4" fmla="*/ 2147483647 w 1270"/>
              <a:gd name="T5" fmla="*/ 2147483647 h 45"/>
              <a:gd name="T6" fmla="*/ 0 w 1270"/>
              <a:gd name="T7" fmla="*/ 2147483647 h 45"/>
              <a:gd name="T8" fmla="*/ 0 w 1270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0"/>
              <a:gd name="T16" fmla="*/ 0 h 45"/>
              <a:gd name="T17" fmla="*/ 1270 w 1270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0" h="45">
                <a:moveTo>
                  <a:pt x="0" y="0"/>
                </a:moveTo>
                <a:lnTo>
                  <a:pt x="1270" y="0"/>
                </a:lnTo>
                <a:lnTo>
                  <a:pt x="1225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0" name="AutoShape 638"/>
          <p:cNvSpPr>
            <a:spLocks noChangeArrowheads="1"/>
          </p:cNvSpPr>
          <p:nvPr/>
        </p:nvSpPr>
        <p:spPr bwMode="auto">
          <a:xfrm>
            <a:off x="3698627" y="5462260"/>
            <a:ext cx="792162" cy="463550"/>
          </a:xfrm>
          <a:prstGeom prst="can">
            <a:avLst>
              <a:gd name="adj" fmla="val 25000"/>
            </a:avLst>
          </a:prstGeom>
          <a:solidFill>
            <a:srgbClr val="66CC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1" name="Rectangle 639"/>
          <p:cNvSpPr>
            <a:spLocks noChangeArrowheads="1"/>
          </p:cNvSpPr>
          <p:nvPr/>
        </p:nvSpPr>
        <p:spPr bwMode="auto">
          <a:xfrm>
            <a:off x="3846264" y="5378122"/>
            <a:ext cx="473075" cy="1619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2" name="Group 640"/>
          <p:cNvGrpSpPr>
            <a:grpSpLocks/>
          </p:cNvGrpSpPr>
          <p:nvPr/>
        </p:nvGrpSpPr>
        <p:grpSpPr bwMode="auto">
          <a:xfrm rot="5400000">
            <a:off x="3779589" y="5516235"/>
            <a:ext cx="288925" cy="69850"/>
            <a:chOff x="2154" y="3612"/>
            <a:chExt cx="272" cy="45"/>
          </a:xfrm>
        </p:grpSpPr>
        <p:sp>
          <p:nvSpPr>
            <p:cNvPr id="643" name="Line 641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Line 642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5" name="Group 643"/>
          <p:cNvGrpSpPr>
            <a:grpSpLocks/>
          </p:cNvGrpSpPr>
          <p:nvPr/>
        </p:nvGrpSpPr>
        <p:grpSpPr bwMode="auto">
          <a:xfrm rot="5400000">
            <a:off x="4102645" y="5515441"/>
            <a:ext cx="288925" cy="71438"/>
            <a:chOff x="2154" y="3612"/>
            <a:chExt cx="272" cy="45"/>
          </a:xfrm>
        </p:grpSpPr>
        <p:sp>
          <p:nvSpPr>
            <p:cNvPr id="646" name="Line 644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Line 645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8" name="Rectangle 646"/>
          <p:cNvSpPr>
            <a:spLocks noChangeArrowheads="1"/>
          </p:cNvSpPr>
          <p:nvPr/>
        </p:nvSpPr>
        <p:spPr bwMode="auto">
          <a:xfrm>
            <a:off x="3743077" y="5725785"/>
            <a:ext cx="2232025" cy="1174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9" name="AutoShape 647"/>
          <p:cNvSpPr>
            <a:spLocks noChangeArrowheads="1"/>
          </p:cNvSpPr>
          <p:nvPr/>
        </p:nvSpPr>
        <p:spPr bwMode="auto">
          <a:xfrm>
            <a:off x="6335464" y="5333672"/>
            <a:ext cx="1295400" cy="592138"/>
          </a:xfrm>
          <a:prstGeom prst="can">
            <a:avLst>
              <a:gd name="adj" fmla="val 25000"/>
            </a:avLst>
          </a:prstGeom>
          <a:solidFill>
            <a:srgbClr val="66CC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0" name="Freeform 648"/>
          <p:cNvSpPr>
            <a:spLocks/>
          </p:cNvSpPr>
          <p:nvPr/>
        </p:nvSpPr>
        <p:spPr bwMode="auto">
          <a:xfrm>
            <a:off x="4967039" y="5343197"/>
            <a:ext cx="1728788" cy="77788"/>
          </a:xfrm>
          <a:custGeom>
            <a:avLst/>
            <a:gdLst>
              <a:gd name="T0" fmla="*/ 0 w 1089"/>
              <a:gd name="T1" fmla="*/ 0 h 49"/>
              <a:gd name="T2" fmla="*/ 2147483647 w 1089"/>
              <a:gd name="T3" fmla="*/ 0 h 49"/>
              <a:gd name="T4" fmla="*/ 2147483647 w 1089"/>
              <a:gd name="T5" fmla="*/ 2147483647 h 49"/>
              <a:gd name="T6" fmla="*/ 2147483647 w 1089"/>
              <a:gd name="T7" fmla="*/ 2147483647 h 49"/>
              <a:gd name="T8" fmla="*/ 0 w 1089"/>
              <a:gd name="T9" fmla="*/ 2147483647 h 49"/>
              <a:gd name="T10" fmla="*/ 0 w 1089"/>
              <a:gd name="T11" fmla="*/ 0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49"/>
              <a:gd name="T20" fmla="*/ 1089 w 1089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49">
                <a:moveTo>
                  <a:pt x="0" y="0"/>
                </a:moveTo>
                <a:lnTo>
                  <a:pt x="1089" y="0"/>
                </a:lnTo>
                <a:lnTo>
                  <a:pt x="1052" y="15"/>
                </a:lnTo>
                <a:lnTo>
                  <a:pt x="1050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51" name="Group 649"/>
          <p:cNvGrpSpPr>
            <a:grpSpLocks/>
          </p:cNvGrpSpPr>
          <p:nvPr/>
        </p:nvGrpSpPr>
        <p:grpSpPr bwMode="auto">
          <a:xfrm>
            <a:off x="5533777" y="4701847"/>
            <a:ext cx="377825" cy="850900"/>
            <a:chOff x="4214" y="796"/>
            <a:chExt cx="910" cy="2054"/>
          </a:xfrm>
        </p:grpSpPr>
        <p:sp>
          <p:nvSpPr>
            <p:cNvPr id="652" name="Line 650"/>
            <p:cNvSpPr>
              <a:spLocks noChangeShapeType="1"/>
            </p:cNvSpPr>
            <p:nvPr/>
          </p:nvSpPr>
          <p:spPr bwMode="auto">
            <a:xfrm flipH="1" flipV="1">
              <a:off x="4776" y="796"/>
              <a:ext cx="73" cy="23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Line 651"/>
            <p:cNvSpPr>
              <a:spLocks noChangeShapeType="1"/>
            </p:cNvSpPr>
            <p:nvPr/>
          </p:nvSpPr>
          <p:spPr bwMode="auto">
            <a:xfrm flipV="1">
              <a:off x="4763" y="799"/>
              <a:ext cx="113" cy="23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AutoShape 652"/>
            <p:cNvSpPr>
              <a:spLocks noChangeArrowheads="1"/>
            </p:cNvSpPr>
            <p:nvPr/>
          </p:nvSpPr>
          <p:spPr bwMode="auto">
            <a:xfrm>
              <a:off x="4241" y="2706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Line 653"/>
            <p:cNvSpPr>
              <a:spLocks noChangeShapeType="1"/>
            </p:cNvSpPr>
            <p:nvPr/>
          </p:nvSpPr>
          <p:spPr bwMode="auto">
            <a:xfrm flipH="1">
              <a:off x="4734" y="927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Line 654"/>
            <p:cNvSpPr>
              <a:spLocks noChangeShapeType="1"/>
            </p:cNvSpPr>
            <p:nvPr/>
          </p:nvSpPr>
          <p:spPr bwMode="auto">
            <a:xfrm flipH="1">
              <a:off x="4720" y="103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Line 655"/>
            <p:cNvSpPr>
              <a:spLocks noChangeShapeType="1"/>
            </p:cNvSpPr>
            <p:nvPr/>
          </p:nvSpPr>
          <p:spPr bwMode="auto">
            <a:xfrm flipH="1">
              <a:off x="4710" y="116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8" name="Group 656"/>
            <p:cNvGrpSpPr>
              <a:grpSpLocks/>
            </p:cNvGrpSpPr>
            <p:nvPr/>
          </p:nvGrpSpPr>
          <p:grpSpPr bwMode="auto">
            <a:xfrm>
              <a:off x="4402" y="1389"/>
              <a:ext cx="470" cy="245"/>
              <a:chOff x="5139" y="1121"/>
              <a:chExt cx="470" cy="245"/>
            </a:xfrm>
          </p:grpSpPr>
          <p:sp>
            <p:nvSpPr>
              <p:cNvPr id="695" name="AutoShape 657"/>
              <p:cNvSpPr>
                <a:spLocks noChangeArrowheads="1"/>
              </p:cNvSpPr>
              <p:nvPr/>
            </p:nvSpPr>
            <p:spPr bwMode="auto">
              <a:xfrm rot="241908">
                <a:off x="5148" y="1298"/>
                <a:ext cx="432" cy="60"/>
              </a:xfrm>
              <a:prstGeom prst="parallelogram">
                <a:avLst>
                  <a:gd name="adj" fmla="val 211500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Rectangle 658"/>
              <p:cNvSpPr>
                <a:spLocks noChangeArrowheads="1"/>
              </p:cNvSpPr>
              <p:nvPr/>
            </p:nvSpPr>
            <p:spPr bwMode="auto">
              <a:xfrm rot="241908">
                <a:off x="5139" y="1193"/>
                <a:ext cx="318" cy="161"/>
              </a:xfrm>
              <a:prstGeom prst="rect">
                <a:avLst/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AutoShape 659"/>
              <p:cNvSpPr>
                <a:spLocks noChangeArrowheads="1"/>
              </p:cNvSpPr>
              <p:nvPr/>
            </p:nvSpPr>
            <p:spPr bwMode="auto">
              <a:xfrm rot="5641908" flipV="1">
                <a:off x="5424" y="1182"/>
                <a:ext cx="222" cy="145"/>
              </a:xfrm>
              <a:prstGeom prst="parallelogram">
                <a:avLst>
                  <a:gd name="adj" fmla="val 44974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AutoShape 660"/>
              <p:cNvSpPr>
                <a:spLocks noChangeArrowheads="1"/>
              </p:cNvSpPr>
              <p:nvPr/>
            </p:nvSpPr>
            <p:spPr bwMode="auto">
              <a:xfrm rot="5641908" flipV="1">
                <a:off x="5104" y="1159"/>
                <a:ext cx="222" cy="145"/>
              </a:xfrm>
              <a:prstGeom prst="parallelogram">
                <a:avLst>
                  <a:gd name="adj" fmla="val 44974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Rectangle 661"/>
              <p:cNvSpPr>
                <a:spLocks noChangeArrowheads="1"/>
              </p:cNvSpPr>
              <p:nvPr/>
            </p:nvSpPr>
            <p:spPr bwMode="auto">
              <a:xfrm rot="241908">
                <a:off x="5291" y="1137"/>
                <a:ext cx="318" cy="161"/>
              </a:xfrm>
              <a:prstGeom prst="rect">
                <a:avLst/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59" name="Rectangle 662"/>
            <p:cNvSpPr>
              <a:spLocks noChangeArrowheads="1"/>
            </p:cNvSpPr>
            <p:nvPr/>
          </p:nvSpPr>
          <p:spPr bwMode="auto">
            <a:xfrm>
              <a:off x="4214" y="2661"/>
              <a:ext cx="654" cy="181"/>
            </a:xfrm>
            <a:prstGeom prst="rect">
              <a:avLst/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AutoShape 663"/>
            <p:cNvSpPr>
              <a:spLocks noChangeArrowheads="1"/>
            </p:cNvSpPr>
            <p:nvPr/>
          </p:nvSpPr>
          <p:spPr bwMode="auto">
            <a:xfrm>
              <a:off x="4241" y="2759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Rectangle 664"/>
            <p:cNvSpPr>
              <a:spLocks noChangeArrowheads="1"/>
            </p:cNvSpPr>
            <p:nvPr/>
          </p:nvSpPr>
          <p:spPr bwMode="auto">
            <a:xfrm>
              <a:off x="4468" y="2572"/>
              <a:ext cx="654" cy="181"/>
            </a:xfrm>
            <a:prstGeom prst="rect">
              <a:avLst/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Line 665"/>
            <p:cNvSpPr>
              <a:spLocks noChangeShapeType="1"/>
            </p:cNvSpPr>
            <p:nvPr/>
          </p:nvSpPr>
          <p:spPr bwMode="auto">
            <a:xfrm>
              <a:off x="4921" y="799"/>
              <a:ext cx="203" cy="195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Line 666"/>
            <p:cNvSpPr>
              <a:spLocks noChangeShapeType="1"/>
            </p:cNvSpPr>
            <p:nvPr/>
          </p:nvSpPr>
          <p:spPr bwMode="auto">
            <a:xfrm flipH="1">
              <a:off x="4472" y="799"/>
              <a:ext cx="268" cy="19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AutoShape 667"/>
            <p:cNvSpPr>
              <a:spLocks noChangeArrowheads="1"/>
            </p:cNvSpPr>
            <p:nvPr/>
          </p:nvSpPr>
          <p:spPr bwMode="auto">
            <a:xfrm>
              <a:off x="4241" y="2570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Line 668"/>
            <p:cNvSpPr>
              <a:spLocks noChangeShapeType="1"/>
            </p:cNvSpPr>
            <p:nvPr/>
          </p:nvSpPr>
          <p:spPr bwMode="auto">
            <a:xfrm flipH="1">
              <a:off x="4702" y="1298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Line 669"/>
            <p:cNvSpPr>
              <a:spLocks noChangeShapeType="1"/>
            </p:cNvSpPr>
            <p:nvPr/>
          </p:nvSpPr>
          <p:spPr bwMode="auto">
            <a:xfrm flipH="1" flipV="1">
              <a:off x="4764" y="1030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Line 670"/>
            <p:cNvSpPr>
              <a:spLocks noChangeShapeType="1"/>
            </p:cNvSpPr>
            <p:nvPr/>
          </p:nvSpPr>
          <p:spPr bwMode="auto">
            <a:xfrm flipV="1">
              <a:off x="4748" y="1036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Line 671"/>
            <p:cNvSpPr>
              <a:spLocks noChangeShapeType="1"/>
            </p:cNvSpPr>
            <p:nvPr/>
          </p:nvSpPr>
          <p:spPr bwMode="auto">
            <a:xfrm flipH="1" flipV="1">
              <a:off x="4748" y="1307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Line 672"/>
            <p:cNvSpPr>
              <a:spLocks noChangeShapeType="1"/>
            </p:cNvSpPr>
            <p:nvPr/>
          </p:nvSpPr>
          <p:spPr bwMode="auto">
            <a:xfrm flipV="1">
              <a:off x="4731" y="1304"/>
              <a:ext cx="113" cy="23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Line 673"/>
            <p:cNvSpPr>
              <a:spLocks noChangeShapeType="1"/>
            </p:cNvSpPr>
            <p:nvPr/>
          </p:nvSpPr>
          <p:spPr bwMode="auto">
            <a:xfrm flipH="1">
              <a:off x="4702" y="143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Line 674"/>
            <p:cNvSpPr>
              <a:spLocks noChangeShapeType="1"/>
            </p:cNvSpPr>
            <p:nvPr/>
          </p:nvSpPr>
          <p:spPr bwMode="auto">
            <a:xfrm flipH="1">
              <a:off x="4694" y="1529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Line 675"/>
            <p:cNvSpPr>
              <a:spLocks noChangeShapeType="1"/>
            </p:cNvSpPr>
            <p:nvPr/>
          </p:nvSpPr>
          <p:spPr bwMode="auto">
            <a:xfrm flipH="1">
              <a:off x="4683" y="1659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Line 676"/>
            <p:cNvSpPr>
              <a:spLocks noChangeShapeType="1"/>
            </p:cNvSpPr>
            <p:nvPr/>
          </p:nvSpPr>
          <p:spPr bwMode="auto">
            <a:xfrm flipH="1" flipV="1">
              <a:off x="4729" y="1527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Line 677"/>
            <p:cNvSpPr>
              <a:spLocks noChangeShapeType="1"/>
            </p:cNvSpPr>
            <p:nvPr/>
          </p:nvSpPr>
          <p:spPr bwMode="auto">
            <a:xfrm flipV="1">
              <a:off x="4713" y="1533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Line 678"/>
            <p:cNvSpPr>
              <a:spLocks noChangeShapeType="1"/>
            </p:cNvSpPr>
            <p:nvPr/>
          </p:nvSpPr>
          <p:spPr bwMode="auto">
            <a:xfrm flipH="1" flipV="1">
              <a:off x="4715" y="1804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Line 679"/>
            <p:cNvSpPr>
              <a:spLocks noChangeShapeType="1"/>
            </p:cNvSpPr>
            <p:nvPr/>
          </p:nvSpPr>
          <p:spPr bwMode="auto">
            <a:xfrm flipV="1">
              <a:off x="4700" y="1801"/>
              <a:ext cx="107" cy="22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Line 680"/>
            <p:cNvSpPr>
              <a:spLocks noChangeShapeType="1"/>
            </p:cNvSpPr>
            <p:nvPr/>
          </p:nvSpPr>
          <p:spPr bwMode="auto">
            <a:xfrm flipH="1">
              <a:off x="4665" y="1925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Line 681"/>
            <p:cNvSpPr>
              <a:spLocks noChangeShapeType="1"/>
            </p:cNvSpPr>
            <p:nvPr/>
          </p:nvSpPr>
          <p:spPr bwMode="auto">
            <a:xfrm flipH="1">
              <a:off x="4659" y="2024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Line 682"/>
            <p:cNvSpPr>
              <a:spLocks noChangeShapeType="1"/>
            </p:cNvSpPr>
            <p:nvPr/>
          </p:nvSpPr>
          <p:spPr bwMode="auto">
            <a:xfrm>
              <a:off x="4671" y="1795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Line 683"/>
            <p:cNvSpPr>
              <a:spLocks noChangeShapeType="1"/>
            </p:cNvSpPr>
            <p:nvPr/>
          </p:nvSpPr>
          <p:spPr bwMode="auto">
            <a:xfrm flipH="1">
              <a:off x="4651" y="215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Line 684"/>
            <p:cNvSpPr>
              <a:spLocks noChangeShapeType="1"/>
            </p:cNvSpPr>
            <p:nvPr/>
          </p:nvSpPr>
          <p:spPr bwMode="auto">
            <a:xfrm flipH="1" flipV="1">
              <a:off x="4697" y="2020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Line 685"/>
            <p:cNvSpPr>
              <a:spLocks noChangeShapeType="1"/>
            </p:cNvSpPr>
            <p:nvPr/>
          </p:nvSpPr>
          <p:spPr bwMode="auto">
            <a:xfrm flipV="1">
              <a:off x="4681" y="2026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Line 686"/>
            <p:cNvSpPr>
              <a:spLocks noChangeShapeType="1"/>
            </p:cNvSpPr>
            <p:nvPr/>
          </p:nvSpPr>
          <p:spPr bwMode="auto">
            <a:xfrm flipH="1" flipV="1">
              <a:off x="4685" y="2293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Line 687"/>
            <p:cNvSpPr>
              <a:spLocks noChangeShapeType="1"/>
            </p:cNvSpPr>
            <p:nvPr/>
          </p:nvSpPr>
          <p:spPr bwMode="auto">
            <a:xfrm flipV="1">
              <a:off x="4670" y="2290"/>
              <a:ext cx="107" cy="22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Line 688"/>
            <p:cNvSpPr>
              <a:spLocks noChangeShapeType="1"/>
            </p:cNvSpPr>
            <p:nvPr/>
          </p:nvSpPr>
          <p:spPr bwMode="auto">
            <a:xfrm flipH="1">
              <a:off x="4635" y="2414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Line 689"/>
            <p:cNvSpPr>
              <a:spLocks noChangeShapeType="1"/>
            </p:cNvSpPr>
            <p:nvPr/>
          </p:nvSpPr>
          <p:spPr bwMode="auto">
            <a:xfrm flipH="1">
              <a:off x="4629" y="2513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Line 690"/>
            <p:cNvSpPr>
              <a:spLocks noChangeShapeType="1"/>
            </p:cNvSpPr>
            <p:nvPr/>
          </p:nvSpPr>
          <p:spPr bwMode="auto">
            <a:xfrm flipH="1">
              <a:off x="4645" y="229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AutoShape 691"/>
            <p:cNvSpPr>
              <a:spLocks noChangeArrowheads="1"/>
            </p:cNvSpPr>
            <p:nvPr/>
          </p:nvSpPr>
          <p:spPr bwMode="auto">
            <a:xfrm>
              <a:off x="4604" y="799"/>
              <a:ext cx="272" cy="2041"/>
            </a:xfrm>
            <a:prstGeom prst="parallelogram">
              <a:avLst>
                <a:gd name="adj" fmla="val 48065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AutoShape 692"/>
            <p:cNvSpPr>
              <a:spLocks noChangeArrowheads="1"/>
            </p:cNvSpPr>
            <p:nvPr/>
          </p:nvSpPr>
          <p:spPr bwMode="auto">
            <a:xfrm>
              <a:off x="4649" y="799"/>
              <a:ext cx="272" cy="2041"/>
            </a:xfrm>
            <a:prstGeom prst="parallelogram">
              <a:avLst>
                <a:gd name="adj" fmla="val 48065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Line 693"/>
            <p:cNvSpPr>
              <a:spLocks noChangeShapeType="1"/>
            </p:cNvSpPr>
            <p:nvPr/>
          </p:nvSpPr>
          <p:spPr bwMode="auto">
            <a:xfrm flipH="1">
              <a:off x="4617" y="255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Line 694"/>
            <p:cNvSpPr>
              <a:spLocks noChangeShapeType="1"/>
            </p:cNvSpPr>
            <p:nvPr/>
          </p:nvSpPr>
          <p:spPr bwMode="auto">
            <a:xfrm flipH="1" flipV="1">
              <a:off x="4663" y="2507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Line 695"/>
            <p:cNvSpPr>
              <a:spLocks noChangeShapeType="1"/>
            </p:cNvSpPr>
            <p:nvPr/>
          </p:nvSpPr>
          <p:spPr bwMode="auto">
            <a:xfrm flipV="1">
              <a:off x="4647" y="2513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Line 696"/>
            <p:cNvSpPr>
              <a:spLocks noChangeShapeType="1"/>
            </p:cNvSpPr>
            <p:nvPr/>
          </p:nvSpPr>
          <p:spPr bwMode="auto">
            <a:xfrm flipH="1">
              <a:off x="4214" y="799"/>
              <a:ext cx="567" cy="204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Line 697"/>
            <p:cNvSpPr>
              <a:spLocks noChangeShapeType="1"/>
            </p:cNvSpPr>
            <p:nvPr/>
          </p:nvSpPr>
          <p:spPr bwMode="auto">
            <a:xfrm flipH="1">
              <a:off x="4868" y="799"/>
              <a:ext cx="8" cy="20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0" name="Group 698"/>
          <p:cNvGrpSpPr>
            <a:grpSpLocks/>
          </p:cNvGrpSpPr>
          <p:nvPr/>
        </p:nvGrpSpPr>
        <p:grpSpPr bwMode="auto">
          <a:xfrm>
            <a:off x="4606677" y="4720897"/>
            <a:ext cx="377825" cy="850900"/>
            <a:chOff x="4214" y="796"/>
            <a:chExt cx="910" cy="2054"/>
          </a:xfrm>
        </p:grpSpPr>
        <p:sp>
          <p:nvSpPr>
            <p:cNvPr id="701" name="Line 699"/>
            <p:cNvSpPr>
              <a:spLocks noChangeShapeType="1"/>
            </p:cNvSpPr>
            <p:nvPr/>
          </p:nvSpPr>
          <p:spPr bwMode="auto">
            <a:xfrm flipH="1" flipV="1">
              <a:off x="4776" y="796"/>
              <a:ext cx="73" cy="23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Line 700"/>
            <p:cNvSpPr>
              <a:spLocks noChangeShapeType="1"/>
            </p:cNvSpPr>
            <p:nvPr/>
          </p:nvSpPr>
          <p:spPr bwMode="auto">
            <a:xfrm flipV="1">
              <a:off x="4763" y="799"/>
              <a:ext cx="113" cy="23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AutoShape 701"/>
            <p:cNvSpPr>
              <a:spLocks noChangeArrowheads="1"/>
            </p:cNvSpPr>
            <p:nvPr/>
          </p:nvSpPr>
          <p:spPr bwMode="auto">
            <a:xfrm>
              <a:off x="4241" y="2706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Line 702"/>
            <p:cNvSpPr>
              <a:spLocks noChangeShapeType="1"/>
            </p:cNvSpPr>
            <p:nvPr/>
          </p:nvSpPr>
          <p:spPr bwMode="auto">
            <a:xfrm flipH="1">
              <a:off x="4734" y="927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Line 703"/>
            <p:cNvSpPr>
              <a:spLocks noChangeShapeType="1"/>
            </p:cNvSpPr>
            <p:nvPr/>
          </p:nvSpPr>
          <p:spPr bwMode="auto">
            <a:xfrm flipH="1">
              <a:off x="4720" y="103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Line 704"/>
            <p:cNvSpPr>
              <a:spLocks noChangeShapeType="1"/>
            </p:cNvSpPr>
            <p:nvPr/>
          </p:nvSpPr>
          <p:spPr bwMode="auto">
            <a:xfrm flipH="1">
              <a:off x="4710" y="116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7" name="Group 705"/>
            <p:cNvGrpSpPr>
              <a:grpSpLocks/>
            </p:cNvGrpSpPr>
            <p:nvPr/>
          </p:nvGrpSpPr>
          <p:grpSpPr bwMode="auto">
            <a:xfrm>
              <a:off x="4402" y="1389"/>
              <a:ext cx="470" cy="245"/>
              <a:chOff x="5139" y="1121"/>
              <a:chExt cx="470" cy="245"/>
            </a:xfrm>
          </p:grpSpPr>
          <p:sp>
            <p:nvSpPr>
              <p:cNvPr id="744" name="AutoShape 706"/>
              <p:cNvSpPr>
                <a:spLocks noChangeArrowheads="1"/>
              </p:cNvSpPr>
              <p:nvPr/>
            </p:nvSpPr>
            <p:spPr bwMode="auto">
              <a:xfrm rot="241908">
                <a:off x="5148" y="1298"/>
                <a:ext cx="432" cy="60"/>
              </a:xfrm>
              <a:prstGeom prst="parallelogram">
                <a:avLst>
                  <a:gd name="adj" fmla="val 211500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5" name="Rectangle 707"/>
              <p:cNvSpPr>
                <a:spLocks noChangeArrowheads="1"/>
              </p:cNvSpPr>
              <p:nvPr/>
            </p:nvSpPr>
            <p:spPr bwMode="auto">
              <a:xfrm rot="241908">
                <a:off x="5139" y="1193"/>
                <a:ext cx="318" cy="161"/>
              </a:xfrm>
              <a:prstGeom prst="rect">
                <a:avLst/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6" name="AutoShape 708"/>
              <p:cNvSpPr>
                <a:spLocks noChangeArrowheads="1"/>
              </p:cNvSpPr>
              <p:nvPr/>
            </p:nvSpPr>
            <p:spPr bwMode="auto">
              <a:xfrm rot="5641908" flipV="1">
                <a:off x="5424" y="1182"/>
                <a:ext cx="222" cy="145"/>
              </a:xfrm>
              <a:prstGeom prst="parallelogram">
                <a:avLst>
                  <a:gd name="adj" fmla="val 44974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7" name="AutoShape 709"/>
              <p:cNvSpPr>
                <a:spLocks noChangeArrowheads="1"/>
              </p:cNvSpPr>
              <p:nvPr/>
            </p:nvSpPr>
            <p:spPr bwMode="auto">
              <a:xfrm rot="5641908" flipV="1">
                <a:off x="5104" y="1159"/>
                <a:ext cx="222" cy="145"/>
              </a:xfrm>
              <a:prstGeom prst="parallelogram">
                <a:avLst>
                  <a:gd name="adj" fmla="val 44974"/>
                </a:avLst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Rectangle 710"/>
              <p:cNvSpPr>
                <a:spLocks noChangeArrowheads="1"/>
              </p:cNvSpPr>
              <p:nvPr/>
            </p:nvSpPr>
            <p:spPr bwMode="auto">
              <a:xfrm rot="241908">
                <a:off x="5291" y="1137"/>
                <a:ext cx="318" cy="161"/>
              </a:xfrm>
              <a:prstGeom prst="rect">
                <a:avLst/>
              </a:prstGeom>
              <a:noFill/>
              <a:ln w="12700" algn="ctr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8" name="Rectangle 711"/>
            <p:cNvSpPr>
              <a:spLocks noChangeArrowheads="1"/>
            </p:cNvSpPr>
            <p:nvPr/>
          </p:nvSpPr>
          <p:spPr bwMode="auto">
            <a:xfrm>
              <a:off x="4214" y="2661"/>
              <a:ext cx="654" cy="181"/>
            </a:xfrm>
            <a:prstGeom prst="rect">
              <a:avLst/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AutoShape 712"/>
            <p:cNvSpPr>
              <a:spLocks noChangeArrowheads="1"/>
            </p:cNvSpPr>
            <p:nvPr/>
          </p:nvSpPr>
          <p:spPr bwMode="auto">
            <a:xfrm>
              <a:off x="4241" y="2759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Rectangle 713"/>
            <p:cNvSpPr>
              <a:spLocks noChangeArrowheads="1"/>
            </p:cNvSpPr>
            <p:nvPr/>
          </p:nvSpPr>
          <p:spPr bwMode="auto">
            <a:xfrm>
              <a:off x="4468" y="2572"/>
              <a:ext cx="654" cy="181"/>
            </a:xfrm>
            <a:prstGeom prst="rect">
              <a:avLst/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Line 714"/>
            <p:cNvSpPr>
              <a:spLocks noChangeShapeType="1"/>
            </p:cNvSpPr>
            <p:nvPr/>
          </p:nvSpPr>
          <p:spPr bwMode="auto">
            <a:xfrm>
              <a:off x="4921" y="799"/>
              <a:ext cx="203" cy="195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Line 715"/>
            <p:cNvSpPr>
              <a:spLocks noChangeShapeType="1"/>
            </p:cNvSpPr>
            <p:nvPr/>
          </p:nvSpPr>
          <p:spPr bwMode="auto">
            <a:xfrm flipH="1">
              <a:off x="4472" y="799"/>
              <a:ext cx="268" cy="19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AutoShape 716"/>
            <p:cNvSpPr>
              <a:spLocks noChangeArrowheads="1"/>
            </p:cNvSpPr>
            <p:nvPr/>
          </p:nvSpPr>
          <p:spPr bwMode="auto">
            <a:xfrm>
              <a:off x="4241" y="2570"/>
              <a:ext cx="862" cy="91"/>
            </a:xfrm>
            <a:prstGeom prst="parallelogram">
              <a:avLst>
                <a:gd name="adj" fmla="val 251636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Line 717"/>
            <p:cNvSpPr>
              <a:spLocks noChangeShapeType="1"/>
            </p:cNvSpPr>
            <p:nvPr/>
          </p:nvSpPr>
          <p:spPr bwMode="auto">
            <a:xfrm flipH="1">
              <a:off x="4702" y="1298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Line 718"/>
            <p:cNvSpPr>
              <a:spLocks noChangeShapeType="1"/>
            </p:cNvSpPr>
            <p:nvPr/>
          </p:nvSpPr>
          <p:spPr bwMode="auto">
            <a:xfrm flipH="1" flipV="1">
              <a:off x="4764" y="1030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Line 719"/>
            <p:cNvSpPr>
              <a:spLocks noChangeShapeType="1"/>
            </p:cNvSpPr>
            <p:nvPr/>
          </p:nvSpPr>
          <p:spPr bwMode="auto">
            <a:xfrm flipV="1">
              <a:off x="4748" y="1036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Line 720"/>
            <p:cNvSpPr>
              <a:spLocks noChangeShapeType="1"/>
            </p:cNvSpPr>
            <p:nvPr/>
          </p:nvSpPr>
          <p:spPr bwMode="auto">
            <a:xfrm flipH="1" flipV="1">
              <a:off x="4748" y="1307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Line 721"/>
            <p:cNvSpPr>
              <a:spLocks noChangeShapeType="1"/>
            </p:cNvSpPr>
            <p:nvPr/>
          </p:nvSpPr>
          <p:spPr bwMode="auto">
            <a:xfrm flipV="1">
              <a:off x="4731" y="1304"/>
              <a:ext cx="113" cy="23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Line 722"/>
            <p:cNvSpPr>
              <a:spLocks noChangeShapeType="1"/>
            </p:cNvSpPr>
            <p:nvPr/>
          </p:nvSpPr>
          <p:spPr bwMode="auto">
            <a:xfrm flipH="1">
              <a:off x="4702" y="143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Line 723"/>
            <p:cNvSpPr>
              <a:spLocks noChangeShapeType="1"/>
            </p:cNvSpPr>
            <p:nvPr/>
          </p:nvSpPr>
          <p:spPr bwMode="auto">
            <a:xfrm flipH="1">
              <a:off x="4694" y="1529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Line 724"/>
            <p:cNvSpPr>
              <a:spLocks noChangeShapeType="1"/>
            </p:cNvSpPr>
            <p:nvPr/>
          </p:nvSpPr>
          <p:spPr bwMode="auto">
            <a:xfrm flipH="1">
              <a:off x="4683" y="1659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Line 725"/>
            <p:cNvSpPr>
              <a:spLocks noChangeShapeType="1"/>
            </p:cNvSpPr>
            <p:nvPr/>
          </p:nvSpPr>
          <p:spPr bwMode="auto">
            <a:xfrm flipH="1" flipV="1">
              <a:off x="4729" y="1527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Line 726"/>
            <p:cNvSpPr>
              <a:spLocks noChangeShapeType="1"/>
            </p:cNvSpPr>
            <p:nvPr/>
          </p:nvSpPr>
          <p:spPr bwMode="auto">
            <a:xfrm flipV="1">
              <a:off x="4713" y="1533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Line 727"/>
            <p:cNvSpPr>
              <a:spLocks noChangeShapeType="1"/>
            </p:cNvSpPr>
            <p:nvPr/>
          </p:nvSpPr>
          <p:spPr bwMode="auto">
            <a:xfrm flipH="1" flipV="1">
              <a:off x="4715" y="1804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Line 728"/>
            <p:cNvSpPr>
              <a:spLocks noChangeShapeType="1"/>
            </p:cNvSpPr>
            <p:nvPr/>
          </p:nvSpPr>
          <p:spPr bwMode="auto">
            <a:xfrm flipV="1">
              <a:off x="4700" y="1801"/>
              <a:ext cx="107" cy="22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Line 729"/>
            <p:cNvSpPr>
              <a:spLocks noChangeShapeType="1"/>
            </p:cNvSpPr>
            <p:nvPr/>
          </p:nvSpPr>
          <p:spPr bwMode="auto">
            <a:xfrm flipH="1">
              <a:off x="4665" y="1925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Line 730"/>
            <p:cNvSpPr>
              <a:spLocks noChangeShapeType="1"/>
            </p:cNvSpPr>
            <p:nvPr/>
          </p:nvSpPr>
          <p:spPr bwMode="auto">
            <a:xfrm flipH="1">
              <a:off x="4659" y="2024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Line 731"/>
            <p:cNvSpPr>
              <a:spLocks noChangeShapeType="1"/>
            </p:cNvSpPr>
            <p:nvPr/>
          </p:nvSpPr>
          <p:spPr bwMode="auto">
            <a:xfrm>
              <a:off x="4671" y="1795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Line 732"/>
            <p:cNvSpPr>
              <a:spLocks noChangeShapeType="1"/>
            </p:cNvSpPr>
            <p:nvPr/>
          </p:nvSpPr>
          <p:spPr bwMode="auto">
            <a:xfrm flipH="1">
              <a:off x="4651" y="2152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Line 733"/>
            <p:cNvSpPr>
              <a:spLocks noChangeShapeType="1"/>
            </p:cNvSpPr>
            <p:nvPr/>
          </p:nvSpPr>
          <p:spPr bwMode="auto">
            <a:xfrm flipH="1" flipV="1">
              <a:off x="4697" y="2020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Line 734"/>
            <p:cNvSpPr>
              <a:spLocks noChangeShapeType="1"/>
            </p:cNvSpPr>
            <p:nvPr/>
          </p:nvSpPr>
          <p:spPr bwMode="auto">
            <a:xfrm flipV="1">
              <a:off x="4681" y="2026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Line 735"/>
            <p:cNvSpPr>
              <a:spLocks noChangeShapeType="1"/>
            </p:cNvSpPr>
            <p:nvPr/>
          </p:nvSpPr>
          <p:spPr bwMode="auto">
            <a:xfrm flipH="1" flipV="1">
              <a:off x="4685" y="2293"/>
              <a:ext cx="73" cy="2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Line 736"/>
            <p:cNvSpPr>
              <a:spLocks noChangeShapeType="1"/>
            </p:cNvSpPr>
            <p:nvPr/>
          </p:nvSpPr>
          <p:spPr bwMode="auto">
            <a:xfrm flipV="1">
              <a:off x="4670" y="2290"/>
              <a:ext cx="107" cy="22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Line 737"/>
            <p:cNvSpPr>
              <a:spLocks noChangeShapeType="1"/>
            </p:cNvSpPr>
            <p:nvPr/>
          </p:nvSpPr>
          <p:spPr bwMode="auto">
            <a:xfrm flipH="1">
              <a:off x="4635" y="2414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Line 738"/>
            <p:cNvSpPr>
              <a:spLocks noChangeShapeType="1"/>
            </p:cNvSpPr>
            <p:nvPr/>
          </p:nvSpPr>
          <p:spPr bwMode="auto">
            <a:xfrm flipH="1">
              <a:off x="4629" y="2513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Line 739"/>
            <p:cNvSpPr>
              <a:spLocks noChangeShapeType="1"/>
            </p:cNvSpPr>
            <p:nvPr/>
          </p:nvSpPr>
          <p:spPr bwMode="auto">
            <a:xfrm flipH="1">
              <a:off x="4645" y="229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AutoShape 740"/>
            <p:cNvSpPr>
              <a:spLocks noChangeArrowheads="1"/>
            </p:cNvSpPr>
            <p:nvPr/>
          </p:nvSpPr>
          <p:spPr bwMode="auto">
            <a:xfrm>
              <a:off x="4604" y="799"/>
              <a:ext cx="272" cy="2041"/>
            </a:xfrm>
            <a:prstGeom prst="parallelogram">
              <a:avLst>
                <a:gd name="adj" fmla="val 48065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AutoShape 741"/>
            <p:cNvSpPr>
              <a:spLocks noChangeArrowheads="1"/>
            </p:cNvSpPr>
            <p:nvPr/>
          </p:nvSpPr>
          <p:spPr bwMode="auto">
            <a:xfrm>
              <a:off x="4649" y="799"/>
              <a:ext cx="272" cy="2041"/>
            </a:xfrm>
            <a:prstGeom prst="parallelogram">
              <a:avLst>
                <a:gd name="adj" fmla="val 48065"/>
              </a:avLst>
            </a:prstGeom>
            <a:noFill/>
            <a:ln w="12700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Line 742"/>
            <p:cNvSpPr>
              <a:spLocks noChangeShapeType="1"/>
            </p:cNvSpPr>
            <p:nvPr/>
          </p:nvSpPr>
          <p:spPr bwMode="auto">
            <a:xfrm flipH="1">
              <a:off x="4617" y="2550"/>
              <a:ext cx="13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Line 743"/>
            <p:cNvSpPr>
              <a:spLocks noChangeShapeType="1"/>
            </p:cNvSpPr>
            <p:nvPr/>
          </p:nvSpPr>
          <p:spPr bwMode="auto">
            <a:xfrm flipH="1" flipV="1">
              <a:off x="4663" y="2507"/>
              <a:ext cx="80" cy="27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Line 744"/>
            <p:cNvSpPr>
              <a:spLocks noChangeShapeType="1"/>
            </p:cNvSpPr>
            <p:nvPr/>
          </p:nvSpPr>
          <p:spPr bwMode="auto">
            <a:xfrm flipV="1">
              <a:off x="4647" y="2513"/>
              <a:ext cx="114" cy="2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Line 745"/>
            <p:cNvSpPr>
              <a:spLocks noChangeShapeType="1"/>
            </p:cNvSpPr>
            <p:nvPr/>
          </p:nvSpPr>
          <p:spPr bwMode="auto">
            <a:xfrm flipH="1">
              <a:off x="4214" y="799"/>
              <a:ext cx="567" cy="204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Line 746"/>
            <p:cNvSpPr>
              <a:spLocks noChangeShapeType="1"/>
            </p:cNvSpPr>
            <p:nvPr/>
          </p:nvSpPr>
          <p:spPr bwMode="auto">
            <a:xfrm flipH="1">
              <a:off x="4868" y="799"/>
              <a:ext cx="8" cy="20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49" name="Rectangle 747"/>
          <p:cNvSpPr>
            <a:spLocks noChangeArrowheads="1"/>
          </p:cNvSpPr>
          <p:nvPr/>
        </p:nvSpPr>
        <p:spPr bwMode="auto">
          <a:xfrm>
            <a:off x="5417889" y="5378122"/>
            <a:ext cx="69850" cy="4032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0" name="Rectangle 748"/>
          <p:cNvSpPr>
            <a:spLocks noChangeArrowheads="1"/>
          </p:cNvSpPr>
          <p:nvPr/>
        </p:nvSpPr>
        <p:spPr bwMode="auto">
          <a:xfrm>
            <a:off x="5082927" y="5378122"/>
            <a:ext cx="69850" cy="4032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1" name="Oval 749"/>
          <p:cNvSpPr>
            <a:spLocks noChangeArrowheads="1"/>
          </p:cNvSpPr>
          <p:nvPr/>
        </p:nvSpPr>
        <p:spPr bwMode="auto">
          <a:xfrm>
            <a:off x="5398839" y="5728960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2" name="Oval 750"/>
          <p:cNvSpPr>
            <a:spLocks noChangeArrowheads="1"/>
          </p:cNvSpPr>
          <p:nvPr/>
        </p:nvSpPr>
        <p:spPr bwMode="auto">
          <a:xfrm>
            <a:off x="5090864" y="5728960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3" name="Oval 751"/>
          <p:cNvSpPr>
            <a:spLocks noChangeArrowheads="1"/>
          </p:cNvSpPr>
          <p:nvPr/>
        </p:nvSpPr>
        <p:spPr bwMode="auto">
          <a:xfrm>
            <a:off x="5090864" y="573848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4" name="Group 752"/>
          <p:cNvGrpSpPr>
            <a:grpSpLocks/>
          </p:cNvGrpSpPr>
          <p:nvPr/>
        </p:nvGrpSpPr>
        <p:grpSpPr bwMode="auto">
          <a:xfrm rot="16200000" flipV="1">
            <a:off x="4978151" y="5603548"/>
            <a:ext cx="288925" cy="69850"/>
            <a:chOff x="2154" y="3612"/>
            <a:chExt cx="272" cy="45"/>
          </a:xfrm>
        </p:grpSpPr>
        <p:sp>
          <p:nvSpPr>
            <p:cNvPr id="755" name="Line 753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Line 754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7" name="Group 755"/>
          <p:cNvGrpSpPr>
            <a:grpSpLocks/>
          </p:cNvGrpSpPr>
          <p:nvPr/>
        </p:nvGrpSpPr>
        <p:grpSpPr bwMode="auto">
          <a:xfrm rot="16200000" flipV="1">
            <a:off x="5310733" y="5602754"/>
            <a:ext cx="288925" cy="71437"/>
            <a:chOff x="2154" y="3612"/>
            <a:chExt cx="272" cy="45"/>
          </a:xfrm>
        </p:grpSpPr>
        <p:sp>
          <p:nvSpPr>
            <p:cNvPr id="758" name="Line 756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Line 757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0" name="Freeform 758"/>
          <p:cNvSpPr>
            <a:spLocks/>
          </p:cNvSpPr>
          <p:nvPr/>
        </p:nvSpPr>
        <p:spPr bwMode="auto">
          <a:xfrm flipH="1">
            <a:off x="7272089" y="5343197"/>
            <a:ext cx="1454150" cy="77788"/>
          </a:xfrm>
          <a:custGeom>
            <a:avLst/>
            <a:gdLst>
              <a:gd name="T0" fmla="*/ 0 w 1089"/>
              <a:gd name="T1" fmla="*/ 0 h 49"/>
              <a:gd name="T2" fmla="*/ 2147483647 w 1089"/>
              <a:gd name="T3" fmla="*/ 0 h 49"/>
              <a:gd name="T4" fmla="*/ 2147483647 w 1089"/>
              <a:gd name="T5" fmla="*/ 2147483647 h 49"/>
              <a:gd name="T6" fmla="*/ 2147483647 w 1089"/>
              <a:gd name="T7" fmla="*/ 2147483647 h 49"/>
              <a:gd name="T8" fmla="*/ 0 w 1089"/>
              <a:gd name="T9" fmla="*/ 2147483647 h 49"/>
              <a:gd name="T10" fmla="*/ 0 w 1089"/>
              <a:gd name="T11" fmla="*/ 0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49"/>
              <a:gd name="T20" fmla="*/ 1089 w 1089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49">
                <a:moveTo>
                  <a:pt x="0" y="0"/>
                </a:moveTo>
                <a:lnTo>
                  <a:pt x="1089" y="0"/>
                </a:lnTo>
                <a:lnTo>
                  <a:pt x="1052" y="15"/>
                </a:lnTo>
                <a:lnTo>
                  <a:pt x="1050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1" name="Rectangle 759"/>
          <p:cNvSpPr>
            <a:spLocks noChangeArrowheads="1"/>
          </p:cNvSpPr>
          <p:nvPr/>
        </p:nvSpPr>
        <p:spPr bwMode="auto">
          <a:xfrm>
            <a:off x="647452" y="4503410"/>
            <a:ext cx="1276350" cy="198437"/>
          </a:xfrm>
          <a:prstGeom prst="rect">
            <a:avLst/>
          </a:prstGeom>
          <a:solidFill>
            <a:srgbClr val="66CC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2" name="Rectangle 760"/>
          <p:cNvSpPr>
            <a:spLocks noChangeArrowheads="1"/>
          </p:cNvSpPr>
          <p:nvPr/>
        </p:nvSpPr>
        <p:spPr bwMode="auto">
          <a:xfrm rot="5400000">
            <a:off x="1191964" y="3966835"/>
            <a:ext cx="187325" cy="1276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63" name="Picture 761" descr="logo-ic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827" y="4511347"/>
            <a:ext cx="1349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" name="Picture 762" descr="logo-ico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789" y="4511347"/>
            <a:ext cx="133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5" name="Picture 763" descr="logo-ico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164" y="4511347"/>
            <a:ext cx="133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6" name="Picture 765" descr="logo-ic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289" y="4911397"/>
            <a:ext cx="1349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7" name="Picture 766" descr="logo-ico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252" y="4911397"/>
            <a:ext cx="133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" name="Rectangle 767"/>
          <p:cNvSpPr>
            <a:spLocks noChangeArrowheads="1"/>
          </p:cNvSpPr>
          <p:nvPr/>
        </p:nvSpPr>
        <p:spPr bwMode="auto">
          <a:xfrm>
            <a:off x="647452" y="4927272"/>
            <a:ext cx="1276350" cy="198438"/>
          </a:xfrm>
          <a:prstGeom prst="rect">
            <a:avLst/>
          </a:prstGeom>
          <a:solidFill>
            <a:srgbClr val="66CC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9" name="Rectangle 768"/>
          <p:cNvSpPr>
            <a:spLocks noChangeArrowheads="1"/>
          </p:cNvSpPr>
          <p:nvPr/>
        </p:nvSpPr>
        <p:spPr bwMode="auto">
          <a:xfrm rot="5400000">
            <a:off x="1191964" y="4390698"/>
            <a:ext cx="187325" cy="1276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0" name="Oval 772"/>
          <p:cNvSpPr>
            <a:spLocks noChangeArrowheads="1"/>
          </p:cNvSpPr>
          <p:nvPr/>
        </p:nvSpPr>
        <p:spPr bwMode="auto">
          <a:xfrm>
            <a:off x="653802" y="4562147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71" name="Oval 773"/>
          <p:cNvSpPr>
            <a:spLocks noChangeArrowheads="1"/>
          </p:cNvSpPr>
          <p:nvPr/>
        </p:nvSpPr>
        <p:spPr bwMode="auto">
          <a:xfrm>
            <a:off x="650627" y="4984422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72" name="Oval 774"/>
          <p:cNvSpPr>
            <a:spLocks noChangeArrowheads="1"/>
          </p:cNvSpPr>
          <p:nvPr/>
        </p:nvSpPr>
        <p:spPr bwMode="auto">
          <a:xfrm>
            <a:off x="653802" y="4560560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73" name="Oval 775"/>
          <p:cNvSpPr>
            <a:spLocks noChangeArrowheads="1"/>
          </p:cNvSpPr>
          <p:nvPr/>
        </p:nvSpPr>
        <p:spPr bwMode="auto">
          <a:xfrm>
            <a:off x="650627" y="498283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74" name="Oval 776"/>
          <p:cNvSpPr>
            <a:spLocks noChangeArrowheads="1"/>
          </p:cNvSpPr>
          <p:nvPr/>
        </p:nvSpPr>
        <p:spPr bwMode="auto">
          <a:xfrm>
            <a:off x="1295152" y="4557385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5" name="Oval 777"/>
          <p:cNvSpPr>
            <a:spLocks noChangeArrowheads="1"/>
          </p:cNvSpPr>
          <p:nvPr/>
        </p:nvSpPr>
        <p:spPr bwMode="auto">
          <a:xfrm>
            <a:off x="1850777" y="4897110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6" name="Oval 778"/>
          <p:cNvSpPr>
            <a:spLocks noChangeArrowheads="1"/>
          </p:cNvSpPr>
          <p:nvPr/>
        </p:nvSpPr>
        <p:spPr bwMode="auto">
          <a:xfrm>
            <a:off x="1861889" y="4912985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7" name="Oval 779"/>
          <p:cNvSpPr>
            <a:spLocks noChangeArrowheads="1"/>
          </p:cNvSpPr>
          <p:nvPr/>
        </p:nvSpPr>
        <p:spPr bwMode="auto">
          <a:xfrm>
            <a:off x="1295152" y="4576435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8" name="Oval 780"/>
          <p:cNvSpPr>
            <a:spLocks noChangeArrowheads="1"/>
          </p:cNvSpPr>
          <p:nvPr/>
        </p:nvSpPr>
        <p:spPr bwMode="auto">
          <a:xfrm>
            <a:off x="688727" y="4562147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79" name="Oval 781"/>
          <p:cNvSpPr>
            <a:spLocks noChangeArrowheads="1"/>
          </p:cNvSpPr>
          <p:nvPr/>
        </p:nvSpPr>
        <p:spPr bwMode="auto">
          <a:xfrm>
            <a:off x="685552" y="4984422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80" name="Oval 782"/>
          <p:cNvSpPr>
            <a:spLocks noChangeArrowheads="1"/>
          </p:cNvSpPr>
          <p:nvPr/>
        </p:nvSpPr>
        <p:spPr bwMode="auto">
          <a:xfrm>
            <a:off x="688727" y="4560560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781" name="Oval 783"/>
          <p:cNvSpPr>
            <a:spLocks noChangeArrowheads="1"/>
          </p:cNvSpPr>
          <p:nvPr/>
        </p:nvSpPr>
        <p:spPr bwMode="auto">
          <a:xfrm>
            <a:off x="685552" y="498283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grpSp>
        <p:nvGrpSpPr>
          <p:cNvPr id="782" name="Group 784"/>
          <p:cNvGrpSpPr>
            <a:grpSpLocks/>
          </p:cNvGrpSpPr>
          <p:nvPr/>
        </p:nvGrpSpPr>
        <p:grpSpPr bwMode="auto">
          <a:xfrm>
            <a:off x="1006227" y="4033510"/>
            <a:ext cx="1038225" cy="739775"/>
            <a:chOff x="62" y="2296"/>
            <a:chExt cx="1179" cy="761"/>
          </a:xfrm>
        </p:grpSpPr>
        <p:sp>
          <p:nvSpPr>
            <p:cNvPr id="783" name="Freeform 785"/>
            <p:cNvSpPr>
              <a:spLocks/>
            </p:cNvSpPr>
            <p:nvPr/>
          </p:nvSpPr>
          <p:spPr bwMode="auto">
            <a:xfrm>
              <a:off x="62" y="2703"/>
              <a:ext cx="1179" cy="354"/>
            </a:xfrm>
            <a:custGeom>
              <a:avLst/>
              <a:gdLst>
                <a:gd name="T0" fmla="*/ 736 w 1179"/>
                <a:gd name="T1" fmla="*/ 35 h 354"/>
                <a:gd name="T2" fmla="*/ 1134 w 1179"/>
                <a:gd name="T3" fmla="*/ 80 h 354"/>
                <a:gd name="T4" fmla="*/ 1046 w 1179"/>
                <a:gd name="T5" fmla="*/ 257 h 354"/>
                <a:gd name="T6" fmla="*/ 656 w 1179"/>
                <a:gd name="T7" fmla="*/ 292 h 354"/>
                <a:gd name="T8" fmla="*/ 408 w 1179"/>
                <a:gd name="T9" fmla="*/ 328 h 354"/>
                <a:gd name="T10" fmla="*/ 133 w 1179"/>
                <a:gd name="T11" fmla="*/ 319 h 354"/>
                <a:gd name="T12" fmla="*/ 239 w 1179"/>
                <a:gd name="T13" fmla="*/ 115 h 354"/>
                <a:gd name="T14" fmla="*/ 479 w 1179"/>
                <a:gd name="T15" fmla="*/ 97 h 354"/>
                <a:gd name="T16" fmla="*/ 656 w 1179"/>
                <a:gd name="T17" fmla="*/ 0 h 354"/>
                <a:gd name="T18" fmla="*/ 753 w 1179"/>
                <a:gd name="T19" fmla="*/ 17 h 354"/>
                <a:gd name="T20" fmla="*/ 798 w 1179"/>
                <a:gd name="T21" fmla="*/ 44 h 3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9"/>
                <a:gd name="T34" fmla="*/ 0 h 354"/>
                <a:gd name="T35" fmla="*/ 1179 w 1179"/>
                <a:gd name="T36" fmla="*/ 354 h 3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9" h="354">
                  <a:moveTo>
                    <a:pt x="736" y="35"/>
                  </a:moveTo>
                  <a:cubicBezTo>
                    <a:pt x="878" y="42"/>
                    <a:pt x="997" y="55"/>
                    <a:pt x="1134" y="80"/>
                  </a:cubicBezTo>
                  <a:cubicBezTo>
                    <a:pt x="1179" y="167"/>
                    <a:pt x="1131" y="240"/>
                    <a:pt x="1046" y="257"/>
                  </a:cubicBezTo>
                  <a:cubicBezTo>
                    <a:pt x="918" y="301"/>
                    <a:pt x="730" y="283"/>
                    <a:pt x="656" y="292"/>
                  </a:cubicBezTo>
                  <a:cubicBezTo>
                    <a:pt x="582" y="301"/>
                    <a:pt x="497" y="322"/>
                    <a:pt x="408" y="328"/>
                  </a:cubicBezTo>
                  <a:cubicBezTo>
                    <a:pt x="321" y="332"/>
                    <a:pt x="161" y="354"/>
                    <a:pt x="133" y="319"/>
                  </a:cubicBezTo>
                  <a:cubicBezTo>
                    <a:pt x="0" y="257"/>
                    <a:pt x="141" y="125"/>
                    <a:pt x="239" y="115"/>
                  </a:cubicBezTo>
                  <a:cubicBezTo>
                    <a:pt x="319" y="107"/>
                    <a:pt x="399" y="103"/>
                    <a:pt x="479" y="97"/>
                  </a:cubicBezTo>
                  <a:cubicBezTo>
                    <a:pt x="539" y="68"/>
                    <a:pt x="594" y="21"/>
                    <a:pt x="656" y="0"/>
                  </a:cubicBezTo>
                  <a:cubicBezTo>
                    <a:pt x="661" y="1"/>
                    <a:pt x="733" y="6"/>
                    <a:pt x="753" y="17"/>
                  </a:cubicBezTo>
                  <a:cubicBezTo>
                    <a:pt x="804" y="46"/>
                    <a:pt x="771" y="44"/>
                    <a:pt x="798" y="4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4" name="Picture 786" descr="j008450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296"/>
              <a:ext cx="95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5" name="Group 787"/>
          <p:cNvGrpSpPr>
            <a:grpSpLocks/>
          </p:cNvGrpSpPr>
          <p:nvPr/>
        </p:nvGrpSpPr>
        <p:grpSpPr bwMode="auto">
          <a:xfrm>
            <a:off x="1323727" y="4465310"/>
            <a:ext cx="1038225" cy="739775"/>
            <a:chOff x="62" y="2296"/>
            <a:chExt cx="1179" cy="761"/>
          </a:xfrm>
        </p:grpSpPr>
        <p:sp>
          <p:nvSpPr>
            <p:cNvPr id="786" name="Freeform 788"/>
            <p:cNvSpPr>
              <a:spLocks/>
            </p:cNvSpPr>
            <p:nvPr/>
          </p:nvSpPr>
          <p:spPr bwMode="auto">
            <a:xfrm>
              <a:off x="62" y="2703"/>
              <a:ext cx="1179" cy="354"/>
            </a:xfrm>
            <a:custGeom>
              <a:avLst/>
              <a:gdLst>
                <a:gd name="T0" fmla="*/ 736 w 1179"/>
                <a:gd name="T1" fmla="*/ 35 h 354"/>
                <a:gd name="T2" fmla="*/ 1134 w 1179"/>
                <a:gd name="T3" fmla="*/ 80 h 354"/>
                <a:gd name="T4" fmla="*/ 1046 w 1179"/>
                <a:gd name="T5" fmla="*/ 257 h 354"/>
                <a:gd name="T6" fmla="*/ 656 w 1179"/>
                <a:gd name="T7" fmla="*/ 292 h 354"/>
                <a:gd name="T8" fmla="*/ 408 w 1179"/>
                <a:gd name="T9" fmla="*/ 328 h 354"/>
                <a:gd name="T10" fmla="*/ 133 w 1179"/>
                <a:gd name="T11" fmla="*/ 319 h 354"/>
                <a:gd name="T12" fmla="*/ 239 w 1179"/>
                <a:gd name="T13" fmla="*/ 115 h 354"/>
                <a:gd name="T14" fmla="*/ 479 w 1179"/>
                <a:gd name="T15" fmla="*/ 97 h 354"/>
                <a:gd name="T16" fmla="*/ 656 w 1179"/>
                <a:gd name="T17" fmla="*/ 0 h 354"/>
                <a:gd name="T18" fmla="*/ 753 w 1179"/>
                <a:gd name="T19" fmla="*/ 17 h 354"/>
                <a:gd name="T20" fmla="*/ 798 w 1179"/>
                <a:gd name="T21" fmla="*/ 44 h 3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9"/>
                <a:gd name="T34" fmla="*/ 0 h 354"/>
                <a:gd name="T35" fmla="*/ 1179 w 1179"/>
                <a:gd name="T36" fmla="*/ 354 h 3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9" h="354">
                  <a:moveTo>
                    <a:pt x="736" y="35"/>
                  </a:moveTo>
                  <a:cubicBezTo>
                    <a:pt x="878" y="42"/>
                    <a:pt x="997" y="55"/>
                    <a:pt x="1134" y="80"/>
                  </a:cubicBezTo>
                  <a:cubicBezTo>
                    <a:pt x="1179" y="167"/>
                    <a:pt x="1131" y="240"/>
                    <a:pt x="1046" y="257"/>
                  </a:cubicBezTo>
                  <a:cubicBezTo>
                    <a:pt x="918" y="301"/>
                    <a:pt x="730" y="283"/>
                    <a:pt x="656" y="292"/>
                  </a:cubicBezTo>
                  <a:cubicBezTo>
                    <a:pt x="582" y="301"/>
                    <a:pt x="497" y="322"/>
                    <a:pt x="408" y="328"/>
                  </a:cubicBezTo>
                  <a:cubicBezTo>
                    <a:pt x="321" y="332"/>
                    <a:pt x="161" y="354"/>
                    <a:pt x="133" y="319"/>
                  </a:cubicBezTo>
                  <a:cubicBezTo>
                    <a:pt x="0" y="257"/>
                    <a:pt x="141" y="125"/>
                    <a:pt x="239" y="115"/>
                  </a:cubicBezTo>
                  <a:cubicBezTo>
                    <a:pt x="319" y="107"/>
                    <a:pt x="399" y="103"/>
                    <a:pt x="479" y="97"/>
                  </a:cubicBezTo>
                  <a:cubicBezTo>
                    <a:pt x="539" y="68"/>
                    <a:pt x="594" y="21"/>
                    <a:pt x="656" y="0"/>
                  </a:cubicBezTo>
                  <a:cubicBezTo>
                    <a:pt x="661" y="1"/>
                    <a:pt x="733" y="6"/>
                    <a:pt x="753" y="17"/>
                  </a:cubicBezTo>
                  <a:cubicBezTo>
                    <a:pt x="804" y="46"/>
                    <a:pt x="771" y="44"/>
                    <a:pt x="798" y="4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7" name="Picture 789" descr="j008450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296"/>
              <a:ext cx="95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" name="Oval 790"/>
          <p:cNvSpPr>
            <a:spLocks noChangeArrowheads="1"/>
          </p:cNvSpPr>
          <p:nvPr/>
        </p:nvSpPr>
        <p:spPr bwMode="auto">
          <a:xfrm>
            <a:off x="3022352" y="534478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9" name="Oval 791"/>
          <p:cNvSpPr>
            <a:spLocks noChangeArrowheads="1"/>
          </p:cNvSpPr>
          <p:nvPr/>
        </p:nvSpPr>
        <p:spPr bwMode="auto">
          <a:xfrm>
            <a:off x="3033464" y="534478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90" name="Group 792"/>
          <p:cNvGrpSpPr>
            <a:grpSpLocks/>
          </p:cNvGrpSpPr>
          <p:nvPr/>
        </p:nvGrpSpPr>
        <p:grpSpPr bwMode="auto">
          <a:xfrm flipV="1">
            <a:off x="6838702" y="5159047"/>
            <a:ext cx="288925" cy="71438"/>
            <a:chOff x="2154" y="3612"/>
            <a:chExt cx="272" cy="45"/>
          </a:xfrm>
        </p:grpSpPr>
        <p:sp>
          <p:nvSpPr>
            <p:cNvPr id="791" name="Line 793"/>
            <p:cNvSpPr>
              <a:spLocks noChangeShapeType="1"/>
            </p:cNvSpPr>
            <p:nvPr/>
          </p:nvSpPr>
          <p:spPr bwMode="auto">
            <a:xfrm>
              <a:off x="2154" y="3612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Line 794"/>
            <p:cNvSpPr>
              <a:spLocks noChangeShapeType="1"/>
            </p:cNvSpPr>
            <p:nvPr/>
          </p:nvSpPr>
          <p:spPr bwMode="auto">
            <a:xfrm>
              <a:off x="2154" y="3657"/>
              <a:ext cx="2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3" name="Oval 795"/>
          <p:cNvSpPr>
            <a:spLocks noChangeArrowheads="1"/>
          </p:cNvSpPr>
          <p:nvPr/>
        </p:nvSpPr>
        <p:spPr bwMode="auto">
          <a:xfrm>
            <a:off x="6767264" y="5584497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4" name="Oval 796"/>
          <p:cNvSpPr>
            <a:spLocks noChangeArrowheads="1"/>
          </p:cNvSpPr>
          <p:nvPr/>
        </p:nvSpPr>
        <p:spPr bwMode="auto">
          <a:xfrm>
            <a:off x="6406902" y="5451147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5" name="Oval 797"/>
          <p:cNvSpPr>
            <a:spLocks noChangeArrowheads="1"/>
          </p:cNvSpPr>
          <p:nvPr/>
        </p:nvSpPr>
        <p:spPr bwMode="auto">
          <a:xfrm>
            <a:off x="7102227" y="5527347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6" name="Oval 798"/>
          <p:cNvSpPr>
            <a:spLocks noChangeArrowheads="1"/>
          </p:cNvSpPr>
          <p:nvPr/>
        </p:nvSpPr>
        <p:spPr bwMode="auto">
          <a:xfrm>
            <a:off x="4174877" y="571943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7" name="Oval 799"/>
          <p:cNvSpPr>
            <a:spLocks noChangeArrowheads="1"/>
          </p:cNvSpPr>
          <p:nvPr/>
        </p:nvSpPr>
        <p:spPr bwMode="auto">
          <a:xfrm>
            <a:off x="3887539" y="5719435"/>
            <a:ext cx="92075" cy="92075"/>
          </a:xfrm>
          <a:prstGeom prst="ellipse">
            <a:avLst/>
          </a:prstGeom>
          <a:solidFill>
            <a:srgbClr val="0066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8" name="AutoShape 800"/>
          <p:cNvSpPr>
            <a:spLocks noChangeArrowheads="1"/>
          </p:cNvSpPr>
          <p:nvPr/>
        </p:nvSpPr>
        <p:spPr bwMode="auto">
          <a:xfrm>
            <a:off x="3244602" y="5160635"/>
            <a:ext cx="123825" cy="371475"/>
          </a:xfrm>
          <a:prstGeom prst="can">
            <a:avLst>
              <a:gd name="adj" fmla="val 44111"/>
            </a:avLst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9" name="Oval 801"/>
          <p:cNvSpPr>
            <a:spLocks noChangeArrowheads="1"/>
          </p:cNvSpPr>
          <p:nvPr/>
        </p:nvSpPr>
        <p:spPr bwMode="auto">
          <a:xfrm>
            <a:off x="2806452" y="5368597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0" name="Oval 802"/>
          <p:cNvSpPr>
            <a:spLocks noChangeArrowheads="1"/>
          </p:cNvSpPr>
          <p:nvPr/>
        </p:nvSpPr>
        <p:spPr bwMode="auto">
          <a:xfrm>
            <a:off x="2879477" y="5349547"/>
            <a:ext cx="92075" cy="92075"/>
          </a:xfrm>
          <a:prstGeom prst="ellipse">
            <a:avLst/>
          </a:prstGeom>
          <a:solidFill>
            <a:srgbClr val="29292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1" name="Text Box 19"/>
          <p:cNvSpPr txBox="1">
            <a:spLocks noChangeArrowheads="1"/>
          </p:cNvSpPr>
          <p:nvPr/>
        </p:nvSpPr>
        <p:spPr bwMode="auto">
          <a:xfrm>
            <a:off x="1476375" y="225425"/>
            <a:ext cx="5975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מפעל </a:t>
            </a:r>
            <a:r>
              <a:rPr lang="he-IL" sz="4000" b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השפד"ן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96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47 L 0.07014 0.003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0955 -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371 L 0.07014 0.0037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8906 -2.22222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47 L 0.07014 0.0034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0955 -1.48148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371 L 0.07014 0.0037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8906 -2.22222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11551 L 0.17605 0.11551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5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2037 L 2.77778E-6 0.06968 L 0.11041 0.06968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805 L -0.00295 0.06736 L 0.11407 0.06736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11551 L 0.17605 0.11551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139 C 0.00851 0.00672 0.01007 0.01644 0.01875 0.0206 C 0.02361 0.01759 0.02344 0.01829 0.025 0.01204 C 0.025 0.01227 0.02274 0.0007 0.02639 -0.00023 " pathEditMode="relative" rAng="-605401" ptsTypes="fffA">
                                      <p:cBhvr>
                                        <p:cTn id="85" dur="1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0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46 -0.01164 -0.00162 -0.01563 0.00555 C -0.01355 0.01759 -0.01025 0.01296 -0.00261 0.00902 C 0.0118 0.00949 0.01198 0.00601 0.01979 0.01388 C 0.021 0.01342 0.02239 0.01342 0.02343 0.0125 C 0.02656 0.00949 0.02135 0.00208 0.01979 0 " pathEditMode="relative" ptsTypes="fffffA">
                                      <p:cBhvr>
                                        <p:cTn id="89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69 C 0.04288 -0.00162 0.12882 -0.00347 0.12882 -0.00324 C 0.1283 0.01505 0.12795 0.03357 0.12761 0.05209 " pathEditMode="relative" rAng="0" ptsTypes="ffA">
                                      <p:cBhvr>
                                        <p:cTn id="113" dur="2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22222E-6 C 0.02847 -2.22222E-6 0.06076 -2.22222E-6 0.09305 -2.22222E-6 L 0.09305 0.05139 " pathEditMode="relative" rAng="0" ptsTypes="fAA">
                                      <p:cBhvr>
                                        <p:cTn id="120" dur="2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0017 -4.44444E-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0.16788 0.0016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0.05532 L 0.12396 -0.05532 C 0.14201 -0.04491 0.12986 -0.0537 0.13646 -0.04699 C 0.13871 -0.04491 0.14323 -0.04005 0.14323 -0.03981 C 0.14479 -0.03588 0.146 -0.03472 0.14896 -0.0331 C 0.15139 -0.03079 0.15347 -0.03009 0.15625 -0.0287 C 0.16996 -0.02986 0.16823 -0.02662 0.175 -0.03403 C 0.17569 -0.03403 0.18403 -0.03403 0.18698 -0.03264 C 0.18923 -0.03148 0.19236 -0.02824 0.19479 -0.02778 C 0.19896 -0.02708 0.20312 -0.02731 0.20729 -0.02708 C 0.21528 -0.01852 0.20781 -0.01319 0.2026 -0.00949 C 0.19583 -0.00995 0.18906 -0.00995 0.18229 -0.01088 C 0.17274 -0.01227 0.16805 -0.03102 0.15937 -0.03403 C 0.15903 -0.03403 0.14479 -0.03588 0.14479 -0.0287 " pathEditMode="relative" rAng="0" ptsTypes="AAffffffffffffA">
                                      <p:cBhvr>
                                        <p:cTn id="151" dur="5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-0.05509 L 0.12378 -0.05509 C 0.14184 -0.05255 0.15989 -0.05255 0.17812 -0.04977 C 0.17899 -0.04954 0.17934 -0.04769 0.17986 -0.04653 C 0.18021 -0.04421 0.18142 -0.04167 0.18073 -0.03935 C 0.17951 -0.03472 0.17309 -0.03542 0.17083 -0.03472 C 0.16823 -0.03148 0.16493 -0.02871 0.1618 -0.02755 C 0.15903 -0.02408 0.15521 -0.01621 0.16094 -0.01343 C 0.16684 -0.01412 0.17291 -0.01343 0.17899 -0.01505 C 0.18194 -0.01574 0.1783 -0.02454 0.18403 -0.02454 " pathEditMode="relative" rAng="0" ptsTypes="AAffffffffA">
                                      <p:cBhvr>
                                        <p:cTn id="153" dur="5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0.05532 L 0.17864 -0.05486 C 0.17778 -0.05023 0.17656 -0.0456 0.17604 -0.04097 C 0.17552 -0.03588 0.18281 -0.0287 0.18281 -0.02847 C 0.18784 -0.02986 0.18819 -0.03125 0.19219 -0.0331 C 0.1967 -0.03843 0.19548 -0.04051 0.20208 -0.04236 C 0.20434 -0.04514 0.20659 -0.04676 0.20885 -0.0493 C 0.22465 -0.04861 0.22344 -0.05393 0.22812 -0.04005 C 0.22899 -0.0338 0.22969 -0.03102 0.22448 -0.0294 C 0.21354 -0.02153 0.20816 -0.02384 0.19323 -0.02315 C 0.19132 -0.02268 0.18941 -0.02292 0.1875 -0.02176 C 0.18385 -0.01991 0.18333 -0.01782 0.17969 -0.01782 " pathEditMode="relative" rAng="0" ptsTypes="AAffffffffffA">
                                      <p:cBhvr>
                                        <p:cTn id="155" dur="50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4 C 0.0026 -0.02013 0.00885 -0.01851 0.02396 -0.0199 C 0.02934 -0.02222 0.03437 -0.02615 0.03906 -0.03032 C 0.04219 -0.0331 0.04566 -0.03657 0.04948 -0.03657 L 0.1625 -0.03657 " pathEditMode="relative" rAng="0" ptsTypes="fffAA">
                                      <p:cBhvr>
                                        <p:cTn id="171" dur="2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C 0.00504 -0.00972 0.01372 -0.0088 0.03472 -0.00949 C 0.04219 -0.01065 0.04913 -0.0125 0.05556 -0.01458 C 0.0599 -0.01574 0.06476 -0.01736 0.07014 -0.01736 L 0.22674 -0.01736 " pathEditMode="relative" rAng="0" ptsTypes="fffAA">
                                      <p:cBhvr>
                                        <p:cTn id="175" dur="2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9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208 C 0.00052 -0.01505 0.00677 -0.01343 0.02275 -0.01458 C 0.02813 -0.01643 0.03334 -0.01944 0.03802 -0.02315 C 0.04132 -0.025 0.04479 -0.02755 0.04896 -0.02755 L 0.16615 -0.02755 " pathEditMode="relative" rAng="0" ptsTypes="fffAA">
                                      <p:cBhvr>
                                        <p:cTn id="179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0" fill="hold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000" fill="hold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80" grpId="0" build="p"/>
      <p:bldP spid="580" grpId="1" build="p"/>
      <p:bldP spid="580" grpId="2" build="p"/>
      <p:bldP spid="591" grpId="0" animBg="1"/>
      <p:bldP spid="592" grpId="0" animBg="1"/>
      <p:bldP spid="592" grpId="1" animBg="1"/>
      <p:bldP spid="751" grpId="0" animBg="1"/>
      <p:bldP spid="751" grpId="1" animBg="1"/>
      <p:bldP spid="751" grpId="2" animBg="1"/>
      <p:bldP spid="752" grpId="0" animBg="1"/>
      <p:bldP spid="752" grpId="1" animBg="1"/>
      <p:bldP spid="752" grpId="2" animBg="1"/>
      <p:bldP spid="753" grpId="0" animBg="1"/>
      <p:bldP spid="753" grpId="1" animBg="1"/>
      <p:bldP spid="753" grpId="2" animBg="1"/>
      <p:bldP spid="770" grpId="0" animBg="1"/>
      <p:bldP spid="770" grpId="1" animBg="1"/>
      <p:bldP spid="771" grpId="0" animBg="1"/>
      <p:bldP spid="771" grpId="1" animBg="1"/>
      <p:bldP spid="772" grpId="0" animBg="1"/>
      <p:bldP spid="772" grpId="1" animBg="1"/>
      <p:bldP spid="773" grpId="0" animBg="1"/>
      <p:bldP spid="773" grpId="1" animBg="1"/>
      <p:bldP spid="774" grpId="0" animBg="1"/>
      <p:bldP spid="774" grpId="1" animBg="1"/>
      <p:bldP spid="774" grpId="2" animBg="1"/>
      <p:bldP spid="775" grpId="0" animBg="1"/>
      <p:bldP spid="775" grpId="1" animBg="1"/>
      <p:bldP spid="775" grpId="2" animBg="1"/>
      <p:bldP spid="776" grpId="0" animBg="1"/>
      <p:bldP spid="776" grpId="1" animBg="1"/>
      <p:bldP spid="776" grpId="2" animBg="1"/>
      <p:bldP spid="777" grpId="0" animBg="1"/>
      <p:bldP spid="777" grpId="1" animBg="1"/>
      <p:bldP spid="777" grpId="2" animBg="1"/>
      <p:bldP spid="778" grpId="0" animBg="1"/>
      <p:bldP spid="778" grpId="1" animBg="1"/>
      <p:bldP spid="779" grpId="0" animBg="1"/>
      <p:bldP spid="779" grpId="1" animBg="1"/>
      <p:bldP spid="780" grpId="0" animBg="1"/>
      <p:bldP spid="780" grpId="1" animBg="1"/>
      <p:bldP spid="781" grpId="0" animBg="1"/>
      <p:bldP spid="781" grpId="1" animBg="1"/>
      <p:bldP spid="788" grpId="0" animBg="1"/>
      <p:bldP spid="788" grpId="1" animBg="1"/>
      <p:bldP spid="788" grpId="2" animBg="1"/>
      <p:bldP spid="789" grpId="0" animBg="1"/>
      <p:bldP spid="789" grpId="1" animBg="1"/>
      <p:bldP spid="789" grpId="2" animBg="1"/>
      <p:bldP spid="793" grpId="0" animBg="1"/>
      <p:bldP spid="793" grpId="1" animBg="1"/>
      <p:bldP spid="793" grpId="2" animBg="1"/>
      <p:bldP spid="794" grpId="0" animBg="1"/>
      <p:bldP spid="794" grpId="1" animBg="1"/>
      <p:bldP spid="794" grpId="2" animBg="1"/>
      <p:bldP spid="795" grpId="0" animBg="1"/>
      <p:bldP spid="795" grpId="1" animBg="1"/>
      <p:bldP spid="795" grpId="2" animBg="1"/>
      <p:bldP spid="796" grpId="0" animBg="1"/>
      <p:bldP spid="796" grpId="1" animBg="1"/>
      <p:bldP spid="796" grpId="2" animBg="1"/>
      <p:bldP spid="797" grpId="0" animBg="1"/>
      <p:bldP spid="797" grpId="1" animBg="1"/>
      <p:bldP spid="797" grpId="2" animBg="1"/>
      <p:bldP spid="799" grpId="0" animBg="1"/>
      <p:bldP spid="799" grpId="1" animBg="1"/>
      <p:bldP spid="799" grpId="2" animBg="1"/>
      <p:bldP spid="800" grpId="0" animBg="1"/>
      <p:bldP spid="800" grpId="1" animBg="1"/>
      <p:bldP spid="800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2B40FE-89DA-4E48-91F1-8D09D62FB6DB}" type="slidenum">
              <a:rPr lang="he-IL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1367644" y="224644"/>
            <a:ext cx="5975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חקלאות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323850" y="1160463"/>
            <a:ext cx="84963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מים לחקלאות – 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1,200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מלמ"ק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כ-460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מלמ"ק – מנות ברזל (מים שפירים) 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תכנית הפיתוח 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לבצע מפעלי השבת קולחין בהמרה (שחרור מים שפירים)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לבצע מפעלי מים שפירים </a:t>
            </a:r>
            <a:r>
              <a:rPr lang="he-IL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– א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ספקה באמינות גבוהה</a:t>
            </a:r>
          </a:p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"רפורמה" בתיאום עם החקלאים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– ייקור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מדורג של תעריפי המים והשבת תמורות הייקור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"הפרדת רשתות" :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 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- מים שפירים באיכות גבוהה ומחיר מתאים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- מים "אחרים" מתאימים ל-"כל הגידולים" במחירים נמוכים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0772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xfrm>
            <a:off x="6802438" y="6273316"/>
            <a:ext cx="2133600" cy="476250"/>
          </a:xfrm>
          <a:noFill/>
        </p:spPr>
        <p:txBody>
          <a:bodyPr/>
          <a:lstStyle/>
          <a:p>
            <a:fld id="{EFA1EDA0-9B0B-4050-823D-693153B1F19E}" type="slidenum">
              <a:rPr lang="he-IL" smtClean="0">
                <a:latin typeface="Arial" charset="0"/>
                <a:cs typeface="Arial" charset="0"/>
              </a:rPr>
              <a:pPr/>
              <a:t>33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285875" y="1055688"/>
          <a:ext cx="608171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8" name="תרשים" r:id="rId3" imgW="5962650" imgH="3362325" progId="Excel.Sheet.8">
                  <p:embed/>
                </p:oleObj>
              </mc:Choice>
              <mc:Fallback>
                <p:oleObj name="תרשים" r:id="rId3" imgW="5962650" imgH="33623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055688"/>
                        <a:ext cx="608171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135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884238" y="440668"/>
            <a:ext cx="698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he-IL" sz="2800" b="1" i="1" dirty="0">
                <a:solidFill>
                  <a:srgbClr val="0000FF"/>
                </a:solidFill>
                <a:latin typeface="Tahoma" pitchFamily="34" charset="0"/>
                <a:cs typeface="+mn-cs"/>
              </a:rPr>
              <a:t>מים שפירים בחקלאות 2000-2009</a:t>
            </a:r>
            <a:endParaRPr lang="en-US" sz="2800" b="1" i="1" dirty="0">
              <a:solidFill>
                <a:srgbClr val="0000FF"/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6" name="Group 108"/>
          <p:cNvGraphicFramePr>
            <a:graphicFrameLocks noGrp="1"/>
          </p:cNvGraphicFramePr>
          <p:nvPr/>
        </p:nvGraphicFramePr>
        <p:xfrm>
          <a:off x="1285830" y="5291163"/>
          <a:ext cx="7010445" cy="1005840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ישראל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ספרד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אוסטרליה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איטליה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יוון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מרכז אמריקה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וארה"ב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75%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12%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8%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0797" name="Text Box 4"/>
          <p:cNvSpPr txBox="1">
            <a:spLocks noChangeArrowheads="1"/>
          </p:cNvSpPr>
          <p:nvPr/>
        </p:nvSpPr>
        <p:spPr bwMode="auto">
          <a:xfrm>
            <a:off x="884238" y="4633913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he-IL" b="1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השבת קולחים לחקלאות</a:t>
            </a:r>
            <a:endParaRPr lang="en-US" b="1" i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C8D5C7-DB9C-41E3-926D-7FAD6123DC38}" type="slidenum">
              <a:rPr lang="he-IL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2735263" y="3789363"/>
            <a:ext cx="61928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he-IL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תפעול הכנרת כמאגר אופרטיבי של המערכת </a:t>
            </a:r>
          </a:p>
          <a:p>
            <a:pPr rtl="0">
              <a:spcBef>
                <a:spcPct val="50000"/>
              </a:spcBef>
              <a:defRPr/>
            </a:pPr>
            <a:r>
              <a:rPr lang="he-IL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הארצית </a:t>
            </a:r>
            <a:r>
              <a:rPr lang="he-IL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לא</a:t>
            </a:r>
            <a:r>
              <a:rPr lang="he-IL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עולה בקנה מידה עם 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שיקולי הנוף, הטבע והתיירות של הכנרת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שמירת הירדן כנחל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שמירה על ים המלח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110620" name="Text Box 28"/>
          <p:cNvSpPr txBox="1">
            <a:spLocks noChangeArrowheads="1"/>
          </p:cNvSpPr>
          <p:nvPr/>
        </p:nvSpPr>
        <p:spPr bwMode="auto">
          <a:xfrm>
            <a:off x="905458" y="404664"/>
            <a:ext cx="7056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שמירת הטבע, הכנרת, ים </a:t>
            </a: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המלח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44" name="Picture 29" descr="כנרת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68525"/>
            <a:ext cx="2124075" cy="271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2987675" y="1628775"/>
            <a:ext cx="57594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he-IL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צרכנים לגיטימיים של משק המים 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הטבע </a:t>
            </a:r>
            <a:r>
              <a:rPr lang="he-IL" sz="24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– א</a:t>
            </a:r>
            <a:r>
              <a:rPr lang="he-IL" sz="24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ספקה של 50 </a:t>
            </a:r>
            <a:r>
              <a:rPr lang="he-IL" sz="24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מלמ"ש</a:t>
            </a:r>
            <a:endParaRPr lang="he-IL" sz="24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+mn-cs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 הכנרת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e-IL" sz="24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+mn-cs"/>
              </a:rPr>
              <a:t> חקלאות הנופית</a:t>
            </a:r>
            <a:endParaRPr lang="en-US" sz="24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+mn-cs"/>
            </a:endParaRPr>
          </a:p>
        </p:txBody>
      </p:sp>
      <p:pic>
        <p:nvPicPr>
          <p:cNvPr id="163846" name="Picture 32" descr="j02191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2744788"/>
            <a:ext cx="1431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9" y="1433543"/>
            <a:ext cx="4238050" cy="54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2700339" y="3429001"/>
            <a:ext cx="215900" cy="215900"/>
          </a:xfrm>
          <a:prstGeom prst="ellipse">
            <a:avLst/>
          </a:prstGeom>
          <a:solidFill>
            <a:srgbClr val="00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741489" y="6656388"/>
            <a:ext cx="2952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3059116" y="2492377"/>
            <a:ext cx="730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chair"/>
          <p:cNvSpPr>
            <a:spLocks noEditPoints="1" noChangeArrowheads="1"/>
          </p:cNvSpPr>
          <p:nvPr/>
        </p:nvSpPr>
        <p:spPr bwMode="auto">
          <a:xfrm rot="6543048">
            <a:off x="2802734" y="3944146"/>
            <a:ext cx="317500" cy="2365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V="1">
            <a:off x="2328866" y="4221165"/>
            <a:ext cx="587375" cy="2435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 flipV="1">
            <a:off x="2843215" y="3500440"/>
            <a:ext cx="144463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2035175" y="6656388"/>
            <a:ext cx="2936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2843215" y="2708277"/>
            <a:ext cx="288925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3132138" y="1433543"/>
            <a:ext cx="719781" cy="271618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3011488" y="4105276"/>
            <a:ext cx="127000" cy="28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45485" y="11119"/>
            <a:ext cx="68767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RED – DEAD                                     </a:t>
            </a: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מובל השלום ממפרץ אילת לים המלח</a:t>
            </a:r>
            <a:endParaRPr lang="en-US" sz="40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389441" y="1816100"/>
            <a:ext cx="48085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שאיבה של עד- 2 מיליארד מ"ק מי ים בשנה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.</a:t>
            </a:r>
            <a:endParaRPr lang="he-IL" altLang="he-IL" sz="2200" dirty="0">
              <a:solidFill>
                <a:srgbClr val="0000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ייצור של עד- 0.9 מיליארד 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מ"ק/שנה  מי ים </a:t>
            </a: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מותפלים 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שיסופקו </a:t>
            </a: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ברובם לירדן ומיעוטם לישראל 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ולרש"פ.</a:t>
            </a:r>
            <a:endParaRPr lang="he-IL" altLang="he-IL" sz="2200" dirty="0">
              <a:solidFill>
                <a:srgbClr val="0000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העברת </a:t>
            </a: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עד כ- 1.1 מיליארד מ"ק של </a:t>
            </a:r>
            <a:r>
              <a:rPr lang="he-IL" altLang="he-IL" sz="2200" dirty="0" err="1">
                <a:solidFill>
                  <a:srgbClr val="000099"/>
                </a:solidFill>
                <a:latin typeface="Tahoma" pitchFamily="34" charset="0"/>
              </a:rPr>
              <a:t>תמלחת</a:t>
            </a:r>
            <a:r>
              <a:rPr lang="he-IL" altLang="he-IL" sz="2200" dirty="0">
                <a:solidFill>
                  <a:srgbClr val="000099"/>
                </a:solidFill>
                <a:latin typeface="Tahoma" pitchFamily="34" charset="0"/>
              </a:rPr>
              <a:t> התפלה לים המלח.</a:t>
            </a:r>
            <a:r>
              <a:rPr lang="en-US" altLang="he-IL" sz="2200" dirty="0">
                <a:solidFill>
                  <a:srgbClr val="000099"/>
                </a:solidFill>
                <a:latin typeface="Tahoma" pitchFamily="34" charset="0"/>
              </a:rPr>
              <a:t> </a:t>
            </a:r>
            <a:endParaRPr lang="he-IL" altLang="he-IL" sz="2200" dirty="0" smtClean="0">
              <a:solidFill>
                <a:srgbClr val="0000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יבוצע בשלב ראשון "</a:t>
            </a:r>
            <a:r>
              <a:rPr lang="he-IL" altLang="he-IL" sz="2200" dirty="0" err="1" smtClean="0">
                <a:solidFill>
                  <a:srgbClr val="000099"/>
                </a:solidFill>
                <a:latin typeface="Tahoma" pitchFamily="34" charset="0"/>
              </a:rPr>
              <a:t>פילוט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", נחתם הסכם עם ישראל על קליטת 35 </a:t>
            </a:r>
            <a:r>
              <a:rPr lang="he-IL" altLang="he-IL" sz="2200" dirty="0" err="1" smtClean="0">
                <a:solidFill>
                  <a:srgbClr val="000099"/>
                </a:solidFill>
                <a:latin typeface="Tahoma" pitchFamily="34" charset="0"/>
              </a:rPr>
              <a:t>מלמ"ש</a:t>
            </a:r>
            <a:r>
              <a:rPr lang="he-IL" altLang="he-IL" sz="2200" dirty="0" smtClean="0">
                <a:solidFill>
                  <a:srgbClr val="000099"/>
                </a:solidFill>
                <a:latin typeface="Tahoma" pitchFamily="34" charset="0"/>
              </a:rPr>
              <a:t> – אספקה לערבה</a:t>
            </a:r>
            <a:endParaRPr lang="en-US" altLang="he-IL" sz="2200" dirty="0">
              <a:solidFill>
                <a:srgbClr val="000099"/>
              </a:solidFill>
            </a:endParaRPr>
          </a:p>
          <a:p>
            <a:pPr algn="l" rtl="0" eaLnBrk="1" fontAlgn="base" hangingPunct="1">
              <a:lnSpc>
                <a:spcPct val="105000"/>
              </a:lnSpc>
              <a:spcBef>
                <a:spcPct val="35000"/>
              </a:spcBef>
              <a:spcAft>
                <a:spcPct val="2000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endParaRPr lang="en-US" altLang="he-IL" sz="2200" dirty="0">
              <a:solidFill>
                <a:srgbClr val="000099"/>
              </a:solidFill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 flipV="1">
            <a:off x="2357441" y="3840163"/>
            <a:ext cx="504825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2268541" y="3141664"/>
            <a:ext cx="358775" cy="10080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46" y="2410486"/>
            <a:ext cx="834243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8813" y="1118997"/>
            <a:ext cx="8975188" cy="156966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קליטת מים מותפלים ממתקן התפלה שורק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לירקון מערבי וראשון לציון</a:t>
            </a:r>
            <a:endParaRPr lang="he-IL" sz="2400" b="1" i="1" dirty="0">
              <a:solidFill>
                <a:srgbClr val="003399"/>
              </a:solidFill>
              <a:latin typeface="Times New Roman" pitchFamily="18" charset="0"/>
              <a:cs typeface="Arial"/>
            </a:endParaRPr>
          </a:p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בספיקה של 150 מלמ"ק בשנה (26,000 מק"ש)  במועד,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אפריל 2013</a:t>
            </a:r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, </a:t>
            </a:r>
          </a:p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תוך הקפדה על האיכות ואמינות אספקת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המים</a:t>
            </a:r>
          </a:p>
          <a:p>
            <a:pPr algn="ctr"/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תקציב 540 </a:t>
            </a:r>
            <a:r>
              <a:rPr lang="he-IL" sz="2400" b="1" i="1" dirty="0" err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מלש"ח</a:t>
            </a:r>
            <a:endParaRPr lang="he-IL" sz="2400" b="1" i="1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23025" y="620688"/>
            <a:ext cx="7663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חיבור מתקן התפלה שורק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905457" y="0"/>
            <a:ext cx="7056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he-IL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פרויקטים עיקריים</a:t>
            </a:r>
            <a:endParaRPr lang="en-US" sz="4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73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32"/>
          <p:cNvGrpSpPr/>
          <p:nvPr/>
        </p:nvGrpSpPr>
        <p:grpSpPr>
          <a:xfrm>
            <a:off x="1099623" y="2108658"/>
            <a:ext cx="6707947" cy="4520745"/>
            <a:chOff x="0" y="692150"/>
            <a:chExt cx="9906000" cy="6165850"/>
          </a:xfrm>
        </p:grpSpPr>
        <p:pic>
          <p:nvPicPr>
            <p:cNvPr id="4" name="Picture 3" descr="SKMBT_C4501003081139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150"/>
              <a:ext cx="9906000" cy="6165850"/>
            </a:xfrm>
            <a:prstGeom prst="round2DiagRect">
              <a:avLst>
                <a:gd name="adj1" fmla="val 0"/>
                <a:gd name="adj2" fmla="val 8601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קבוצה 31"/>
            <p:cNvGrpSpPr/>
            <p:nvPr/>
          </p:nvGrpSpPr>
          <p:grpSpPr>
            <a:xfrm>
              <a:off x="241403" y="769935"/>
              <a:ext cx="9638551" cy="5129143"/>
              <a:chOff x="222834" y="769935"/>
              <a:chExt cx="8897125" cy="5129143"/>
            </a:xfrm>
          </p:grpSpPr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 flipH="1">
                <a:off x="5148263" y="3357563"/>
                <a:ext cx="576262" cy="10795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5724525" y="3357563"/>
                <a:ext cx="360363" cy="12239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H="1">
                <a:off x="6643688" y="3933825"/>
                <a:ext cx="376237" cy="7810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7019925" y="3933825"/>
                <a:ext cx="431800" cy="8636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4733405" y="2618265"/>
                <a:ext cx="1490056" cy="566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Ins="5400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קטע א' </a:t>
                </a:r>
                <a:r>
                  <a:rPr lang="he-IL" sz="1050" b="1" dirty="0" smtClean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בוצע 450  </a:t>
                </a: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מ'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6605024" y="2935730"/>
                <a:ext cx="936625" cy="89727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קטע ד' בוצע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450 מ'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 rot="17719001">
                <a:off x="6969918" y="1471585"/>
                <a:ext cx="936626" cy="346128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e-IL" sz="1050" b="1" smtClean="0">
                    <a:solidFill>
                      <a:prstClr val="black"/>
                    </a:solidFill>
                    <a:latin typeface="Times New Roman" pitchFamily="18" charset="0"/>
                    <a:cs typeface="Tahoma" pitchFamily="34" charset="0"/>
                  </a:rPr>
                  <a:t>כביש 4</a:t>
                </a:r>
                <a:endParaRPr lang="en-US" sz="1050" b="1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827087" y="3789363"/>
                <a:ext cx="865188" cy="56669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מתקן קליטה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>
                <a:off x="1403350" y="2636838"/>
                <a:ext cx="1655763" cy="11525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995738" y="2636838"/>
                <a:ext cx="1152525" cy="17287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2920539" y="1927670"/>
                <a:ext cx="1152524" cy="67689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קטע ג'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2200 מ'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>
                <a:off x="7451725" y="4221163"/>
                <a:ext cx="504825" cy="5762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7956550" y="4221163"/>
                <a:ext cx="287338" cy="6477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7578114" y="3444785"/>
                <a:ext cx="1024593" cy="89727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קטע ב' בוצע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150 מ'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-360548" y="4083813"/>
                <a:ext cx="1512892" cy="346128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e-IL" sz="1050" b="1" smtClean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כביש הנפט</a:t>
                </a:r>
                <a:endParaRPr lang="en-US" sz="1050" b="1" smtClean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8172450" y="4868863"/>
                <a:ext cx="144463" cy="1444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 rot="17249745">
                <a:off x="8184161" y="4839429"/>
                <a:ext cx="1042988" cy="82860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0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מגוף חוצץ</a:t>
                </a:r>
                <a:endParaRPr lang="en-US" sz="10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he-IL" sz="90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בוצע</a:t>
                </a:r>
                <a:endParaRPr lang="en-US" sz="9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5148263" y="4437063"/>
                <a:ext cx="863600" cy="71437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6643688" y="4714875"/>
                <a:ext cx="1528762" cy="15398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cxnSp>
            <p:nvCxnSpPr>
              <p:cNvPr id="25" name="מחבר ישר 31"/>
              <p:cNvCxnSpPr>
                <a:cxnSpLocks noChangeShapeType="1"/>
              </p:cNvCxnSpPr>
              <p:nvPr/>
            </p:nvCxnSpPr>
            <p:spPr bwMode="auto">
              <a:xfrm rot="5400000">
                <a:off x="5893594" y="1393032"/>
                <a:ext cx="2071687" cy="857250"/>
              </a:xfrm>
              <a:prstGeom prst="line">
                <a:avLst/>
              </a:prstGeom>
              <a:noFill/>
              <a:ln w="44450" algn="ctr">
                <a:solidFill>
                  <a:srgbClr val="008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6" name="מחבר ישר 25"/>
              <p:cNvCxnSpPr>
                <a:cxnSpLocks noChangeShapeType="1"/>
              </p:cNvCxnSpPr>
              <p:nvPr/>
            </p:nvCxnSpPr>
            <p:spPr bwMode="auto">
              <a:xfrm rot="5400000">
                <a:off x="6179344" y="3036094"/>
                <a:ext cx="500063" cy="142875"/>
              </a:xfrm>
              <a:prstGeom prst="line">
                <a:avLst/>
              </a:prstGeom>
              <a:noFill/>
              <a:ln w="44450" algn="ctr">
                <a:solidFill>
                  <a:srgbClr val="008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7" name="מחבר ישר 35"/>
              <p:cNvCxnSpPr>
                <a:cxnSpLocks noChangeShapeType="1"/>
              </p:cNvCxnSpPr>
              <p:nvPr/>
            </p:nvCxnSpPr>
            <p:spPr bwMode="auto">
              <a:xfrm rot="5400000">
                <a:off x="5857876" y="3714750"/>
                <a:ext cx="857250" cy="142875"/>
              </a:xfrm>
              <a:prstGeom prst="line">
                <a:avLst/>
              </a:prstGeom>
              <a:noFill/>
              <a:ln w="44450" algn="ctr">
                <a:solidFill>
                  <a:srgbClr val="008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8" name="מחבר ישר 37"/>
              <p:cNvCxnSpPr>
                <a:cxnSpLocks noChangeShapeType="1"/>
              </p:cNvCxnSpPr>
              <p:nvPr/>
            </p:nvCxnSpPr>
            <p:spPr bwMode="auto">
              <a:xfrm rot="5400000">
                <a:off x="6000750" y="4429126"/>
                <a:ext cx="428625" cy="0"/>
              </a:xfrm>
              <a:prstGeom prst="line">
                <a:avLst/>
              </a:prstGeom>
              <a:noFill/>
              <a:ln w="44450" algn="ctr">
                <a:solidFill>
                  <a:srgbClr val="008000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 rot="17690222">
                <a:off x="5577686" y="1615251"/>
                <a:ext cx="2036760" cy="346128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prstClr val="white">
                        <a:lumMod val="75000"/>
                      </a:prstClr>
                    </a:solidFill>
                    <a:latin typeface="Times New Roman" pitchFamily="18" charset="0"/>
                    <a:cs typeface="Tahoma" pitchFamily="34" charset="0"/>
                  </a:rPr>
                  <a:t>קו </a:t>
                </a:r>
                <a:r>
                  <a:rPr lang="he-IL" sz="1050" b="1" dirty="0" err="1">
                    <a:solidFill>
                      <a:prstClr val="white">
                        <a:lumMod val="75000"/>
                      </a:prstClr>
                    </a:solidFill>
                    <a:latin typeface="Times New Roman" pitchFamily="18" charset="0"/>
                    <a:cs typeface="Tahoma" pitchFamily="34" charset="0"/>
                  </a:rPr>
                  <a:t>פלמחים</a:t>
                </a:r>
                <a:r>
                  <a:rPr lang="he-IL" sz="1050" b="1" dirty="0">
                    <a:solidFill>
                      <a:prstClr val="white">
                        <a:lumMod val="75000"/>
                      </a:prstClr>
                    </a:solidFill>
                    <a:latin typeface="Times New Roman" pitchFamily="18" charset="0"/>
                    <a:cs typeface="Tahoma" pitchFamily="34" charset="0"/>
                  </a:rPr>
                  <a:t> אשדוד</a:t>
                </a:r>
                <a:endParaRPr lang="en-US" sz="1050" b="1" dirty="0">
                  <a:solidFill>
                    <a:prstClr val="white">
                      <a:lumMod val="75000"/>
                    </a:prstClr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6143625" y="4572000"/>
                <a:ext cx="144463" cy="1444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6060408" y="5222187"/>
                <a:ext cx="936623" cy="67689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קטע ה'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he-IL" sz="1050" b="1" dirty="0">
                    <a:solidFill>
                      <a:srgbClr val="000000"/>
                    </a:solidFill>
                    <a:latin typeface="Times New Roman" pitchFamily="18" charset="0"/>
                    <a:cs typeface="Tahoma" pitchFamily="34" charset="0"/>
                  </a:rPr>
                  <a:t>450 מ'</a:t>
                </a:r>
                <a:endParaRPr lang="en-US" sz="105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V="1">
                <a:off x="6500813" y="4643438"/>
                <a:ext cx="142875" cy="5000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 flipV="1">
                <a:off x="6000750" y="4500563"/>
                <a:ext cx="500063" cy="6429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ctr"/>
                <a:endParaRPr lang="he-IL" sz="1050" smtClean="0">
                  <a:solidFill>
                    <a:prstClr val="black"/>
                  </a:solidFill>
                  <a:latin typeface="Times New Roman" pitchFamily="18" charset="0"/>
                  <a:cs typeface="Tahoma" pitchFamily="34" charset="0"/>
                </a:endParaRPr>
              </a:p>
            </p:txBody>
          </p:sp>
        </p:grp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894629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קליטת מים מותפלים ממתקן התפלה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אשדוד לירקון מערבי ואשדוד </a:t>
            </a:r>
            <a:endParaRPr lang="he-IL" sz="2400" b="1" i="1" dirty="0">
              <a:solidFill>
                <a:srgbClr val="003399"/>
              </a:solidFill>
              <a:latin typeface="Times New Roman" pitchFamily="18" charset="0"/>
              <a:cs typeface="Arial"/>
            </a:endParaRPr>
          </a:p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בספיקה של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100 </a:t>
            </a:r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מלמ"ק בשנה (26,000 מק"ש)  במועד,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יוני </a:t>
            </a:r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2013, </a:t>
            </a:r>
          </a:p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תוך הקפדה על האיכות ואמינות אספקת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המים</a:t>
            </a:r>
          </a:p>
          <a:p>
            <a:pPr algn="ctr"/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תקציב 265 </a:t>
            </a:r>
            <a:r>
              <a:rPr lang="he-IL" sz="2400" b="1" i="1" dirty="0" err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מלש"ח</a:t>
            </a:r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  </a:t>
            </a:r>
            <a:endParaRPr lang="he-IL" sz="2400" b="1" i="1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623025" y="163075"/>
            <a:ext cx="7663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חיבור מתקן התפלה אשדוד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1" y="1674022"/>
            <a:ext cx="9158655" cy="5151437"/>
            <a:chOff x="0" y="1674019"/>
            <a:chExt cx="9921876" cy="5151437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74019"/>
              <a:ext cx="9921875" cy="515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289844" y="1844676"/>
              <a:ext cx="1571890" cy="4456113"/>
            </a:xfrm>
            <a:custGeom>
              <a:avLst/>
              <a:gdLst>
                <a:gd name="T0" fmla="*/ 2147483647 w 914"/>
                <a:gd name="T1" fmla="*/ 0 h 2807"/>
                <a:gd name="T2" fmla="*/ 2147483647 w 914"/>
                <a:gd name="T3" fmla="*/ 2147483647 h 2807"/>
                <a:gd name="T4" fmla="*/ 2147483647 w 914"/>
                <a:gd name="T5" fmla="*/ 2147483647 h 2807"/>
                <a:gd name="T6" fmla="*/ 2147483647 w 914"/>
                <a:gd name="T7" fmla="*/ 2147483647 h 2807"/>
                <a:gd name="T8" fmla="*/ 2147483647 w 914"/>
                <a:gd name="T9" fmla="*/ 2147483647 h 2807"/>
                <a:gd name="T10" fmla="*/ 2147483647 w 914"/>
                <a:gd name="T11" fmla="*/ 2147483647 h 2807"/>
                <a:gd name="T12" fmla="*/ 2147483647 w 914"/>
                <a:gd name="T13" fmla="*/ 2147483647 h 2807"/>
                <a:gd name="T14" fmla="*/ 2147483647 w 914"/>
                <a:gd name="T15" fmla="*/ 2147483647 h 2807"/>
                <a:gd name="T16" fmla="*/ 2147483647 w 914"/>
                <a:gd name="T17" fmla="*/ 2147483647 h 2807"/>
                <a:gd name="T18" fmla="*/ 2147483647 w 914"/>
                <a:gd name="T19" fmla="*/ 2147483647 h 2807"/>
                <a:gd name="T20" fmla="*/ 2147483647 w 914"/>
                <a:gd name="T21" fmla="*/ 2147483647 h 2807"/>
                <a:gd name="T22" fmla="*/ 2147483647 w 914"/>
                <a:gd name="T23" fmla="*/ 2147483647 h 2807"/>
                <a:gd name="T24" fmla="*/ 2147483647 w 914"/>
                <a:gd name="T25" fmla="*/ 2147483647 h 2807"/>
                <a:gd name="T26" fmla="*/ 2147483647 w 914"/>
                <a:gd name="T27" fmla="*/ 2147483647 h 2807"/>
                <a:gd name="T28" fmla="*/ 2147483647 w 914"/>
                <a:gd name="T29" fmla="*/ 2147483647 h 2807"/>
                <a:gd name="T30" fmla="*/ 2147483647 w 914"/>
                <a:gd name="T31" fmla="*/ 2147483647 h 2807"/>
                <a:gd name="T32" fmla="*/ 2147483647 w 914"/>
                <a:gd name="T33" fmla="*/ 2147483647 h 2807"/>
                <a:gd name="T34" fmla="*/ 2147483647 w 914"/>
                <a:gd name="T35" fmla="*/ 2147483647 h 2807"/>
                <a:gd name="T36" fmla="*/ 2147483647 w 914"/>
                <a:gd name="T37" fmla="*/ 2147483647 h 2807"/>
                <a:gd name="T38" fmla="*/ 2147483647 w 914"/>
                <a:gd name="T39" fmla="*/ 2147483647 h 2807"/>
                <a:gd name="T40" fmla="*/ 0 w 914"/>
                <a:gd name="T41" fmla="*/ 2147483647 h 28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4"/>
                <a:gd name="T64" fmla="*/ 0 h 2807"/>
                <a:gd name="T65" fmla="*/ 914 w 914"/>
                <a:gd name="T66" fmla="*/ 2807 h 28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4" h="2807">
                  <a:moveTo>
                    <a:pt x="914" y="0"/>
                  </a:moveTo>
                  <a:cubicBezTo>
                    <a:pt x="905" y="69"/>
                    <a:pt x="891" y="118"/>
                    <a:pt x="869" y="183"/>
                  </a:cubicBezTo>
                  <a:cubicBezTo>
                    <a:pt x="859" y="211"/>
                    <a:pt x="857" y="239"/>
                    <a:pt x="841" y="265"/>
                  </a:cubicBezTo>
                  <a:cubicBezTo>
                    <a:pt x="824" y="292"/>
                    <a:pt x="791" y="324"/>
                    <a:pt x="768" y="347"/>
                  </a:cubicBezTo>
                  <a:cubicBezTo>
                    <a:pt x="737" y="440"/>
                    <a:pt x="757" y="405"/>
                    <a:pt x="722" y="457"/>
                  </a:cubicBezTo>
                  <a:cubicBezTo>
                    <a:pt x="709" y="508"/>
                    <a:pt x="697" y="569"/>
                    <a:pt x="667" y="612"/>
                  </a:cubicBezTo>
                  <a:cubicBezTo>
                    <a:pt x="659" y="654"/>
                    <a:pt x="661" y="699"/>
                    <a:pt x="649" y="740"/>
                  </a:cubicBezTo>
                  <a:cubicBezTo>
                    <a:pt x="633" y="795"/>
                    <a:pt x="599" y="839"/>
                    <a:pt x="585" y="896"/>
                  </a:cubicBezTo>
                  <a:cubicBezTo>
                    <a:pt x="588" y="905"/>
                    <a:pt x="590" y="915"/>
                    <a:pt x="594" y="923"/>
                  </a:cubicBezTo>
                  <a:cubicBezTo>
                    <a:pt x="599" y="933"/>
                    <a:pt x="613" y="940"/>
                    <a:pt x="613" y="951"/>
                  </a:cubicBezTo>
                  <a:cubicBezTo>
                    <a:pt x="613" y="960"/>
                    <a:pt x="601" y="963"/>
                    <a:pt x="594" y="969"/>
                  </a:cubicBezTo>
                  <a:cubicBezTo>
                    <a:pt x="535" y="1018"/>
                    <a:pt x="578" y="976"/>
                    <a:pt x="539" y="1015"/>
                  </a:cubicBezTo>
                  <a:cubicBezTo>
                    <a:pt x="523" y="1062"/>
                    <a:pt x="491" y="1095"/>
                    <a:pt x="475" y="1143"/>
                  </a:cubicBezTo>
                  <a:cubicBezTo>
                    <a:pt x="464" y="1176"/>
                    <a:pt x="459" y="1210"/>
                    <a:pt x="448" y="1243"/>
                  </a:cubicBezTo>
                  <a:cubicBezTo>
                    <a:pt x="436" y="1317"/>
                    <a:pt x="417" y="1390"/>
                    <a:pt x="375" y="1453"/>
                  </a:cubicBezTo>
                  <a:cubicBezTo>
                    <a:pt x="361" y="1509"/>
                    <a:pt x="331" y="1624"/>
                    <a:pt x="293" y="1664"/>
                  </a:cubicBezTo>
                  <a:cubicBezTo>
                    <a:pt x="266" y="1736"/>
                    <a:pt x="230" y="1808"/>
                    <a:pt x="210" y="1883"/>
                  </a:cubicBezTo>
                  <a:cubicBezTo>
                    <a:pt x="193" y="1947"/>
                    <a:pt x="185" y="1997"/>
                    <a:pt x="155" y="2057"/>
                  </a:cubicBezTo>
                  <a:cubicBezTo>
                    <a:pt x="139" y="2121"/>
                    <a:pt x="139" y="2184"/>
                    <a:pt x="128" y="2249"/>
                  </a:cubicBezTo>
                  <a:cubicBezTo>
                    <a:pt x="107" y="2378"/>
                    <a:pt x="78" y="2509"/>
                    <a:pt x="37" y="2633"/>
                  </a:cubicBezTo>
                  <a:cubicBezTo>
                    <a:pt x="29" y="2687"/>
                    <a:pt x="0" y="2754"/>
                    <a:pt x="0" y="2807"/>
                  </a:cubicBezTo>
                </a:path>
              </a:pathLst>
            </a:custGeom>
            <a:noFill/>
            <a:ln w="762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31623" y="2625725"/>
              <a:ext cx="233892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6699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4752" y="2164060"/>
              <a:ext cx="2106745" cy="46166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מתקן קליטת מי מוצר התפלה אשדוד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0" y="3357563"/>
              <a:ext cx="187285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קו מחבר לירקון מערבי-בקוטר "</a:t>
              </a:r>
              <a:r>
                <a:rPr lang="he-IL" sz="1200" b="1" i="1" dirty="0" err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80</a:t>
              </a: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 אורך 3.5 ק"מ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833298" y="2841626"/>
              <a:ext cx="233892" cy="5048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925367" y="5291139"/>
              <a:ext cx="2184135" cy="43088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1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מאגר חפץ </a:t>
              </a:r>
              <a:r>
                <a:rPr lang="he-IL" sz="105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חיים</a:t>
              </a:r>
              <a:r>
                <a:rPr lang="he-IL" sz="11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 בנפח 200,000 מ"ק</a:t>
              </a:r>
              <a:endParaRPr lang="en-US" sz="11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288125" y="4333875"/>
              <a:ext cx="577850" cy="1892300"/>
            </a:xfrm>
            <a:custGeom>
              <a:avLst/>
              <a:gdLst>
                <a:gd name="T0" fmla="*/ 2147483647 w 336"/>
                <a:gd name="T1" fmla="*/ 0 h 1192"/>
                <a:gd name="T2" fmla="*/ 2147483647 w 336"/>
                <a:gd name="T3" fmla="*/ 2147483647 h 1192"/>
                <a:gd name="T4" fmla="*/ 2147483647 w 336"/>
                <a:gd name="T5" fmla="*/ 2147483647 h 1192"/>
                <a:gd name="T6" fmla="*/ 2147483647 w 336"/>
                <a:gd name="T7" fmla="*/ 2147483647 h 1192"/>
                <a:gd name="T8" fmla="*/ 2147483647 w 336"/>
                <a:gd name="T9" fmla="*/ 2147483647 h 1192"/>
                <a:gd name="T10" fmla="*/ 2147483647 w 336"/>
                <a:gd name="T11" fmla="*/ 2147483647 h 1192"/>
                <a:gd name="T12" fmla="*/ 2147483647 w 336"/>
                <a:gd name="T13" fmla="*/ 2147483647 h 1192"/>
                <a:gd name="T14" fmla="*/ 2147483647 w 336"/>
                <a:gd name="T15" fmla="*/ 2147483647 h 1192"/>
                <a:gd name="T16" fmla="*/ 2147483647 w 336"/>
                <a:gd name="T17" fmla="*/ 2147483647 h 1192"/>
                <a:gd name="T18" fmla="*/ 2147483647 w 336"/>
                <a:gd name="T19" fmla="*/ 2147483647 h 1192"/>
                <a:gd name="T20" fmla="*/ 0 w 336"/>
                <a:gd name="T21" fmla="*/ 2147483647 h 1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6"/>
                <a:gd name="T34" fmla="*/ 0 h 1192"/>
                <a:gd name="T35" fmla="*/ 336 w 336"/>
                <a:gd name="T36" fmla="*/ 1192 h 1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6" h="1192">
                  <a:moveTo>
                    <a:pt x="336" y="0"/>
                  </a:moveTo>
                  <a:cubicBezTo>
                    <a:pt x="328" y="40"/>
                    <a:pt x="321" y="91"/>
                    <a:pt x="304" y="128"/>
                  </a:cubicBezTo>
                  <a:cubicBezTo>
                    <a:pt x="296" y="145"/>
                    <a:pt x="281" y="159"/>
                    <a:pt x="272" y="176"/>
                  </a:cubicBezTo>
                  <a:cubicBezTo>
                    <a:pt x="267" y="187"/>
                    <a:pt x="261" y="197"/>
                    <a:pt x="256" y="208"/>
                  </a:cubicBezTo>
                  <a:cubicBezTo>
                    <a:pt x="237" y="253"/>
                    <a:pt x="222" y="300"/>
                    <a:pt x="200" y="344"/>
                  </a:cubicBezTo>
                  <a:cubicBezTo>
                    <a:pt x="186" y="416"/>
                    <a:pt x="175" y="490"/>
                    <a:pt x="152" y="560"/>
                  </a:cubicBezTo>
                  <a:cubicBezTo>
                    <a:pt x="143" y="635"/>
                    <a:pt x="128" y="712"/>
                    <a:pt x="104" y="784"/>
                  </a:cubicBezTo>
                  <a:cubicBezTo>
                    <a:pt x="95" y="844"/>
                    <a:pt x="83" y="886"/>
                    <a:pt x="64" y="944"/>
                  </a:cubicBezTo>
                  <a:cubicBezTo>
                    <a:pt x="47" y="997"/>
                    <a:pt x="16" y="1104"/>
                    <a:pt x="16" y="1104"/>
                  </a:cubicBezTo>
                  <a:cubicBezTo>
                    <a:pt x="13" y="1123"/>
                    <a:pt x="11" y="1141"/>
                    <a:pt x="8" y="1160"/>
                  </a:cubicBezTo>
                  <a:cubicBezTo>
                    <a:pt x="6" y="1171"/>
                    <a:pt x="0" y="1192"/>
                    <a:pt x="0" y="1192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7316337">
              <a:off x="744538" y="4774383"/>
              <a:ext cx="1152525" cy="30008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1200" b="1" i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ירקון מערבי</a:t>
              </a:r>
              <a:endParaRPr lang="en-US" sz="1200" b="1" i="1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553891" y="3417888"/>
              <a:ext cx="2400829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ירקון מערבי לחפץ חיים קוטר "</a:t>
              </a:r>
              <a:r>
                <a:rPr lang="he-IL" sz="1200" b="1" i="1" dirty="0" err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100</a:t>
              </a: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 אורך 8 ק"מ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862652" y="4000501"/>
              <a:ext cx="239052" cy="49847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917921" y="3273425"/>
              <a:ext cx="233892" cy="21590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6699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138856" y="2841625"/>
              <a:ext cx="1171178" cy="27699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1200" b="1" i="1" dirty="0" err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תח</a:t>
              </a: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' חולדה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422504" y="3417889"/>
              <a:ext cx="2418476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מחפץ חיים לירקון מזרחי אורך 10 </a:t>
              </a:r>
              <a:r>
                <a:rPr lang="he-IL" sz="1200" b="1" i="1" dirty="0" smtClean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ק"מ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591962" y="3933825"/>
              <a:ext cx="233892" cy="50323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 rot="18716396">
              <a:off x="7268104" y="4147320"/>
              <a:ext cx="1162050" cy="30008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1200" b="1" i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ירקון מזרחי</a:t>
              </a:r>
              <a:endParaRPr lang="en-US" sz="1200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742267" y="4573588"/>
              <a:ext cx="613966" cy="519112"/>
            </a:xfrm>
            <a:custGeom>
              <a:avLst/>
              <a:gdLst>
                <a:gd name="T0" fmla="*/ 2147483647 w 357"/>
                <a:gd name="T1" fmla="*/ 0 h 327"/>
                <a:gd name="T2" fmla="*/ 2147483647 w 357"/>
                <a:gd name="T3" fmla="*/ 2147483647 h 327"/>
                <a:gd name="T4" fmla="*/ 2147483647 w 357"/>
                <a:gd name="T5" fmla="*/ 2147483647 h 327"/>
                <a:gd name="T6" fmla="*/ 2147483647 w 357"/>
                <a:gd name="T7" fmla="*/ 2147483647 h 327"/>
                <a:gd name="T8" fmla="*/ 2147483647 w 357"/>
                <a:gd name="T9" fmla="*/ 2147483647 h 327"/>
                <a:gd name="T10" fmla="*/ 2147483647 w 357"/>
                <a:gd name="T11" fmla="*/ 2147483647 h 327"/>
                <a:gd name="T12" fmla="*/ 2147483647 w 357"/>
                <a:gd name="T13" fmla="*/ 2147483647 h 327"/>
                <a:gd name="T14" fmla="*/ 2147483647 w 357"/>
                <a:gd name="T15" fmla="*/ 2147483647 h 327"/>
                <a:gd name="T16" fmla="*/ 2147483647 w 357"/>
                <a:gd name="T17" fmla="*/ 2147483647 h 327"/>
                <a:gd name="T18" fmla="*/ 2147483647 w 357"/>
                <a:gd name="T19" fmla="*/ 2147483647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327"/>
                <a:gd name="T32" fmla="*/ 357 w 357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327">
                  <a:moveTo>
                    <a:pt x="3" y="0"/>
                  </a:moveTo>
                  <a:cubicBezTo>
                    <a:pt x="1" y="57"/>
                    <a:pt x="0" y="109"/>
                    <a:pt x="9" y="165"/>
                  </a:cubicBezTo>
                  <a:cubicBezTo>
                    <a:pt x="10" y="169"/>
                    <a:pt x="13" y="200"/>
                    <a:pt x="18" y="204"/>
                  </a:cubicBezTo>
                  <a:cubicBezTo>
                    <a:pt x="30" y="212"/>
                    <a:pt x="45" y="219"/>
                    <a:pt x="60" y="222"/>
                  </a:cubicBezTo>
                  <a:cubicBezTo>
                    <a:pt x="70" y="224"/>
                    <a:pt x="90" y="228"/>
                    <a:pt x="90" y="228"/>
                  </a:cubicBezTo>
                  <a:cubicBezTo>
                    <a:pt x="113" y="240"/>
                    <a:pt x="138" y="242"/>
                    <a:pt x="162" y="252"/>
                  </a:cubicBezTo>
                  <a:cubicBezTo>
                    <a:pt x="200" y="269"/>
                    <a:pt x="241" y="286"/>
                    <a:pt x="282" y="294"/>
                  </a:cubicBezTo>
                  <a:cubicBezTo>
                    <a:pt x="293" y="301"/>
                    <a:pt x="303" y="307"/>
                    <a:pt x="315" y="312"/>
                  </a:cubicBezTo>
                  <a:cubicBezTo>
                    <a:pt x="325" y="316"/>
                    <a:pt x="335" y="320"/>
                    <a:pt x="345" y="324"/>
                  </a:cubicBezTo>
                  <a:cubicBezTo>
                    <a:pt x="349" y="326"/>
                    <a:pt x="357" y="327"/>
                    <a:pt x="357" y="327"/>
                  </a:cubicBezTo>
                </a:path>
              </a:pathLst>
            </a:custGeom>
            <a:noFill/>
            <a:ln w="34925" cap="flat" cmpd="sng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008717" y="3937000"/>
              <a:ext cx="2357835" cy="1169988"/>
            </a:xfrm>
            <a:custGeom>
              <a:avLst/>
              <a:gdLst>
                <a:gd name="T0" fmla="*/ 0 w 1371"/>
                <a:gd name="T1" fmla="*/ 2147483647 h 737"/>
                <a:gd name="T2" fmla="*/ 2147483647 w 1371"/>
                <a:gd name="T3" fmla="*/ 2147483647 h 737"/>
                <a:gd name="T4" fmla="*/ 2147483647 w 1371"/>
                <a:gd name="T5" fmla="*/ 2147483647 h 737"/>
                <a:gd name="T6" fmla="*/ 2147483647 w 1371"/>
                <a:gd name="T7" fmla="*/ 2147483647 h 737"/>
                <a:gd name="T8" fmla="*/ 2147483647 w 1371"/>
                <a:gd name="T9" fmla="*/ 2147483647 h 737"/>
                <a:gd name="T10" fmla="*/ 2147483647 w 1371"/>
                <a:gd name="T11" fmla="*/ 2147483647 h 737"/>
                <a:gd name="T12" fmla="*/ 2147483647 w 1371"/>
                <a:gd name="T13" fmla="*/ 2147483647 h 737"/>
                <a:gd name="T14" fmla="*/ 2147483647 w 1371"/>
                <a:gd name="T15" fmla="*/ 2147483647 h 737"/>
                <a:gd name="T16" fmla="*/ 2147483647 w 1371"/>
                <a:gd name="T17" fmla="*/ 2147483647 h 737"/>
                <a:gd name="T18" fmla="*/ 2147483647 w 1371"/>
                <a:gd name="T19" fmla="*/ 2147483647 h 737"/>
                <a:gd name="T20" fmla="*/ 2147483647 w 1371"/>
                <a:gd name="T21" fmla="*/ 2147483647 h 737"/>
                <a:gd name="T22" fmla="*/ 2147483647 w 1371"/>
                <a:gd name="T23" fmla="*/ 2147483647 h 737"/>
                <a:gd name="T24" fmla="*/ 2147483647 w 1371"/>
                <a:gd name="T25" fmla="*/ 2147483647 h 737"/>
                <a:gd name="T26" fmla="*/ 2147483647 w 1371"/>
                <a:gd name="T27" fmla="*/ 2147483647 h 737"/>
                <a:gd name="T28" fmla="*/ 2147483647 w 1371"/>
                <a:gd name="T29" fmla="*/ 2147483647 h 737"/>
                <a:gd name="T30" fmla="*/ 2147483647 w 1371"/>
                <a:gd name="T31" fmla="*/ 2147483647 h 737"/>
                <a:gd name="T32" fmla="*/ 2147483647 w 1371"/>
                <a:gd name="T33" fmla="*/ 2147483647 h 7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1"/>
                <a:gd name="T52" fmla="*/ 0 h 737"/>
                <a:gd name="T53" fmla="*/ 1371 w 1371"/>
                <a:gd name="T54" fmla="*/ 737 h 7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1" h="737">
                  <a:moveTo>
                    <a:pt x="0" y="35"/>
                  </a:moveTo>
                  <a:cubicBezTo>
                    <a:pt x="19" y="40"/>
                    <a:pt x="38" y="41"/>
                    <a:pt x="57" y="44"/>
                  </a:cubicBezTo>
                  <a:cubicBezTo>
                    <a:pt x="93" y="43"/>
                    <a:pt x="129" y="46"/>
                    <a:pt x="165" y="41"/>
                  </a:cubicBezTo>
                  <a:cubicBezTo>
                    <a:pt x="194" y="37"/>
                    <a:pt x="223" y="20"/>
                    <a:pt x="252" y="14"/>
                  </a:cubicBezTo>
                  <a:cubicBezTo>
                    <a:pt x="277" y="11"/>
                    <a:pt x="306" y="0"/>
                    <a:pt x="321" y="5"/>
                  </a:cubicBezTo>
                  <a:cubicBezTo>
                    <a:pt x="334" y="8"/>
                    <a:pt x="363" y="28"/>
                    <a:pt x="372" y="35"/>
                  </a:cubicBezTo>
                  <a:cubicBezTo>
                    <a:pt x="396" y="54"/>
                    <a:pt x="426" y="58"/>
                    <a:pt x="450" y="77"/>
                  </a:cubicBezTo>
                  <a:cubicBezTo>
                    <a:pt x="466" y="94"/>
                    <a:pt x="456" y="94"/>
                    <a:pt x="525" y="134"/>
                  </a:cubicBezTo>
                  <a:cubicBezTo>
                    <a:pt x="636" y="248"/>
                    <a:pt x="727" y="284"/>
                    <a:pt x="864" y="314"/>
                  </a:cubicBezTo>
                  <a:cubicBezTo>
                    <a:pt x="890" y="329"/>
                    <a:pt x="919" y="339"/>
                    <a:pt x="945" y="353"/>
                  </a:cubicBezTo>
                  <a:cubicBezTo>
                    <a:pt x="963" y="362"/>
                    <a:pt x="974" y="376"/>
                    <a:pt x="993" y="383"/>
                  </a:cubicBezTo>
                  <a:cubicBezTo>
                    <a:pt x="1010" y="412"/>
                    <a:pt x="1014" y="447"/>
                    <a:pt x="1020" y="479"/>
                  </a:cubicBezTo>
                  <a:cubicBezTo>
                    <a:pt x="1029" y="598"/>
                    <a:pt x="1002" y="613"/>
                    <a:pt x="1098" y="623"/>
                  </a:cubicBezTo>
                  <a:cubicBezTo>
                    <a:pt x="1116" y="630"/>
                    <a:pt x="1136" y="637"/>
                    <a:pt x="1155" y="641"/>
                  </a:cubicBezTo>
                  <a:cubicBezTo>
                    <a:pt x="1189" y="656"/>
                    <a:pt x="1220" y="677"/>
                    <a:pt x="1254" y="692"/>
                  </a:cubicBezTo>
                  <a:cubicBezTo>
                    <a:pt x="1300" y="712"/>
                    <a:pt x="1264" y="691"/>
                    <a:pt x="1299" y="710"/>
                  </a:cubicBezTo>
                  <a:cubicBezTo>
                    <a:pt x="1318" y="721"/>
                    <a:pt x="1348" y="737"/>
                    <a:pt x="1371" y="737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059746" y="3479800"/>
              <a:ext cx="975121" cy="1173163"/>
            </a:xfrm>
            <a:custGeom>
              <a:avLst/>
              <a:gdLst>
                <a:gd name="T0" fmla="*/ 2147483647 w 477"/>
                <a:gd name="T1" fmla="*/ 0 h 603"/>
                <a:gd name="T2" fmla="*/ 2147483647 w 477"/>
                <a:gd name="T3" fmla="*/ 2147483647 h 603"/>
                <a:gd name="T4" fmla="*/ 2147483647 w 477"/>
                <a:gd name="T5" fmla="*/ 2147483647 h 603"/>
                <a:gd name="T6" fmla="*/ 2147483647 w 477"/>
                <a:gd name="T7" fmla="*/ 2147483647 h 603"/>
                <a:gd name="T8" fmla="*/ 2147483647 w 477"/>
                <a:gd name="T9" fmla="*/ 2147483647 h 603"/>
                <a:gd name="T10" fmla="*/ 2147483647 w 477"/>
                <a:gd name="T11" fmla="*/ 2147483647 h 603"/>
                <a:gd name="T12" fmla="*/ 0 w 477"/>
                <a:gd name="T13" fmla="*/ 2147483647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7"/>
                <a:gd name="T22" fmla="*/ 0 h 603"/>
                <a:gd name="T23" fmla="*/ 477 w 477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7" h="603">
                  <a:moveTo>
                    <a:pt x="477" y="0"/>
                  </a:moveTo>
                  <a:cubicBezTo>
                    <a:pt x="473" y="23"/>
                    <a:pt x="470" y="40"/>
                    <a:pt x="457" y="60"/>
                  </a:cubicBezTo>
                  <a:cubicBezTo>
                    <a:pt x="429" y="106"/>
                    <a:pt x="385" y="142"/>
                    <a:pt x="350" y="181"/>
                  </a:cubicBezTo>
                  <a:cubicBezTo>
                    <a:pt x="291" y="248"/>
                    <a:pt x="244" y="311"/>
                    <a:pt x="185" y="377"/>
                  </a:cubicBezTo>
                  <a:cubicBezTo>
                    <a:pt x="153" y="413"/>
                    <a:pt x="128" y="458"/>
                    <a:pt x="98" y="495"/>
                  </a:cubicBezTo>
                  <a:cubicBezTo>
                    <a:pt x="81" y="517"/>
                    <a:pt x="64" y="541"/>
                    <a:pt x="43" y="560"/>
                  </a:cubicBezTo>
                  <a:cubicBezTo>
                    <a:pt x="31" y="572"/>
                    <a:pt x="8" y="587"/>
                    <a:pt x="0" y="603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353477" y="2714626"/>
              <a:ext cx="1050792" cy="200025"/>
            </a:xfrm>
            <a:custGeom>
              <a:avLst/>
              <a:gdLst>
                <a:gd name="T0" fmla="*/ 2147483647 w 611"/>
                <a:gd name="T1" fmla="*/ 2147483647 h 124"/>
                <a:gd name="T2" fmla="*/ 2147483647 w 611"/>
                <a:gd name="T3" fmla="*/ 2147483647 h 124"/>
                <a:gd name="T4" fmla="*/ 2147483647 w 611"/>
                <a:gd name="T5" fmla="*/ 2147483647 h 124"/>
                <a:gd name="T6" fmla="*/ 2147483647 w 611"/>
                <a:gd name="T7" fmla="*/ 2147483647 h 124"/>
                <a:gd name="T8" fmla="*/ 2147483647 w 611"/>
                <a:gd name="T9" fmla="*/ 2147483647 h 124"/>
                <a:gd name="T10" fmla="*/ 2147483647 w 611"/>
                <a:gd name="T11" fmla="*/ 2147483647 h 124"/>
                <a:gd name="T12" fmla="*/ 2147483647 w 611"/>
                <a:gd name="T13" fmla="*/ 2147483647 h 124"/>
                <a:gd name="T14" fmla="*/ 2147483647 w 611"/>
                <a:gd name="T15" fmla="*/ 2147483647 h 124"/>
                <a:gd name="T16" fmla="*/ 0 w 611"/>
                <a:gd name="T17" fmla="*/ 2147483647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1"/>
                <a:gd name="T28" fmla="*/ 0 h 124"/>
                <a:gd name="T29" fmla="*/ 611 w 611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1" h="124">
                  <a:moveTo>
                    <a:pt x="611" y="64"/>
                  </a:moveTo>
                  <a:cubicBezTo>
                    <a:pt x="571" y="58"/>
                    <a:pt x="561" y="55"/>
                    <a:pt x="527" y="44"/>
                  </a:cubicBezTo>
                  <a:cubicBezTo>
                    <a:pt x="505" y="38"/>
                    <a:pt x="475" y="61"/>
                    <a:pt x="447" y="60"/>
                  </a:cubicBezTo>
                  <a:cubicBezTo>
                    <a:pt x="419" y="59"/>
                    <a:pt x="389" y="41"/>
                    <a:pt x="360" y="37"/>
                  </a:cubicBezTo>
                  <a:cubicBezTo>
                    <a:pt x="325" y="33"/>
                    <a:pt x="311" y="29"/>
                    <a:pt x="272" y="37"/>
                  </a:cubicBezTo>
                  <a:cubicBezTo>
                    <a:pt x="261" y="39"/>
                    <a:pt x="242" y="97"/>
                    <a:pt x="231" y="100"/>
                  </a:cubicBezTo>
                  <a:cubicBezTo>
                    <a:pt x="195" y="124"/>
                    <a:pt x="180" y="59"/>
                    <a:pt x="158" y="62"/>
                  </a:cubicBezTo>
                  <a:cubicBezTo>
                    <a:pt x="127" y="49"/>
                    <a:pt x="93" y="16"/>
                    <a:pt x="67" y="8"/>
                  </a:cubicBezTo>
                  <a:cubicBezTo>
                    <a:pt x="41" y="0"/>
                    <a:pt x="14" y="15"/>
                    <a:pt x="0" y="17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278960" y="2533650"/>
              <a:ext cx="3033713" cy="3848100"/>
            </a:xfrm>
            <a:custGeom>
              <a:avLst/>
              <a:gdLst>
                <a:gd name="T0" fmla="*/ 2147483647 w 1764"/>
                <a:gd name="T1" fmla="*/ 0 h 2424"/>
                <a:gd name="T2" fmla="*/ 2147483647 w 1764"/>
                <a:gd name="T3" fmla="*/ 2147483647 h 2424"/>
                <a:gd name="T4" fmla="*/ 2147483647 w 1764"/>
                <a:gd name="T5" fmla="*/ 2147483647 h 2424"/>
                <a:gd name="T6" fmla="*/ 2147483647 w 1764"/>
                <a:gd name="T7" fmla="*/ 2147483647 h 2424"/>
                <a:gd name="T8" fmla="*/ 2147483647 w 1764"/>
                <a:gd name="T9" fmla="*/ 2147483647 h 2424"/>
                <a:gd name="T10" fmla="*/ 2147483647 w 1764"/>
                <a:gd name="T11" fmla="*/ 2147483647 h 2424"/>
                <a:gd name="T12" fmla="*/ 2147483647 w 1764"/>
                <a:gd name="T13" fmla="*/ 2147483647 h 2424"/>
                <a:gd name="T14" fmla="*/ 2147483647 w 1764"/>
                <a:gd name="T15" fmla="*/ 2147483647 h 2424"/>
                <a:gd name="T16" fmla="*/ 2147483647 w 1764"/>
                <a:gd name="T17" fmla="*/ 2147483647 h 2424"/>
                <a:gd name="T18" fmla="*/ 2147483647 w 1764"/>
                <a:gd name="T19" fmla="*/ 2147483647 h 2424"/>
                <a:gd name="T20" fmla="*/ 2147483647 w 1764"/>
                <a:gd name="T21" fmla="*/ 2147483647 h 2424"/>
                <a:gd name="T22" fmla="*/ 2147483647 w 1764"/>
                <a:gd name="T23" fmla="*/ 2147483647 h 2424"/>
                <a:gd name="T24" fmla="*/ 2147483647 w 1764"/>
                <a:gd name="T25" fmla="*/ 2147483647 h 2424"/>
                <a:gd name="T26" fmla="*/ 2147483647 w 1764"/>
                <a:gd name="T27" fmla="*/ 2147483647 h 2424"/>
                <a:gd name="T28" fmla="*/ 2147483647 w 1764"/>
                <a:gd name="T29" fmla="*/ 2147483647 h 2424"/>
                <a:gd name="T30" fmla="*/ 2147483647 w 1764"/>
                <a:gd name="T31" fmla="*/ 2147483647 h 2424"/>
                <a:gd name="T32" fmla="*/ 0 w 1764"/>
                <a:gd name="T33" fmla="*/ 2147483647 h 24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4"/>
                <a:gd name="T52" fmla="*/ 0 h 2424"/>
                <a:gd name="T53" fmla="*/ 1764 w 1764"/>
                <a:gd name="T54" fmla="*/ 2424 h 24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4" h="2424">
                  <a:moveTo>
                    <a:pt x="1764" y="0"/>
                  </a:moveTo>
                  <a:cubicBezTo>
                    <a:pt x="1630" y="80"/>
                    <a:pt x="1551" y="208"/>
                    <a:pt x="1468" y="332"/>
                  </a:cubicBezTo>
                  <a:cubicBezTo>
                    <a:pt x="1421" y="402"/>
                    <a:pt x="1356" y="492"/>
                    <a:pt x="1284" y="540"/>
                  </a:cubicBezTo>
                  <a:cubicBezTo>
                    <a:pt x="1237" y="611"/>
                    <a:pt x="1290" y="545"/>
                    <a:pt x="1212" y="600"/>
                  </a:cubicBezTo>
                  <a:cubicBezTo>
                    <a:pt x="1179" y="624"/>
                    <a:pt x="1114" y="660"/>
                    <a:pt x="1089" y="692"/>
                  </a:cubicBezTo>
                  <a:cubicBezTo>
                    <a:pt x="1049" y="744"/>
                    <a:pt x="1018" y="754"/>
                    <a:pt x="965" y="808"/>
                  </a:cubicBezTo>
                  <a:cubicBezTo>
                    <a:pt x="902" y="871"/>
                    <a:pt x="846" y="940"/>
                    <a:pt x="789" y="1016"/>
                  </a:cubicBezTo>
                  <a:cubicBezTo>
                    <a:pt x="763" y="1051"/>
                    <a:pt x="712" y="1114"/>
                    <a:pt x="685" y="1148"/>
                  </a:cubicBezTo>
                  <a:cubicBezTo>
                    <a:pt x="622" y="1229"/>
                    <a:pt x="540" y="1320"/>
                    <a:pt x="468" y="1392"/>
                  </a:cubicBezTo>
                  <a:cubicBezTo>
                    <a:pt x="411" y="1449"/>
                    <a:pt x="379" y="1529"/>
                    <a:pt x="324" y="1584"/>
                  </a:cubicBezTo>
                  <a:cubicBezTo>
                    <a:pt x="278" y="1630"/>
                    <a:pt x="325" y="1630"/>
                    <a:pt x="292" y="1680"/>
                  </a:cubicBezTo>
                  <a:cubicBezTo>
                    <a:pt x="289" y="1717"/>
                    <a:pt x="248" y="1888"/>
                    <a:pt x="228" y="1932"/>
                  </a:cubicBezTo>
                  <a:cubicBezTo>
                    <a:pt x="219" y="1953"/>
                    <a:pt x="200" y="2012"/>
                    <a:pt x="184" y="2028"/>
                  </a:cubicBezTo>
                  <a:cubicBezTo>
                    <a:pt x="160" y="2089"/>
                    <a:pt x="142" y="2116"/>
                    <a:pt x="108" y="2172"/>
                  </a:cubicBezTo>
                  <a:cubicBezTo>
                    <a:pt x="42" y="2282"/>
                    <a:pt x="97" y="2197"/>
                    <a:pt x="60" y="2308"/>
                  </a:cubicBezTo>
                  <a:cubicBezTo>
                    <a:pt x="51" y="2336"/>
                    <a:pt x="20" y="2348"/>
                    <a:pt x="12" y="2376"/>
                  </a:cubicBezTo>
                  <a:cubicBezTo>
                    <a:pt x="7" y="2392"/>
                    <a:pt x="0" y="2424"/>
                    <a:pt x="0" y="2424"/>
                  </a:cubicBezTo>
                </a:path>
              </a:pathLst>
            </a:custGeom>
            <a:noFill/>
            <a:ln w="762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289160" y="4940301"/>
              <a:ext cx="330200" cy="327025"/>
            </a:xfrm>
            <a:custGeom>
              <a:avLst/>
              <a:gdLst>
                <a:gd name="T0" fmla="*/ 2147483647 w 192"/>
                <a:gd name="T1" fmla="*/ 0 h 206"/>
                <a:gd name="T2" fmla="*/ 2147483647 w 192"/>
                <a:gd name="T3" fmla="*/ 2147483647 h 206"/>
                <a:gd name="T4" fmla="*/ 2147483647 w 192"/>
                <a:gd name="T5" fmla="*/ 2147483647 h 206"/>
                <a:gd name="T6" fmla="*/ 2147483647 w 192"/>
                <a:gd name="T7" fmla="*/ 2147483647 h 206"/>
                <a:gd name="T8" fmla="*/ 2147483647 w 192"/>
                <a:gd name="T9" fmla="*/ 2147483647 h 206"/>
                <a:gd name="T10" fmla="*/ 2147483647 w 192"/>
                <a:gd name="T11" fmla="*/ 2147483647 h 206"/>
                <a:gd name="T12" fmla="*/ 2147483647 w 192"/>
                <a:gd name="T13" fmla="*/ 2147483647 h 206"/>
                <a:gd name="T14" fmla="*/ 2147483647 w 192"/>
                <a:gd name="T15" fmla="*/ 0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206"/>
                <a:gd name="T26" fmla="*/ 192 w 192"/>
                <a:gd name="T27" fmla="*/ 206 h 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206">
                  <a:moveTo>
                    <a:pt x="64" y="0"/>
                  </a:moveTo>
                  <a:cubicBezTo>
                    <a:pt x="98" y="13"/>
                    <a:pt x="128" y="31"/>
                    <a:pt x="164" y="40"/>
                  </a:cubicBezTo>
                  <a:cubicBezTo>
                    <a:pt x="176" y="64"/>
                    <a:pt x="177" y="94"/>
                    <a:pt x="192" y="116"/>
                  </a:cubicBezTo>
                  <a:cubicBezTo>
                    <a:pt x="182" y="206"/>
                    <a:pt x="124" y="152"/>
                    <a:pt x="52" y="160"/>
                  </a:cubicBezTo>
                  <a:cubicBezTo>
                    <a:pt x="40" y="159"/>
                    <a:pt x="25" y="165"/>
                    <a:pt x="16" y="156"/>
                  </a:cubicBezTo>
                  <a:cubicBezTo>
                    <a:pt x="0" y="140"/>
                    <a:pt x="35" y="113"/>
                    <a:pt x="40" y="108"/>
                  </a:cubicBezTo>
                  <a:cubicBezTo>
                    <a:pt x="46" y="82"/>
                    <a:pt x="44" y="65"/>
                    <a:pt x="28" y="44"/>
                  </a:cubicBezTo>
                  <a:cubicBezTo>
                    <a:pt x="44" y="33"/>
                    <a:pt x="59" y="19"/>
                    <a:pt x="64" y="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485217" y="4797426"/>
              <a:ext cx="1950244" cy="384175"/>
            </a:xfrm>
            <a:custGeom>
              <a:avLst/>
              <a:gdLst>
                <a:gd name="T0" fmla="*/ 0 w 1134"/>
                <a:gd name="T1" fmla="*/ 2147483647 h 242"/>
                <a:gd name="T2" fmla="*/ 2147483647 w 1134"/>
                <a:gd name="T3" fmla="*/ 2147483647 h 242"/>
                <a:gd name="T4" fmla="*/ 2147483647 w 1134"/>
                <a:gd name="T5" fmla="*/ 2147483647 h 242"/>
                <a:gd name="T6" fmla="*/ 2147483647 w 1134"/>
                <a:gd name="T7" fmla="*/ 2147483647 h 242"/>
                <a:gd name="T8" fmla="*/ 2147483647 w 1134"/>
                <a:gd name="T9" fmla="*/ 2147483647 h 242"/>
                <a:gd name="T10" fmla="*/ 2147483647 w 1134"/>
                <a:gd name="T11" fmla="*/ 0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4"/>
                <a:gd name="T19" fmla="*/ 0 h 242"/>
                <a:gd name="T20" fmla="*/ 1134 w 1134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4" h="242">
                  <a:moveTo>
                    <a:pt x="0" y="91"/>
                  </a:moveTo>
                  <a:cubicBezTo>
                    <a:pt x="60" y="124"/>
                    <a:pt x="120" y="158"/>
                    <a:pt x="181" y="181"/>
                  </a:cubicBezTo>
                  <a:cubicBezTo>
                    <a:pt x="242" y="204"/>
                    <a:pt x="303" y="219"/>
                    <a:pt x="363" y="227"/>
                  </a:cubicBezTo>
                  <a:cubicBezTo>
                    <a:pt x="423" y="235"/>
                    <a:pt x="476" y="242"/>
                    <a:pt x="544" y="227"/>
                  </a:cubicBezTo>
                  <a:cubicBezTo>
                    <a:pt x="612" y="212"/>
                    <a:pt x="673" y="174"/>
                    <a:pt x="771" y="136"/>
                  </a:cubicBezTo>
                  <a:cubicBezTo>
                    <a:pt x="869" y="98"/>
                    <a:pt x="1066" y="23"/>
                    <a:pt x="1134" y="0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407944" y="4697414"/>
              <a:ext cx="185738" cy="103187"/>
            </a:xfrm>
            <a:custGeom>
              <a:avLst/>
              <a:gdLst>
                <a:gd name="T0" fmla="*/ 2147483647 w 108"/>
                <a:gd name="T1" fmla="*/ 2147483647 h 65"/>
                <a:gd name="T2" fmla="*/ 2147483647 w 108"/>
                <a:gd name="T3" fmla="*/ 2147483647 h 65"/>
                <a:gd name="T4" fmla="*/ 2147483647 w 108"/>
                <a:gd name="T5" fmla="*/ 2147483647 h 65"/>
                <a:gd name="T6" fmla="*/ 2147483647 w 108"/>
                <a:gd name="T7" fmla="*/ 2147483647 h 65"/>
                <a:gd name="T8" fmla="*/ 0 w 108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5"/>
                <a:gd name="T17" fmla="*/ 108 w 10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5">
                  <a:moveTo>
                    <a:pt x="108" y="11"/>
                  </a:moveTo>
                  <a:cubicBezTo>
                    <a:pt x="87" y="12"/>
                    <a:pt x="60" y="0"/>
                    <a:pt x="46" y="15"/>
                  </a:cubicBezTo>
                  <a:cubicBezTo>
                    <a:pt x="38" y="23"/>
                    <a:pt x="47" y="38"/>
                    <a:pt x="48" y="49"/>
                  </a:cubicBezTo>
                  <a:cubicBezTo>
                    <a:pt x="47" y="52"/>
                    <a:pt x="49" y="58"/>
                    <a:pt x="46" y="59"/>
                  </a:cubicBezTo>
                  <a:cubicBezTo>
                    <a:pt x="31" y="64"/>
                    <a:pt x="0" y="65"/>
                    <a:pt x="0" y="65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6590242" y="4603751"/>
              <a:ext cx="533135" cy="117475"/>
            </a:xfrm>
            <a:custGeom>
              <a:avLst/>
              <a:gdLst>
                <a:gd name="T0" fmla="*/ 0 w 310"/>
                <a:gd name="T1" fmla="*/ 2147483647 h 74"/>
                <a:gd name="T2" fmla="*/ 2147483647 w 310"/>
                <a:gd name="T3" fmla="*/ 2147483647 h 74"/>
                <a:gd name="T4" fmla="*/ 2147483647 w 310"/>
                <a:gd name="T5" fmla="*/ 2147483647 h 74"/>
                <a:gd name="T6" fmla="*/ 2147483647 w 310"/>
                <a:gd name="T7" fmla="*/ 2147483647 h 74"/>
                <a:gd name="T8" fmla="*/ 2147483647 w 310"/>
                <a:gd name="T9" fmla="*/ 2147483647 h 74"/>
                <a:gd name="T10" fmla="*/ 2147483647 w 310"/>
                <a:gd name="T11" fmla="*/ 2147483647 h 74"/>
                <a:gd name="T12" fmla="*/ 2147483647 w 310"/>
                <a:gd name="T13" fmla="*/ 214748364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0"/>
                <a:gd name="T22" fmla="*/ 0 h 74"/>
                <a:gd name="T23" fmla="*/ 310 w 310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0" h="74">
                  <a:moveTo>
                    <a:pt x="0" y="68"/>
                  </a:moveTo>
                  <a:cubicBezTo>
                    <a:pt x="41" y="70"/>
                    <a:pt x="83" y="69"/>
                    <a:pt x="124" y="74"/>
                  </a:cubicBezTo>
                  <a:cubicBezTo>
                    <a:pt x="142" y="73"/>
                    <a:pt x="160" y="73"/>
                    <a:pt x="178" y="70"/>
                  </a:cubicBezTo>
                  <a:cubicBezTo>
                    <a:pt x="182" y="69"/>
                    <a:pt x="190" y="44"/>
                    <a:pt x="208" y="40"/>
                  </a:cubicBezTo>
                  <a:cubicBezTo>
                    <a:pt x="220" y="28"/>
                    <a:pt x="223" y="20"/>
                    <a:pt x="240" y="14"/>
                  </a:cubicBezTo>
                  <a:cubicBezTo>
                    <a:pt x="249" y="0"/>
                    <a:pt x="251" y="2"/>
                    <a:pt x="268" y="6"/>
                  </a:cubicBezTo>
                  <a:cubicBezTo>
                    <a:pt x="280" y="21"/>
                    <a:pt x="292" y="31"/>
                    <a:pt x="310" y="40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he-IL" sz="1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" y="826391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pPr algn="ctr"/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קליטת מים מותפלים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מקו ירקון מערבי, </a:t>
            </a:r>
            <a:r>
              <a:rPr lang="he-IL" sz="2400" b="1" i="1" dirty="0" err="1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וסניקתם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לקו ירקון מזרחי ולקו החמישי לירושלים במועד יולי 2013</a:t>
            </a:r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,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תוך </a:t>
            </a:r>
            <a:r>
              <a:rPr lang="he-IL" sz="2400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הקפדה על האיכות ואמינות אספקת 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המים</a:t>
            </a:r>
          </a:p>
          <a:p>
            <a:pPr algn="ctr"/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תקציב 570 </a:t>
            </a:r>
            <a:r>
              <a:rPr lang="he-IL" sz="2400" b="1" i="1" dirty="0" err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מלש"ח</a:t>
            </a:r>
            <a:endParaRPr lang="he-IL" sz="2400" b="1" i="1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623025" y="129360"/>
            <a:ext cx="7663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מפעל חפץ חיים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0" y="1947438"/>
            <a:ext cx="9069295" cy="4910562"/>
            <a:chOff x="24856" y="1746738"/>
            <a:chExt cx="9825070" cy="4910562"/>
          </a:xfrm>
        </p:grpSpPr>
        <p:sp>
          <p:nvSpPr>
            <p:cNvPr id="3" name="Rectangle 3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43382" y="5998528"/>
              <a:ext cx="1172928" cy="586949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ברי כסלון מס' 3</a:t>
              </a:r>
            </a:p>
            <a:p>
              <a:pPr algn="ctr"/>
              <a:r>
                <a:rPr lang="he-IL" sz="1200" b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+420 מ'</a:t>
              </a: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6" y="1746738"/>
              <a:ext cx="9825070" cy="491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3320" y="2508643"/>
              <a:ext cx="1656184" cy="461996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תחנת חולדה חדשה</a:t>
              </a:r>
            </a:p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+.90 מ'</a:t>
              </a:r>
              <a:endParaRPr lang="en-US" sz="1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6" name="Rectangle 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473800" y="4368582"/>
              <a:ext cx="1800199" cy="46035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 dirty="0" err="1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תח</a:t>
              </a:r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' כפר אוריה חדשה</a:t>
              </a:r>
            </a:p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</a:t>
              </a:r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180</a:t>
              </a:r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 מ'</a:t>
              </a:r>
              <a:endParaRPr lang="en-US" sz="1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7" name="Rectangl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526876" y="4285905"/>
              <a:ext cx="1267403" cy="46035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בריכת אשתאול</a:t>
              </a:r>
            </a:p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+327 מ'</a:t>
              </a:r>
            </a:p>
          </p:txBody>
        </p:sp>
        <p:sp>
          <p:nvSpPr>
            <p:cNvPr id="8" name="Rectangl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899063" y="2734063"/>
              <a:ext cx="830856" cy="46035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 dirty="0" smtClean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שער הגיא</a:t>
              </a:r>
              <a:endParaRPr lang="he-IL" sz="1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+327 מ'</a:t>
              </a:r>
            </a:p>
          </p:txBody>
        </p:sp>
        <p:sp>
          <p:nvSpPr>
            <p:cNvPr id="9" name="Rectangle 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25643" y="2982528"/>
              <a:ext cx="1543390" cy="573796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בר' כפר אוריה 3 ו 4</a:t>
              </a:r>
            </a:p>
            <a:p>
              <a:pPr algn="ctr"/>
              <a:r>
                <a:rPr lang="he-IL" sz="1200" b="1" dirty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+200 מ'</a:t>
              </a:r>
              <a:endParaRPr lang="en-US" sz="1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908720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pPr marL="354013" algn="ctr" eaLnBrk="0" hangingPunct="0">
              <a:tabLst>
                <a:tab pos="719138" algn="l"/>
                <a:tab pos="1619250" algn="l"/>
                <a:tab pos="4319588" algn="l"/>
                <a:tab pos="4679950" algn="l"/>
              </a:tabLst>
              <a:defRPr/>
            </a:pPr>
            <a:r>
              <a:rPr lang="he-IL" b="1" i="1" dirty="0">
                <a:solidFill>
                  <a:srgbClr val="003399"/>
                </a:solidFill>
                <a:latin typeface="Times New Roman" pitchFamily="18" charset="0"/>
                <a:cs typeface="Arial"/>
              </a:rPr>
              <a:t>קליטת מים מותפלים 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מקו ירקון מזרחי </a:t>
            </a:r>
            <a:r>
              <a:rPr lang="he-IL" b="1" i="1" dirty="0" err="1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ותיגבור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אספקת המים לירושלים באפריל 04/2013 בתקציב של 570 </a:t>
            </a:r>
            <a:r>
              <a:rPr lang="he-IL" b="1" i="1" dirty="0" err="1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מלש"ח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הקמת המערכת תאפשר צמצום שאיבת מים מקידוחים באזור ההר, תוך ניצול </a:t>
            </a:r>
            <a:r>
              <a:rPr lang="he-IL" b="1" i="1" dirty="0" err="1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מירבי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של המים המותפלים. תגבור הספקת המים למפעלים השכנים : </a:t>
            </a:r>
          </a:p>
          <a:p>
            <a:pPr marL="354013" algn="ctr" eaLnBrk="0" hangingPunct="0">
              <a:tabLst>
                <a:tab pos="719138" algn="l"/>
                <a:tab pos="1619250" algn="l"/>
                <a:tab pos="4319588" algn="l"/>
                <a:tab pos="4679950" algn="l"/>
              </a:tabLst>
              <a:defRPr/>
            </a:pPr>
            <a:r>
              <a:rPr lang="he-IL" b="1" i="1" dirty="0" err="1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עג'ור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עדולם,בית שמש, מעלה אדומים, בית"ר</a:t>
            </a:r>
            <a:r>
              <a:rPr lang="en-US" b="1" i="1" dirty="0" smtClean="0">
                <a:solidFill>
                  <a:srgbClr val="003399"/>
                </a:solidFill>
                <a:latin typeface="Times New Roman" pitchFamily="18" charset="0"/>
                <a:cs typeface="Tahoma" pitchFamily="34" charset="0"/>
              </a:rPr>
              <a:t> </a:t>
            </a:r>
            <a:r>
              <a:rPr lang="he-IL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עילית</a:t>
            </a:r>
          </a:p>
          <a:p>
            <a:pPr marL="354013" algn="ctr" eaLnBrk="0" hangingPunct="0">
              <a:tabLst>
                <a:tab pos="719138" algn="l"/>
                <a:tab pos="1619250" algn="l"/>
                <a:tab pos="4319588" algn="l"/>
                <a:tab pos="4679950" algn="l"/>
              </a:tabLst>
              <a:defRPr/>
            </a:pPr>
            <a:r>
              <a:rPr lang="he-IL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תקציב 570 </a:t>
            </a:r>
            <a:r>
              <a:rPr lang="he-IL" b="1" i="1" dirty="0" err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מלש"ח</a:t>
            </a:r>
            <a:endParaRPr lang="he-IL" b="1" i="1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23025" y="129360"/>
            <a:ext cx="76632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המערכת החמישית לירושלים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קטע מערבי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8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27C748-C0CB-4A29-A4B0-F63A817323BA}" type="slidenum">
              <a:rPr lang="he-IL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0" y="1347788"/>
            <a:ext cx="89265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he-IL" sz="2400" b="1" i="1" dirty="0">
                <a:solidFill>
                  <a:srgbClr val="000099"/>
                </a:solidFill>
              </a:rPr>
              <a:t> לאפשר אספקת מים בכמות, באיכות ובאמינות מרביים באופן יעיל תוך 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  הגדלת הרווחה </a:t>
            </a:r>
            <a:r>
              <a:rPr lang="he-IL" sz="2400" b="1" i="1" dirty="0" smtClean="0">
                <a:solidFill>
                  <a:srgbClr val="000099"/>
                </a:solidFill>
              </a:rPr>
              <a:t>של </a:t>
            </a:r>
            <a:r>
              <a:rPr lang="he-IL" sz="2400" b="1" i="1" dirty="0">
                <a:solidFill>
                  <a:srgbClr val="000099"/>
                </a:solidFill>
              </a:rPr>
              <a:t>תושבי מדינת ישראל.</a:t>
            </a:r>
          </a:p>
          <a:p>
            <a:pPr eaLnBrk="0" hangingPunct="0"/>
            <a:endParaRPr lang="he-IL" sz="2400" b="1" i="1" dirty="0">
              <a:solidFill>
                <a:srgbClr val="000099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he-IL" sz="2400" b="1" i="1" dirty="0">
                <a:solidFill>
                  <a:srgbClr val="000099"/>
                </a:solidFill>
              </a:rPr>
              <a:t> ניהול ופיתוח משק המים והביוב באופן מקצועי ויעיל תוך יישום מדיניות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  פיתוח בר קיימא, מזעור עלויות ותמיכה ביעדים לאומיים של מדינת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  ישראל.</a:t>
            </a:r>
          </a:p>
          <a:p>
            <a:pPr eaLnBrk="0" hangingPunct="0"/>
            <a:endParaRPr lang="he-IL" sz="2400" b="1" i="1" dirty="0">
              <a:solidFill>
                <a:srgbClr val="000099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he-IL" sz="2400" b="1" i="1" dirty="0">
                <a:solidFill>
                  <a:srgbClr val="000099"/>
                </a:solidFill>
              </a:rPr>
              <a:t> אסדרה ופיקוח יעילים על ספקי וצרכני מים באמצעות כלים כלכליים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  ומנהליים, ללא הפליה ותוך הגברת המודעות לשירות. </a:t>
            </a:r>
          </a:p>
          <a:p>
            <a:pPr eaLnBrk="0" hangingPunct="0"/>
            <a:endParaRPr lang="he-IL" sz="2400" b="1" i="1" dirty="0">
              <a:solidFill>
                <a:srgbClr val="000099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he-IL" sz="2400" b="1" i="1" dirty="0">
                <a:solidFill>
                  <a:srgbClr val="000099"/>
                </a:solidFill>
              </a:rPr>
              <a:t> שימור ושיקום מקורות המים הטבעיים של המדינה שהינם משאב</a:t>
            </a:r>
          </a:p>
          <a:p>
            <a:pPr eaLnBrk="0" hangingPunct="0"/>
            <a:r>
              <a:rPr lang="he-IL" sz="2400" b="1" i="1" dirty="0">
                <a:solidFill>
                  <a:srgbClr val="000099"/>
                </a:solidFill>
              </a:rPr>
              <a:t>  אסטרטגי. 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76338" y="434975"/>
            <a:ext cx="6696075" cy="72577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מטרות ויעדים עיקריים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2" y="3"/>
            <a:ext cx="915865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38633" y="6378944"/>
            <a:ext cx="29097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ביקור רשות המים ומקורות בפרויקט </a:t>
            </a:r>
          </a:p>
          <a:p>
            <a:pPr algn="ctr"/>
            <a:r>
              <a:rPr lang="he-IL" sz="1200" b="1" dirty="0" smtClean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הרכבת לירושלים</a:t>
            </a:r>
            <a:endParaRPr lang="he-IL" sz="1200" b="1" dirty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 rot="20629236">
            <a:off x="539551" y="1376772"/>
            <a:ext cx="7393187" cy="830997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המערכת החמישית לירושלים קטע מזרחי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מנהרת מים בקוטר 3.5 מטר ובאורך 13 ק"מ </a:t>
            </a:r>
            <a:endParaRPr lang="he-IL" sz="2400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5568036" y="1340768"/>
            <a:ext cx="3514692" cy="452431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אספקת מים </a:t>
            </a:r>
            <a:r>
              <a:rPr lang="he-IL" sz="2400" b="1" i="1" dirty="0" err="1" smtClean="0">
                <a:solidFill>
                  <a:srgbClr val="003399"/>
                </a:solidFill>
                <a:latin typeface="Times New Roman" pitchFamily="18" charset="0"/>
              </a:rPr>
              <a:t>מהמובא"ר</a:t>
            </a: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   לחיפה, הקריות והגליל המערבי באפריל 2014 </a:t>
            </a:r>
          </a:p>
          <a:p>
            <a:pPr>
              <a:spcBef>
                <a:spcPct val="0"/>
              </a:spcBef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קו "60 בתוואי נחל ציפורי</a:t>
            </a:r>
          </a:p>
          <a:p>
            <a:pPr>
              <a:spcBef>
                <a:spcPct val="0"/>
              </a:spcBef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מאגר תפעולי בנפח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   250,000 מ"ק בצומת    סומך.</a:t>
            </a:r>
          </a:p>
          <a:p>
            <a:pPr>
              <a:spcBef>
                <a:spcPct val="0"/>
              </a:spcBef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</a:rPr>
              <a:t>קו "60 ממאגר סומך                   לבריכות שפרעם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e-IL" sz="24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</a:rPr>
              <a:t>תקציב 200 </a:t>
            </a:r>
            <a:r>
              <a:rPr lang="he-IL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מלש"ח</a:t>
            </a:r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1601"/>
            <a:ext cx="5573486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מלבן 3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חיבור אשכול - סומך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85052" y="1124744"/>
            <a:ext cx="4143372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flatTx/>
          </a:bodyPr>
          <a:lstStyle/>
          <a:p>
            <a:pPr marL="342900" indent="-342900" algn="ctr" eaLnBrk="0" hangingPunct="0"/>
            <a:endParaRPr lang="he-IL" sz="2400" b="1" i="1" dirty="0" smtClean="0">
              <a:solidFill>
                <a:srgbClr val="003399"/>
              </a:solidFill>
              <a:latin typeface="Times New Roman" pitchFamily="18" charset="0"/>
              <a:cs typeface="Arial"/>
            </a:endParaRPr>
          </a:p>
          <a:p>
            <a:pPr marL="342900" indent="-342900" algn="ctr" eaLnBrk="0" hangingPunct="0">
              <a:buFont typeface="Arial" pitchFamily="34" charset="0"/>
              <a:buChar char="•"/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הגדלת מתקן ההתפלה</a:t>
            </a:r>
          </a:p>
          <a:p>
            <a:pPr marL="342900" indent="-342900" algn="ctr" eaLnBrk="0" hangingPunct="0"/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 של גרנות מ 22,300 מ"ק/יום</a:t>
            </a:r>
          </a:p>
          <a:p>
            <a:pPr marL="342900" indent="-342900" algn="ctr" eaLnBrk="0" hangingPunct="0"/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 ל 51,000 מ"ק/יום</a:t>
            </a:r>
          </a:p>
          <a:p>
            <a:pPr marL="342900" indent="-342900" algn="ctr" eaLnBrk="0" hangingPunct="0">
              <a:buFont typeface="Arial" pitchFamily="34" charset="0"/>
              <a:buChar char="•"/>
            </a:pPr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הגדלת מתקן ההתפלה של </a:t>
            </a:r>
          </a:p>
          <a:p>
            <a:pPr marL="342900" indent="-342900" algn="ctr" eaLnBrk="0" hangingPunct="0"/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 להט מ 20,000 מ"ק/יום</a:t>
            </a:r>
          </a:p>
          <a:p>
            <a:pPr marL="342900" indent="-342900" algn="ctr" eaLnBrk="0" hangingPunct="0"/>
            <a:r>
              <a:rPr lang="he-IL" sz="2400" b="1" i="1" dirty="0" smtClean="0">
                <a:solidFill>
                  <a:srgbClr val="003399"/>
                </a:solidFill>
                <a:latin typeface="Times New Roman" pitchFamily="18" charset="0"/>
                <a:cs typeface="Arial"/>
              </a:rPr>
              <a:t>  ל 40,000 מ"ק/יום</a:t>
            </a:r>
          </a:p>
          <a:p>
            <a:pPr marL="342900" indent="-342900" algn="ctr" eaLnBrk="0" hangingPunct="0"/>
            <a:endParaRPr lang="he-IL" sz="2400" b="1" i="1" dirty="0" smtClean="0">
              <a:solidFill>
                <a:srgbClr val="003399"/>
              </a:solidFill>
              <a:latin typeface="Times New Roman" pitchFamily="18" charset="0"/>
              <a:cs typeface="Arial"/>
            </a:endParaRPr>
          </a:p>
          <a:p>
            <a:pPr algn="ctr" eaLnBrk="0" hangingPunct="0"/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תקציב 265 </a:t>
            </a:r>
            <a:r>
              <a:rPr lang="he-IL" sz="2400" b="1" i="1" dirty="0" err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מלש"ח</a:t>
            </a:r>
            <a:r>
              <a:rPr lang="he-IL" sz="2400" b="1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 </a:t>
            </a:r>
          </a:p>
        </p:txBody>
      </p:sp>
      <p:sp>
        <p:nvSpPr>
          <p:cNvPr id="4" name="מלבן 3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הנקז המזרחי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4429124" y="940452"/>
            <a:ext cx="4714876" cy="5500726"/>
            <a:chOff x="4798218" y="714356"/>
            <a:chExt cx="5107782" cy="55007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98218" y="714356"/>
              <a:ext cx="5107782" cy="5500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346042" y="2357431"/>
              <a:ext cx="1461722" cy="405375"/>
            </a:xfrm>
            <a:prstGeom prst="rect">
              <a:avLst/>
            </a:prstGeom>
            <a:solidFill>
              <a:schemeClr val="tx1">
                <a:lumMod val="95000"/>
                <a:alpha val="5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ahoma" pitchFamily="34" charset="0"/>
                </a:rPr>
                <a:t>גרנות</a:t>
              </a:r>
              <a:endParaRPr lang="he-I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956" y="3181568"/>
              <a:ext cx="949333" cy="372713"/>
            </a:xfrm>
            <a:prstGeom prst="flowChartTerminator">
              <a:avLst/>
            </a:prstGeom>
            <a:solidFill>
              <a:schemeClr val="tx1">
                <a:alpha val="47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 smtClean="0">
                  <a:solidFill>
                    <a:srgbClr val="000000"/>
                  </a:solidFill>
                  <a:latin typeface="Times New Roman" pitchFamily="18" charset="0"/>
                  <a:cs typeface="Tahoma" pitchFamily="34" charset="0"/>
                </a:rPr>
                <a:t>אשקלון</a:t>
              </a:r>
              <a:endParaRPr lang="he-IL" sz="11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pic>
          <p:nvPicPr>
            <p:cNvPr id="9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91259" y="5731387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0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126038" y="2730991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1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93864" y="3231057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2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71255" y="2945305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3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3867" y="601713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4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3" y="5231321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5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19953" y="494556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6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655606" y="5088445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7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87779" y="494556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8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46041" y="5445635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9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667776" y="2016611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0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90385" y="2159487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1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822558" y="1516545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2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822558" y="137366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3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19079" y="1230793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4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364296" y="730727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5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77341" y="802165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6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19079" y="101647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7" name="Picture 25" descr="4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132123" y="1373669"/>
              <a:ext cx="171442" cy="12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8" name="Picture 4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9" y="3937001"/>
              <a:ext cx="825500" cy="611192"/>
            </a:xfrm>
            <a:prstGeom prst="rect">
              <a:avLst/>
            </a:prstGeom>
            <a:noFill/>
          </p:spPr>
        </p:pic>
        <p:sp>
          <p:nvSpPr>
            <p:cNvPr id="29" name="צורה חופשית 28"/>
            <p:cNvSpPr/>
            <p:nvPr/>
          </p:nvSpPr>
          <p:spPr>
            <a:xfrm>
              <a:off x="6781950" y="2714621"/>
              <a:ext cx="1460546" cy="1630868"/>
            </a:xfrm>
            <a:custGeom>
              <a:avLst/>
              <a:gdLst>
                <a:gd name="connsiteX0" fmla="*/ 1343025 w 1348196"/>
                <a:gd name="connsiteY0" fmla="*/ 0 h 1704975"/>
                <a:gd name="connsiteX1" fmla="*/ 1333500 w 1348196"/>
                <a:gd name="connsiteY1" fmla="*/ 104775 h 1704975"/>
                <a:gd name="connsiteX2" fmla="*/ 1285875 w 1348196"/>
                <a:gd name="connsiteY2" fmla="*/ 123825 h 1704975"/>
                <a:gd name="connsiteX3" fmla="*/ 1181100 w 1348196"/>
                <a:gd name="connsiteY3" fmla="*/ 133350 h 1704975"/>
                <a:gd name="connsiteX4" fmla="*/ 1114425 w 1348196"/>
                <a:gd name="connsiteY4" fmla="*/ 171450 h 1704975"/>
                <a:gd name="connsiteX5" fmla="*/ 1104900 w 1348196"/>
                <a:gd name="connsiteY5" fmla="*/ 219075 h 1704975"/>
                <a:gd name="connsiteX6" fmla="*/ 1066800 w 1348196"/>
                <a:gd name="connsiteY6" fmla="*/ 352425 h 1704975"/>
                <a:gd name="connsiteX7" fmla="*/ 1028700 w 1348196"/>
                <a:gd name="connsiteY7" fmla="*/ 400050 h 1704975"/>
                <a:gd name="connsiteX8" fmla="*/ 1009650 w 1348196"/>
                <a:gd name="connsiteY8" fmla="*/ 438150 h 1704975"/>
                <a:gd name="connsiteX9" fmla="*/ 981075 w 1348196"/>
                <a:gd name="connsiteY9" fmla="*/ 504825 h 1704975"/>
                <a:gd name="connsiteX10" fmla="*/ 942975 w 1348196"/>
                <a:gd name="connsiteY10" fmla="*/ 542925 h 1704975"/>
                <a:gd name="connsiteX11" fmla="*/ 904875 w 1348196"/>
                <a:gd name="connsiteY11" fmla="*/ 600075 h 1704975"/>
                <a:gd name="connsiteX12" fmla="*/ 885825 w 1348196"/>
                <a:gd name="connsiteY12" fmla="*/ 628650 h 1704975"/>
                <a:gd name="connsiteX13" fmla="*/ 838200 w 1348196"/>
                <a:gd name="connsiteY13" fmla="*/ 657225 h 1704975"/>
                <a:gd name="connsiteX14" fmla="*/ 771525 w 1348196"/>
                <a:gd name="connsiteY14" fmla="*/ 752475 h 1704975"/>
                <a:gd name="connsiteX15" fmla="*/ 762000 w 1348196"/>
                <a:gd name="connsiteY15" fmla="*/ 790575 h 1704975"/>
                <a:gd name="connsiteX16" fmla="*/ 752475 w 1348196"/>
                <a:gd name="connsiteY16" fmla="*/ 857250 h 1704975"/>
                <a:gd name="connsiteX17" fmla="*/ 685800 w 1348196"/>
                <a:gd name="connsiteY17" fmla="*/ 895350 h 1704975"/>
                <a:gd name="connsiteX18" fmla="*/ 628650 w 1348196"/>
                <a:gd name="connsiteY18" fmla="*/ 904875 h 1704975"/>
                <a:gd name="connsiteX19" fmla="*/ 514350 w 1348196"/>
                <a:gd name="connsiteY19" fmla="*/ 914400 h 1704975"/>
                <a:gd name="connsiteX20" fmla="*/ 457200 w 1348196"/>
                <a:gd name="connsiteY20" fmla="*/ 990600 h 1704975"/>
                <a:gd name="connsiteX21" fmla="*/ 438150 w 1348196"/>
                <a:gd name="connsiteY21" fmla="*/ 1066800 h 1704975"/>
                <a:gd name="connsiteX22" fmla="*/ 428625 w 1348196"/>
                <a:gd name="connsiteY22" fmla="*/ 1104900 h 1704975"/>
                <a:gd name="connsiteX23" fmla="*/ 400050 w 1348196"/>
                <a:gd name="connsiteY23" fmla="*/ 1143000 h 1704975"/>
                <a:gd name="connsiteX24" fmla="*/ 361950 w 1348196"/>
                <a:gd name="connsiteY24" fmla="*/ 1219200 h 1704975"/>
                <a:gd name="connsiteX25" fmla="*/ 333375 w 1348196"/>
                <a:gd name="connsiteY25" fmla="*/ 1257300 h 1704975"/>
                <a:gd name="connsiteX26" fmla="*/ 314325 w 1348196"/>
                <a:gd name="connsiteY26" fmla="*/ 1304925 h 1704975"/>
                <a:gd name="connsiteX27" fmla="*/ 304800 w 1348196"/>
                <a:gd name="connsiteY27" fmla="*/ 1333500 h 1704975"/>
                <a:gd name="connsiteX28" fmla="*/ 266700 w 1348196"/>
                <a:gd name="connsiteY28" fmla="*/ 1352550 h 1704975"/>
                <a:gd name="connsiteX29" fmla="*/ 219075 w 1348196"/>
                <a:gd name="connsiteY29" fmla="*/ 1390650 h 1704975"/>
                <a:gd name="connsiteX30" fmla="*/ 161925 w 1348196"/>
                <a:gd name="connsiteY30" fmla="*/ 1466850 h 1704975"/>
                <a:gd name="connsiteX31" fmla="*/ 133350 w 1348196"/>
                <a:gd name="connsiteY31" fmla="*/ 1514475 h 1704975"/>
                <a:gd name="connsiteX32" fmla="*/ 85725 w 1348196"/>
                <a:gd name="connsiteY32" fmla="*/ 1581150 h 1704975"/>
                <a:gd name="connsiteX33" fmla="*/ 66675 w 1348196"/>
                <a:gd name="connsiteY33" fmla="*/ 1619250 h 1704975"/>
                <a:gd name="connsiteX34" fmla="*/ 28575 w 1348196"/>
                <a:gd name="connsiteY34" fmla="*/ 1657350 h 1704975"/>
                <a:gd name="connsiteX35" fmla="*/ 0 w 1348196"/>
                <a:gd name="connsiteY35" fmla="*/ 1704975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8196" h="1704975">
                  <a:moveTo>
                    <a:pt x="1343025" y="0"/>
                  </a:moveTo>
                  <a:cubicBezTo>
                    <a:pt x="1339850" y="34925"/>
                    <a:pt x="1348196" y="72934"/>
                    <a:pt x="1333500" y="104775"/>
                  </a:cubicBezTo>
                  <a:cubicBezTo>
                    <a:pt x="1326335" y="120299"/>
                    <a:pt x="1302680" y="120674"/>
                    <a:pt x="1285875" y="123825"/>
                  </a:cubicBezTo>
                  <a:cubicBezTo>
                    <a:pt x="1251407" y="130288"/>
                    <a:pt x="1216025" y="130175"/>
                    <a:pt x="1181100" y="133350"/>
                  </a:cubicBezTo>
                  <a:cubicBezTo>
                    <a:pt x="1176178" y="135811"/>
                    <a:pt x="1119810" y="162026"/>
                    <a:pt x="1114425" y="171450"/>
                  </a:cubicBezTo>
                  <a:cubicBezTo>
                    <a:pt x="1106393" y="185506"/>
                    <a:pt x="1108540" y="203300"/>
                    <a:pt x="1104900" y="219075"/>
                  </a:cubicBezTo>
                  <a:cubicBezTo>
                    <a:pt x="1100798" y="236851"/>
                    <a:pt x="1078930" y="330188"/>
                    <a:pt x="1066800" y="352425"/>
                  </a:cubicBezTo>
                  <a:cubicBezTo>
                    <a:pt x="1057065" y="370273"/>
                    <a:pt x="1039977" y="383134"/>
                    <a:pt x="1028700" y="400050"/>
                  </a:cubicBezTo>
                  <a:cubicBezTo>
                    <a:pt x="1020824" y="411864"/>
                    <a:pt x="1015243" y="425099"/>
                    <a:pt x="1009650" y="438150"/>
                  </a:cubicBezTo>
                  <a:cubicBezTo>
                    <a:pt x="997388" y="466760"/>
                    <a:pt x="1002135" y="476745"/>
                    <a:pt x="981075" y="504825"/>
                  </a:cubicBezTo>
                  <a:cubicBezTo>
                    <a:pt x="970299" y="519193"/>
                    <a:pt x="954195" y="528900"/>
                    <a:pt x="942975" y="542925"/>
                  </a:cubicBezTo>
                  <a:cubicBezTo>
                    <a:pt x="928672" y="560803"/>
                    <a:pt x="917575" y="581025"/>
                    <a:pt x="904875" y="600075"/>
                  </a:cubicBezTo>
                  <a:cubicBezTo>
                    <a:pt x="898525" y="609600"/>
                    <a:pt x="895641" y="622760"/>
                    <a:pt x="885825" y="628650"/>
                  </a:cubicBezTo>
                  <a:lnTo>
                    <a:pt x="838200" y="657225"/>
                  </a:lnTo>
                  <a:cubicBezTo>
                    <a:pt x="813539" y="688051"/>
                    <a:pt x="787789" y="715880"/>
                    <a:pt x="771525" y="752475"/>
                  </a:cubicBezTo>
                  <a:cubicBezTo>
                    <a:pt x="766208" y="764438"/>
                    <a:pt x="764342" y="777695"/>
                    <a:pt x="762000" y="790575"/>
                  </a:cubicBezTo>
                  <a:cubicBezTo>
                    <a:pt x="757984" y="812664"/>
                    <a:pt x="765680" y="839093"/>
                    <a:pt x="752475" y="857250"/>
                  </a:cubicBezTo>
                  <a:cubicBezTo>
                    <a:pt x="737419" y="877952"/>
                    <a:pt x="709691" y="886161"/>
                    <a:pt x="685800" y="895350"/>
                  </a:cubicBezTo>
                  <a:cubicBezTo>
                    <a:pt x="667775" y="902283"/>
                    <a:pt x="647845" y="902742"/>
                    <a:pt x="628650" y="904875"/>
                  </a:cubicBezTo>
                  <a:cubicBezTo>
                    <a:pt x="590652" y="909097"/>
                    <a:pt x="552450" y="911225"/>
                    <a:pt x="514350" y="914400"/>
                  </a:cubicBezTo>
                  <a:cubicBezTo>
                    <a:pt x="483338" y="945412"/>
                    <a:pt x="470741" y="949977"/>
                    <a:pt x="457200" y="990600"/>
                  </a:cubicBezTo>
                  <a:cubicBezTo>
                    <a:pt x="448921" y="1015438"/>
                    <a:pt x="444500" y="1041400"/>
                    <a:pt x="438150" y="1066800"/>
                  </a:cubicBezTo>
                  <a:cubicBezTo>
                    <a:pt x="434975" y="1079500"/>
                    <a:pt x="436480" y="1094427"/>
                    <a:pt x="428625" y="1104900"/>
                  </a:cubicBezTo>
                  <a:cubicBezTo>
                    <a:pt x="419100" y="1117600"/>
                    <a:pt x="408049" y="1129288"/>
                    <a:pt x="400050" y="1143000"/>
                  </a:cubicBezTo>
                  <a:cubicBezTo>
                    <a:pt x="385741" y="1167530"/>
                    <a:pt x="378989" y="1196482"/>
                    <a:pt x="361950" y="1219200"/>
                  </a:cubicBezTo>
                  <a:cubicBezTo>
                    <a:pt x="352425" y="1231900"/>
                    <a:pt x="341085" y="1243423"/>
                    <a:pt x="333375" y="1257300"/>
                  </a:cubicBezTo>
                  <a:cubicBezTo>
                    <a:pt x="325072" y="1272246"/>
                    <a:pt x="320328" y="1288916"/>
                    <a:pt x="314325" y="1304925"/>
                  </a:cubicBezTo>
                  <a:cubicBezTo>
                    <a:pt x="310800" y="1314326"/>
                    <a:pt x="311900" y="1326400"/>
                    <a:pt x="304800" y="1333500"/>
                  </a:cubicBezTo>
                  <a:cubicBezTo>
                    <a:pt x="294760" y="1343540"/>
                    <a:pt x="278514" y="1344674"/>
                    <a:pt x="266700" y="1352550"/>
                  </a:cubicBezTo>
                  <a:cubicBezTo>
                    <a:pt x="249784" y="1363827"/>
                    <a:pt x="234950" y="1377950"/>
                    <a:pt x="219075" y="1390650"/>
                  </a:cubicBezTo>
                  <a:cubicBezTo>
                    <a:pt x="177986" y="1493372"/>
                    <a:pt x="228692" y="1390545"/>
                    <a:pt x="161925" y="1466850"/>
                  </a:cubicBezTo>
                  <a:cubicBezTo>
                    <a:pt x="149734" y="1480783"/>
                    <a:pt x="143619" y="1499071"/>
                    <a:pt x="133350" y="1514475"/>
                  </a:cubicBezTo>
                  <a:cubicBezTo>
                    <a:pt x="112907" y="1545140"/>
                    <a:pt x="102764" y="1551331"/>
                    <a:pt x="85725" y="1581150"/>
                  </a:cubicBezTo>
                  <a:cubicBezTo>
                    <a:pt x="78680" y="1593478"/>
                    <a:pt x="75194" y="1607891"/>
                    <a:pt x="66675" y="1619250"/>
                  </a:cubicBezTo>
                  <a:cubicBezTo>
                    <a:pt x="55899" y="1633618"/>
                    <a:pt x="41275" y="1644650"/>
                    <a:pt x="28575" y="1657350"/>
                  </a:cubicBezTo>
                  <a:cubicBezTo>
                    <a:pt x="16210" y="1694444"/>
                    <a:pt x="26150" y="1678825"/>
                    <a:pt x="0" y="1704975"/>
                  </a:cubicBezTo>
                </a:path>
              </a:pathLst>
            </a:custGeom>
            <a:ln w="34925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1200">
                <a:solidFill>
                  <a:srgbClr val="000000"/>
                </a:solidFill>
              </a:endParaRPr>
            </a:p>
          </p:txBody>
        </p:sp>
        <p:sp>
          <p:nvSpPr>
            <p:cNvPr id="30" name="צורה חופשית 29"/>
            <p:cNvSpPr/>
            <p:nvPr/>
          </p:nvSpPr>
          <p:spPr>
            <a:xfrm>
              <a:off x="6149975" y="4214818"/>
              <a:ext cx="969978" cy="1857388"/>
            </a:xfrm>
            <a:custGeom>
              <a:avLst/>
              <a:gdLst>
                <a:gd name="connsiteX0" fmla="*/ 0 w 723900"/>
                <a:gd name="connsiteY0" fmla="*/ 1624785 h 1624785"/>
                <a:gd name="connsiteX1" fmla="*/ 9525 w 723900"/>
                <a:gd name="connsiteY1" fmla="*/ 1558110 h 1624785"/>
                <a:gd name="connsiteX2" fmla="*/ 38100 w 723900"/>
                <a:gd name="connsiteY2" fmla="*/ 1481910 h 1624785"/>
                <a:gd name="connsiteX3" fmla="*/ 95250 w 723900"/>
                <a:gd name="connsiteY3" fmla="*/ 1443810 h 1624785"/>
                <a:gd name="connsiteX4" fmla="*/ 104775 w 723900"/>
                <a:gd name="connsiteY4" fmla="*/ 1386660 h 1624785"/>
                <a:gd name="connsiteX5" fmla="*/ 133350 w 723900"/>
                <a:gd name="connsiteY5" fmla="*/ 1348560 h 1624785"/>
                <a:gd name="connsiteX6" fmla="*/ 142875 w 723900"/>
                <a:gd name="connsiteY6" fmla="*/ 1319985 h 1624785"/>
                <a:gd name="connsiteX7" fmla="*/ 161925 w 723900"/>
                <a:gd name="connsiteY7" fmla="*/ 1281885 h 1624785"/>
                <a:gd name="connsiteX8" fmla="*/ 171450 w 723900"/>
                <a:gd name="connsiteY8" fmla="*/ 1158060 h 1624785"/>
                <a:gd name="connsiteX9" fmla="*/ 209550 w 723900"/>
                <a:gd name="connsiteY9" fmla="*/ 1119960 h 1624785"/>
                <a:gd name="connsiteX10" fmla="*/ 276225 w 723900"/>
                <a:gd name="connsiteY10" fmla="*/ 1072335 h 1624785"/>
                <a:gd name="connsiteX11" fmla="*/ 361950 w 723900"/>
                <a:gd name="connsiteY11" fmla="*/ 1053285 h 1624785"/>
                <a:gd name="connsiteX12" fmla="*/ 381000 w 723900"/>
                <a:gd name="connsiteY12" fmla="*/ 1015185 h 1624785"/>
                <a:gd name="connsiteX13" fmla="*/ 400050 w 723900"/>
                <a:gd name="connsiteY13" fmla="*/ 919935 h 1624785"/>
                <a:gd name="connsiteX14" fmla="*/ 485775 w 723900"/>
                <a:gd name="connsiteY14" fmla="*/ 834210 h 1624785"/>
                <a:gd name="connsiteX15" fmla="*/ 542925 w 723900"/>
                <a:gd name="connsiteY15" fmla="*/ 796110 h 1624785"/>
                <a:gd name="connsiteX16" fmla="*/ 571500 w 723900"/>
                <a:gd name="connsiteY16" fmla="*/ 777060 h 1624785"/>
                <a:gd name="connsiteX17" fmla="*/ 628650 w 723900"/>
                <a:gd name="connsiteY17" fmla="*/ 758010 h 1624785"/>
                <a:gd name="connsiteX18" fmla="*/ 647700 w 723900"/>
                <a:gd name="connsiteY18" fmla="*/ 719910 h 1624785"/>
                <a:gd name="connsiteX19" fmla="*/ 666750 w 723900"/>
                <a:gd name="connsiteY19" fmla="*/ 624660 h 1624785"/>
                <a:gd name="connsiteX20" fmla="*/ 723900 w 723900"/>
                <a:gd name="connsiteY20" fmla="*/ 557985 h 1624785"/>
                <a:gd name="connsiteX21" fmla="*/ 714375 w 723900"/>
                <a:gd name="connsiteY21" fmla="*/ 472260 h 1624785"/>
                <a:gd name="connsiteX22" fmla="*/ 609600 w 723900"/>
                <a:gd name="connsiteY22" fmla="*/ 396060 h 1624785"/>
                <a:gd name="connsiteX23" fmla="*/ 533400 w 723900"/>
                <a:gd name="connsiteY23" fmla="*/ 386535 h 1624785"/>
                <a:gd name="connsiteX24" fmla="*/ 485775 w 723900"/>
                <a:gd name="connsiteY24" fmla="*/ 377010 h 1624785"/>
                <a:gd name="connsiteX25" fmla="*/ 381000 w 723900"/>
                <a:gd name="connsiteY25" fmla="*/ 357960 h 1624785"/>
                <a:gd name="connsiteX26" fmla="*/ 361950 w 723900"/>
                <a:gd name="connsiteY26" fmla="*/ 319860 h 1624785"/>
                <a:gd name="connsiteX27" fmla="*/ 381000 w 723900"/>
                <a:gd name="connsiteY27" fmla="*/ 224610 h 1624785"/>
                <a:gd name="connsiteX28" fmla="*/ 409575 w 723900"/>
                <a:gd name="connsiteY28" fmla="*/ 186510 h 1624785"/>
                <a:gd name="connsiteX29" fmla="*/ 447675 w 723900"/>
                <a:gd name="connsiteY29" fmla="*/ 129360 h 1624785"/>
                <a:gd name="connsiteX30" fmla="*/ 457200 w 723900"/>
                <a:gd name="connsiteY30" fmla="*/ 100785 h 1624785"/>
                <a:gd name="connsiteX31" fmla="*/ 495300 w 723900"/>
                <a:gd name="connsiteY31" fmla="*/ 53160 h 16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3900" h="1624785">
                  <a:moveTo>
                    <a:pt x="0" y="1624785"/>
                  </a:moveTo>
                  <a:cubicBezTo>
                    <a:pt x="3175" y="1602560"/>
                    <a:pt x="5834" y="1580255"/>
                    <a:pt x="9525" y="1558110"/>
                  </a:cubicBezTo>
                  <a:cubicBezTo>
                    <a:pt x="14164" y="1530275"/>
                    <a:pt x="15112" y="1502024"/>
                    <a:pt x="38100" y="1481910"/>
                  </a:cubicBezTo>
                  <a:cubicBezTo>
                    <a:pt x="55330" y="1466833"/>
                    <a:pt x="95250" y="1443810"/>
                    <a:pt x="95250" y="1443810"/>
                  </a:cubicBezTo>
                  <a:cubicBezTo>
                    <a:pt x="98425" y="1424760"/>
                    <a:pt x="97602" y="1404591"/>
                    <a:pt x="104775" y="1386660"/>
                  </a:cubicBezTo>
                  <a:cubicBezTo>
                    <a:pt x="110671" y="1371920"/>
                    <a:pt x="125474" y="1362343"/>
                    <a:pt x="133350" y="1348560"/>
                  </a:cubicBezTo>
                  <a:cubicBezTo>
                    <a:pt x="138331" y="1339843"/>
                    <a:pt x="138920" y="1329213"/>
                    <a:pt x="142875" y="1319985"/>
                  </a:cubicBezTo>
                  <a:cubicBezTo>
                    <a:pt x="148468" y="1306934"/>
                    <a:pt x="155575" y="1294585"/>
                    <a:pt x="161925" y="1281885"/>
                  </a:cubicBezTo>
                  <a:cubicBezTo>
                    <a:pt x="165100" y="1240610"/>
                    <a:pt x="159769" y="1197775"/>
                    <a:pt x="171450" y="1158060"/>
                  </a:cubicBezTo>
                  <a:cubicBezTo>
                    <a:pt x="176518" y="1140829"/>
                    <a:pt x="196033" y="1131787"/>
                    <a:pt x="209550" y="1119960"/>
                  </a:cubicBezTo>
                  <a:cubicBezTo>
                    <a:pt x="212673" y="1117228"/>
                    <a:pt x="266268" y="1076602"/>
                    <a:pt x="276225" y="1072335"/>
                  </a:cubicBezTo>
                  <a:cubicBezTo>
                    <a:pt x="287995" y="1067291"/>
                    <a:pt x="353474" y="1054980"/>
                    <a:pt x="361950" y="1053285"/>
                  </a:cubicBezTo>
                  <a:cubicBezTo>
                    <a:pt x="368300" y="1040585"/>
                    <a:pt x="377099" y="1028838"/>
                    <a:pt x="381000" y="1015185"/>
                  </a:cubicBezTo>
                  <a:cubicBezTo>
                    <a:pt x="389895" y="984052"/>
                    <a:pt x="383827" y="947956"/>
                    <a:pt x="400050" y="919935"/>
                  </a:cubicBezTo>
                  <a:cubicBezTo>
                    <a:pt x="420297" y="884962"/>
                    <a:pt x="452151" y="856626"/>
                    <a:pt x="485775" y="834210"/>
                  </a:cubicBezTo>
                  <a:lnTo>
                    <a:pt x="542925" y="796110"/>
                  </a:lnTo>
                  <a:cubicBezTo>
                    <a:pt x="552450" y="789760"/>
                    <a:pt x="560640" y="780680"/>
                    <a:pt x="571500" y="777060"/>
                  </a:cubicBezTo>
                  <a:lnTo>
                    <a:pt x="628650" y="758010"/>
                  </a:lnTo>
                  <a:cubicBezTo>
                    <a:pt x="635000" y="745310"/>
                    <a:pt x="643964" y="733609"/>
                    <a:pt x="647700" y="719910"/>
                  </a:cubicBezTo>
                  <a:cubicBezTo>
                    <a:pt x="653436" y="698878"/>
                    <a:pt x="652455" y="649676"/>
                    <a:pt x="666750" y="624660"/>
                  </a:cubicBezTo>
                  <a:cubicBezTo>
                    <a:pt x="683042" y="596149"/>
                    <a:pt x="701380" y="580505"/>
                    <a:pt x="723900" y="557985"/>
                  </a:cubicBezTo>
                  <a:cubicBezTo>
                    <a:pt x="720725" y="529410"/>
                    <a:pt x="722830" y="499739"/>
                    <a:pt x="714375" y="472260"/>
                  </a:cubicBezTo>
                  <a:cubicBezTo>
                    <a:pt x="702802" y="434647"/>
                    <a:pt x="639105" y="399748"/>
                    <a:pt x="609600" y="396060"/>
                  </a:cubicBezTo>
                  <a:cubicBezTo>
                    <a:pt x="584200" y="392885"/>
                    <a:pt x="558700" y="390427"/>
                    <a:pt x="533400" y="386535"/>
                  </a:cubicBezTo>
                  <a:cubicBezTo>
                    <a:pt x="517399" y="384073"/>
                    <a:pt x="501703" y="379906"/>
                    <a:pt x="485775" y="377010"/>
                  </a:cubicBezTo>
                  <a:cubicBezTo>
                    <a:pt x="351723" y="352637"/>
                    <a:pt x="498641" y="381488"/>
                    <a:pt x="381000" y="357960"/>
                  </a:cubicBezTo>
                  <a:cubicBezTo>
                    <a:pt x="374650" y="345260"/>
                    <a:pt x="361950" y="334059"/>
                    <a:pt x="361950" y="319860"/>
                  </a:cubicBezTo>
                  <a:cubicBezTo>
                    <a:pt x="361950" y="287481"/>
                    <a:pt x="370110" y="255102"/>
                    <a:pt x="381000" y="224610"/>
                  </a:cubicBezTo>
                  <a:cubicBezTo>
                    <a:pt x="386339" y="209660"/>
                    <a:pt x="400471" y="199515"/>
                    <a:pt x="409575" y="186510"/>
                  </a:cubicBezTo>
                  <a:cubicBezTo>
                    <a:pt x="422705" y="167753"/>
                    <a:pt x="440435" y="151080"/>
                    <a:pt x="447675" y="129360"/>
                  </a:cubicBezTo>
                  <a:cubicBezTo>
                    <a:pt x="450850" y="119835"/>
                    <a:pt x="451631" y="109139"/>
                    <a:pt x="457200" y="100785"/>
                  </a:cubicBezTo>
                  <a:cubicBezTo>
                    <a:pt x="524390" y="0"/>
                    <a:pt x="462045" y="119671"/>
                    <a:pt x="495300" y="53160"/>
                  </a:cubicBezTo>
                </a:path>
              </a:pathLst>
            </a:custGeom>
            <a:ln w="3175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1200">
                <a:solidFill>
                  <a:srgbClr val="000000"/>
                </a:solidFill>
              </a:endParaRPr>
            </a:p>
          </p:txBody>
        </p:sp>
        <p:pic>
          <p:nvPicPr>
            <p:cNvPr id="31" name="Picture 4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562" y="1722423"/>
              <a:ext cx="825500" cy="611192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964201" y="3647116"/>
              <a:ext cx="1057726" cy="405375"/>
            </a:xfrm>
            <a:prstGeom prst="rect">
              <a:avLst/>
            </a:prstGeom>
            <a:solidFill>
              <a:schemeClr val="tx1">
                <a:lumMod val="95000"/>
                <a:alpha val="47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ahoma" pitchFamily="34" charset="0"/>
                </a:rPr>
                <a:t>להט</a:t>
              </a:r>
              <a:endParaRPr lang="he-I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3" name="צורה חופשית 32"/>
            <p:cNvSpPr/>
            <p:nvPr/>
          </p:nvSpPr>
          <p:spPr>
            <a:xfrm>
              <a:off x="8149087" y="828136"/>
              <a:ext cx="1366506" cy="1642656"/>
            </a:xfrm>
            <a:custGeom>
              <a:avLst/>
              <a:gdLst>
                <a:gd name="connsiteX0" fmla="*/ 1190445 w 1261390"/>
                <a:gd name="connsiteY0" fmla="*/ 0 h 1642656"/>
                <a:gd name="connsiteX1" fmla="*/ 1173192 w 1261390"/>
                <a:gd name="connsiteY1" fmla="*/ 51758 h 1642656"/>
                <a:gd name="connsiteX2" fmla="*/ 1207698 w 1261390"/>
                <a:gd name="connsiteY2" fmla="*/ 448573 h 1642656"/>
                <a:gd name="connsiteX3" fmla="*/ 1224951 w 1261390"/>
                <a:gd name="connsiteY3" fmla="*/ 776377 h 1642656"/>
                <a:gd name="connsiteX4" fmla="*/ 1259457 w 1261390"/>
                <a:gd name="connsiteY4" fmla="*/ 828136 h 1642656"/>
                <a:gd name="connsiteX5" fmla="*/ 1242204 w 1261390"/>
                <a:gd name="connsiteY5" fmla="*/ 966158 h 1642656"/>
                <a:gd name="connsiteX6" fmla="*/ 1173192 w 1261390"/>
                <a:gd name="connsiteY6" fmla="*/ 1017917 h 1642656"/>
                <a:gd name="connsiteX7" fmla="*/ 1104181 w 1261390"/>
                <a:gd name="connsiteY7" fmla="*/ 1086928 h 1642656"/>
                <a:gd name="connsiteX8" fmla="*/ 1017917 w 1261390"/>
                <a:gd name="connsiteY8" fmla="*/ 1069675 h 1642656"/>
                <a:gd name="connsiteX9" fmla="*/ 948906 w 1261390"/>
                <a:gd name="connsiteY9" fmla="*/ 1035170 h 1642656"/>
                <a:gd name="connsiteX10" fmla="*/ 845389 w 1261390"/>
                <a:gd name="connsiteY10" fmla="*/ 1000664 h 1642656"/>
                <a:gd name="connsiteX11" fmla="*/ 776377 w 1261390"/>
                <a:gd name="connsiteY11" fmla="*/ 1035170 h 1642656"/>
                <a:gd name="connsiteX12" fmla="*/ 724619 w 1261390"/>
                <a:gd name="connsiteY12" fmla="*/ 1069675 h 1642656"/>
                <a:gd name="connsiteX13" fmla="*/ 638355 w 1261390"/>
                <a:gd name="connsiteY13" fmla="*/ 1086928 h 1642656"/>
                <a:gd name="connsiteX14" fmla="*/ 552091 w 1261390"/>
                <a:gd name="connsiteY14" fmla="*/ 1121434 h 1642656"/>
                <a:gd name="connsiteX15" fmla="*/ 465826 w 1261390"/>
                <a:gd name="connsiteY15" fmla="*/ 1224951 h 1642656"/>
                <a:gd name="connsiteX16" fmla="*/ 414068 w 1261390"/>
                <a:gd name="connsiteY16" fmla="*/ 1259456 h 1642656"/>
                <a:gd name="connsiteX17" fmla="*/ 345057 w 1261390"/>
                <a:gd name="connsiteY17" fmla="*/ 1362973 h 1642656"/>
                <a:gd name="connsiteX18" fmla="*/ 293298 w 1261390"/>
                <a:gd name="connsiteY18" fmla="*/ 1431985 h 1642656"/>
                <a:gd name="connsiteX19" fmla="*/ 258792 w 1261390"/>
                <a:gd name="connsiteY19" fmla="*/ 1500996 h 1642656"/>
                <a:gd name="connsiteX20" fmla="*/ 189781 w 1261390"/>
                <a:gd name="connsiteY20" fmla="*/ 1535502 h 1642656"/>
                <a:gd name="connsiteX21" fmla="*/ 138023 w 1261390"/>
                <a:gd name="connsiteY21" fmla="*/ 1570007 h 1642656"/>
                <a:gd name="connsiteX22" fmla="*/ 86264 w 1261390"/>
                <a:gd name="connsiteY22" fmla="*/ 1621766 h 1642656"/>
                <a:gd name="connsiteX23" fmla="*/ 0 w 1261390"/>
                <a:gd name="connsiteY23" fmla="*/ 1639019 h 164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390" h="1642656">
                  <a:moveTo>
                    <a:pt x="1190445" y="0"/>
                  </a:moveTo>
                  <a:cubicBezTo>
                    <a:pt x="1184694" y="17253"/>
                    <a:pt x="1173192" y="33572"/>
                    <a:pt x="1173192" y="51758"/>
                  </a:cubicBezTo>
                  <a:cubicBezTo>
                    <a:pt x="1173192" y="264135"/>
                    <a:pt x="1181241" y="289831"/>
                    <a:pt x="1207698" y="448573"/>
                  </a:cubicBezTo>
                  <a:cubicBezTo>
                    <a:pt x="1172957" y="587536"/>
                    <a:pt x="1174027" y="547219"/>
                    <a:pt x="1224951" y="776377"/>
                  </a:cubicBezTo>
                  <a:cubicBezTo>
                    <a:pt x="1229449" y="796619"/>
                    <a:pt x="1247955" y="810883"/>
                    <a:pt x="1259457" y="828136"/>
                  </a:cubicBezTo>
                  <a:cubicBezTo>
                    <a:pt x="1253706" y="874143"/>
                    <a:pt x="1261390" y="923949"/>
                    <a:pt x="1242204" y="966158"/>
                  </a:cubicBezTo>
                  <a:cubicBezTo>
                    <a:pt x="1230305" y="992336"/>
                    <a:pt x="1194832" y="998982"/>
                    <a:pt x="1173192" y="1017917"/>
                  </a:cubicBezTo>
                  <a:cubicBezTo>
                    <a:pt x="1148709" y="1039340"/>
                    <a:pt x="1127185" y="1063924"/>
                    <a:pt x="1104181" y="1086928"/>
                  </a:cubicBezTo>
                  <a:cubicBezTo>
                    <a:pt x="1075426" y="1081177"/>
                    <a:pt x="1045736" y="1078948"/>
                    <a:pt x="1017917" y="1069675"/>
                  </a:cubicBezTo>
                  <a:cubicBezTo>
                    <a:pt x="993518" y="1061542"/>
                    <a:pt x="972785" y="1044722"/>
                    <a:pt x="948906" y="1035170"/>
                  </a:cubicBezTo>
                  <a:cubicBezTo>
                    <a:pt x="915135" y="1021662"/>
                    <a:pt x="879895" y="1012166"/>
                    <a:pt x="845389" y="1000664"/>
                  </a:cubicBezTo>
                  <a:cubicBezTo>
                    <a:pt x="822385" y="1012166"/>
                    <a:pt x="798708" y="1022410"/>
                    <a:pt x="776377" y="1035170"/>
                  </a:cubicBezTo>
                  <a:cubicBezTo>
                    <a:pt x="758374" y="1045457"/>
                    <a:pt x="744034" y="1062394"/>
                    <a:pt x="724619" y="1069675"/>
                  </a:cubicBezTo>
                  <a:cubicBezTo>
                    <a:pt x="697162" y="1079971"/>
                    <a:pt x="666442" y="1078502"/>
                    <a:pt x="638355" y="1086928"/>
                  </a:cubicBezTo>
                  <a:cubicBezTo>
                    <a:pt x="608691" y="1095827"/>
                    <a:pt x="580846" y="1109932"/>
                    <a:pt x="552091" y="1121434"/>
                  </a:cubicBezTo>
                  <a:cubicBezTo>
                    <a:pt x="518163" y="1172325"/>
                    <a:pt x="515641" y="1183439"/>
                    <a:pt x="465826" y="1224951"/>
                  </a:cubicBezTo>
                  <a:cubicBezTo>
                    <a:pt x="449897" y="1238225"/>
                    <a:pt x="431321" y="1247954"/>
                    <a:pt x="414068" y="1259456"/>
                  </a:cubicBezTo>
                  <a:cubicBezTo>
                    <a:pt x="391064" y="1293962"/>
                    <a:pt x="369939" y="1329797"/>
                    <a:pt x="345057" y="1362973"/>
                  </a:cubicBezTo>
                  <a:cubicBezTo>
                    <a:pt x="327804" y="1385977"/>
                    <a:pt x="308538" y="1407601"/>
                    <a:pt x="293298" y="1431985"/>
                  </a:cubicBezTo>
                  <a:cubicBezTo>
                    <a:pt x="279667" y="1453795"/>
                    <a:pt x="276978" y="1482810"/>
                    <a:pt x="258792" y="1500996"/>
                  </a:cubicBezTo>
                  <a:cubicBezTo>
                    <a:pt x="240606" y="1519182"/>
                    <a:pt x="212111" y="1522742"/>
                    <a:pt x="189781" y="1535502"/>
                  </a:cubicBezTo>
                  <a:cubicBezTo>
                    <a:pt x="171778" y="1545789"/>
                    <a:pt x="153952" y="1556733"/>
                    <a:pt x="138023" y="1570007"/>
                  </a:cubicBezTo>
                  <a:cubicBezTo>
                    <a:pt x="119279" y="1585627"/>
                    <a:pt x="106565" y="1608232"/>
                    <a:pt x="86264" y="1621766"/>
                  </a:cubicBezTo>
                  <a:cubicBezTo>
                    <a:pt x="54929" y="1642656"/>
                    <a:pt x="32874" y="1639019"/>
                    <a:pt x="0" y="1639019"/>
                  </a:cubicBezTo>
                </a:path>
              </a:pathLst>
            </a:custGeom>
            <a:ln w="34925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1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00" y="919163"/>
            <a:ext cx="4494334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37876" y="1159868"/>
            <a:ext cx="43061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המשך פיתוח קידוחים לשמירת יכולת הפקה של 75 </a:t>
            </a:r>
            <a:r>
              <a:rPr lang="he-IL" sz="1800" b="1" i="1" kern="0" dirty="0" err="1">
                <a:solidFill>
                  <a:srgbClr val="000066"/>
                </a:solidFill>
                <a:latin typeface="Times New Roman" pitchFamily="18" charset="0"/>
                <a:cs typeface="Arial"/>
              </a:rPr>
              <a:t>מלמ''ק</a:t>
            </a: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חיבור צפון הערבה למערכת המים </a:t>
            </a: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הארצית 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עורק </a:t>
            </a: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אספקה ראשי לערבה- אספקת מים מותפלים לחקלאות 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חיבור "ערבות"</a:t>
            </a:r>
            <a:endParaRPr lang="en-US" sz="1800" b="1" i="1" kern="0" dirty="0">
              <a:solidFill>
                <a:srgbClr val="000066"/>
              </a:solidFill>
              <a:latin typeface="Times New Roman" pitchFamily="18" charset="0"/>
              <a:cs typeface="Tahoma" pitchFamily="34" charset="0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הקמת </a:t>
            </a: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4 </a:t>
            </a: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מאגרים תפעוליים נוספים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בניית מערכות למיהול המים לקבלת איכות מים אחידה ומיטבית לחקלאות- במוליכות ממוצעת 1.6 </a:t>
            </a:r>
            <a:r>
              <a:rPr lang="he-IL" sz="1800" b="1" i="1" kern="0" dirty="0" err="1">
                <a:solidFill>
                  <a:srgbClr val="000066"/>
                </a:solidFill>
                <a:latin typeface="Times New Roman" pitchFamily="18" charset="0"/>
                <a:cs typeface="Arial"/>
              </a:rPr>
              <a:t>דציסימנס</a:t>
            </a:r>
            <a:r>
              <a:rPr lang="he-IL" sz="1800" b="1" i="1" kern="0" dirty="0">
                <a:solidFill>
                  <a:srgbClr val="000066"/>
                </a:solidFill>
                <a:latin typeface="Times New Roman" pitchFamily="18" charset="0"/>
                <a:cs typeface="Arial"/>
              </a:rPr>
              <a:t>\מ</a:t>
            </a: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'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בשלב מיידי ביצוע אספקת מים מותפלים בהיקף של 6 </a:t>
            </a:r>
            <a:r>
              <a:rPr lang="he-IL" sz="1800" b="1" i="1" kern="0" dirty="0" err="1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מליון</a:t>
            </a: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 מ"ק עד אזור תמנע</a:t>
            </a: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ערבה דרומית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ערבה תיכונה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3882" y="1699344"/>
            <a:ext cx="4509541" cy="369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חיבור קו צפית לאזור נאות הכיכר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אספקת מים שפירים לערבה תיכונה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הקמת 3 מאגרים תפעוליים לצרכי חקלאות.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במקביל מבוצעים היום 5 מתקני התפלה לאספקת מים לכלל צרכי הבית.</a:t>
            </a: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r>
              <a:rPr lang="he-IL" sz="1800" b="1" i="1" kern="0" dirty="0" smtClean="0">
                <a:solidFill>
                  <a:srgbClr val="000066"/>
                </a:solidFill>
                <a:latin typeface="Times New Roman" pitchFamily="18" charset="0"/>
                <a:cs typeface="Arial"/>
              </a:rPr>
              <a:t>חיבור ערבה דרומית לערבה תיכונה.</a:t>
            </a: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C4DA1"/>
              </a:buClr>
              <a:buSzPct val="70000"/>
              <a:buFont typeface="Wingdings" pitchFamily="2" charset="2"/>
              <a:buChar char="¦"/>
              <a:defRPr/>
            </a:pPr>
            <a:endParaRPr lang="he-IL" sz="1800" b="1" i="1" kern="0" dirty="0">
              <a:solidFill>
                <a:srgbClr val="000066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57" y="927330"/>
            <a:ext cx="414264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34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ציין מיקום תוכן 2"/>
          <p:cNvSpPr txBox="1">
            <a:spLocks/>
          </p:cNvSpPr>
          <p:nvPr/>
        </p:nvSpPr>
        <p:spPr>
          <a:xfrm>
            <a:off x="3563890" y="1263701"/>
            <a:ext cx="55801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000" b="1" i="1" dirty="0" smtClean="0">
                <a:solidFill>
                  <a:srgbClr val="0066FF">
                    <a:lumMod val="75000"/>
                  </a:srgbClr>
                </a:solidFill>
              </a:rPr>
              <a:t>המובל המערבי המתוכנן הינו קו הולכה ראשי למי שתיה באורך כולל של כ- 30 ק"מ, שמטרתו הולכת המים המותפלים ממאגר חדרה, דרך מרכזי האוכלוסייה לאורך מישור החוף אל גוש דן בלחצים נמוכים יותר המתאימים לצרכנים. </a:t>
            </a:r>
          </a:p>
          <a:p>
            <a:pPr>
              <a:lnSpc>
                <a:spcPct val="150000"/>
              </a:lnSpc>
            </a:pPr>
            <a:r>
              <a:rPr lang="he-IL" sz="2000" b="1" i="1" dirty="0" smtClean="0">
                <a:solidFill>
                  <a:srgbClr val="0066FF">
                    <a:lumMod val="75000"/>
                  </a:srgbClr>
                </a:solidFill>
              </a:rPr>
              <a:t>קוטר הצינורות של המובל המערבי ייקבע בהמשך.</a:t>
            </a:r>
          </a:p>
          <a:p>
            <a:pPr>
              <a:lnSpc>
                <a:spcPct val="150000"/>
              </a:lnSpc>
            </a:pPr>
            <a:r>
              <a:rPr lang="he-IL" sz="2000" b="1" i="1" dirty="0" smtClean="0">
                <a:solidFill>
                  <a:srgbClr val="0066FF">
                    <a:lumMod val="75000"/>
                  </a:srgbClr>
                </a:solidFill>
              </a:rPr>
              <a:t>סטאטוס: ממתין להכרזת רשות המים </a:t>
            </a:r>
            <a:r>
              <a:rPr lang="he-IL" sz="2000" b="1" i="1" dirty="0" err="1" smtClean="0">
                <a:solidFill>
                  <a:srgbClr val="0066FF">
                    <a:lumMod val="75000"/>
                  </a:srgbClr>
                </a:solidFill>
              </a:rPr>
              <a:t>לות"ל</a:t>
            </a:r>
            <a:r>
              <a:rPr lang="he-IL" sz="2000" b="1" i="1" dirty="0" smtClean="0">
                <a:solidFill>
                  <a:srgbClr val="0066FF">
                    <a:lumMod val="75000"/>
                  </a:srgbClr>
                </a:solidFill>
              </a:rPr>
              <a:t>.        בביצוע התוויה </a:t>
            </a:r>
            <a:r>
              <a:rPr lang="he-IL" sz="2000" b="1" i="1" dirty="0" err="1" smtClean="0">
                <a:solidFill>
                  <a:srgbClr val="0066FF">
                    <a:lumMod val="75000"/>
                  </a:srgbClr>
                </a:solidFill>
              </a:rPr>
              <a:t>וסטטוטוריקה</a:t>
            </a:r>
            <a:r>
              <a:rPr lang="he-IL" sz="2000" b="1" i="1" dirty="0" smtClean="0">
                <a:solidFill>
                  <a:srgbClr val="0066FF">
                    <a:lumMod val="75000"/>
                  </a:srgbClr>
                </a:solidFill>
              </a:rPr>
              <a:t>.</a:t>
            </a:r>
            <a:endParaRPr lang="en-US" sz="2000" b="1" i="1" dirty="0" smtClean="0">
              <a:solidFill>
                <a:srgbClr val="0066FF">
                  <a:lumMod val="75000"/>
                </a:srgbClr>
              </a:solidFill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179513" y="867050"/>
            <a:ext cx="3867258" cy="5816601"/>
            <a:chOff x="194472" y="800099"/>
            <a:chExt cx="4189529" cy="5816601"/>
          </a:xfrm>
        </p:grpSpPr>
        <p:pic>
          <p:nvPicPr>
            <p:cNvPr id="15" name="תמונה 7" descr="moval_halufa_A4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4472" y="800099"/>
              <a:ext cx="4189529" cy="581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מלבן מעוגל 15"/>
            <p:cNvSpPr/>
            <p:nvPr/>
          </p:nvSpPr>
          <p:spPr bwMode="auto">
            <a:xfrm>
              <a:off x="2453724" y="1639526"/>
              <a:ext cx="719906" cy="277306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חדרה</a:t>
              </a:r>
            </a:p>
          </p:txBody>
        </p:sp>
        <p:sp>
          <p:nvSpPr>
            <p:cNvPr id="17" name="מלבן מעוגל 16"/>
            <p:cNvSpPr/>
            <p:nvPr/>
          </p:nvSpPr>
          <p:spPr bwMode="auto">
            <a:xfrm>
              <a:off x="1328060" y="2092476"/>
              <a:ext cx="1146152" cy="248309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מכמורת</a:t>
              </a:r>
            </a:p>
          </p:txBody>
        </p:sp>
        <p:sp>
          <p:nvSpPr>
            <p:cNvPr id="18" name="מלבן מעוגל 17"/>
            <p:cNvSpPr/>
            <p:nvPr/>
          </p:nvSpPr>
          <p:spPr bwMode="auto">
            <a:xfrm>
              <a:off x="2474212" y="3321718"/>
              <a:ext cx="699419" cy="329084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רופין</a:t>
              </a:r>
            </a:p>
          </p:txBody>
        </p:sp>
        <p:sp>
          <p:nvSpPr>
            <p:cNvPr id="19" name="מלבן מעוגל 18"/>
            <p:cNvSpPr/>
            <p:nvPr/>
          </p:nvSpPr>
          <p:spPr bwMode="auto">
            <a:xfrm>
              <a:off x="3585385" y="2822874"/>
              <a:ext cx="509557" cy="358274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בחן</a:t>
              </a:r>
            </a:p>
          </p:txBody>
        </p:sp>
        <p:sp>
          <p:nvSpPr>
            <p:cNvPr id="20" name="מלבן מעוגל 19"/>
            <p:cNvSpPr/>
            <p:nvPr/>
          </p:nvSpPr>
          <p:spPr bwMode="auto">
            <a:xfrm>
              <a:off x="980290" y="3358553"/>
              <a:ext cx="917355" cy="416796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נתניה</a:t>
              </a:r>
            </a:p>
          </p:txBody>
        </p:sp>
        <p:sp>
          <p:nvSpPr>
            <p:cNvPr id="21" name="מלבן מעוגל 20"/>
            <p:cNvSpPr/>
            <p:nvPr/>
          </p:nvSpPr>
          <p:spPr bwMode="auto">
            <a:xfrm>
              <a:off x="1773398" y="1121089"/>
              <a:ext cx="1268389" cy="372041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מתקן התפלה</a:t>
              </a:r>
            </a:p>
          </p:txBody>
        </p:sp>
        <p:sp>
          <p:nvSpPr>
            <p:cNvPr id="22" name="מלבן מעוגל 21"/>
            <p:cNvSpPr/>
            <p:nvPr/>
          </p:nvSpPr>
          <p:spPr bwMode="auto">
            <a:xfrm>
              <a:off x="2282953" y="4486836"/>
              <a:ext cx="890677" cy="382324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תל </a:t>
              </a:r>
              <a:r>
                <a:rPr lang="he-IL" sz="1400" kern="0" dirty="0" err="1">
                  <a:solidFill>
                    <a:sysClr val="window" lastClr="FFFFFF"/>
                  </a:solidFill>
                  <a:latin typeface="Constantia"/>
                  <a:cs typeface="David"/>
                </a:rPr>
                <a:t>מונד</a:t>
              </a:r>
              <a:endParaRPr lang="he-IL" sz="1400" kern="0" dirty="0">
                <a:solidFill>
                  <a:sysClr val="window" lastClr="FFFFFF"/>
                </a:solidFill>
                <a:latin typeface="Constantia"/>
                <a:cs typeface="David"/>
              </a:endParaRPr>
            </a:p>
          </p:txBody>
        </p:sp>
        <p:sp>
          <p:nvSpPr>
            <p:cNvPr id="23" name="מלבן מעוגל 22"/>
            <p:cNvSpPr/>
            <p:nvPr/>
          </p:nvSpPr>
          <p:spPr bwMode="auto">
            <a:xfrm>
              <a:off x="754286" y="4869160"/>
              <a:ext cx="636596" cy="329844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געש</a:t>
              </a:r>
            </a:p>
          </p:txBody>
        </p:sp>
        <p:sp>
          <p:nvSpPr>
            <p:cNvPr id="24" name="מלבן מעוגל 23"/>
            <p:cNvSpPr/>
            <p:nvPr/>
          </p:nvSpPr>
          <p:spPr bwMode="auto">
            <a:xfrm>
              <a:off x="632520" y="5587830"/>
              <a:ext cx="695540" cy="361449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 err="1">
                  <a:solidFill>
                    <a:sysClr val="window" lastClr="FFFFFF"/>
                  </a:solidFill>
                  <a:latin typeface="Constantia"/>
                  <a:cs typeface="David"/>
                </a:rPr>
                <a:t>רשפון</a:t>
              </a:r>
              <a:endParaRPr lang="he-IL" sz="1400" kern="0" dirty="0">
                <a:solidFill>
                  <a:sysClr val="window" lastClr="FFFFFF"/>
                </a:solidFill>
                <a:latin typeface="Constantia"/>
                <a:cs typeface="David"/>
              </a:endParaRPr>
            </a:p>
          </p:txBody>
        </p:sp>
        <p:sp>
          <p:nvSpPr>
            <p:cNvPr id="25" name="מלבן מעוגל 24"/>
            <p:cNvSpPr/>
            <p:nvPr/>
          </p:nvSpPr>
          <p:spPr bwMode="auto">
            <a:xfrm>
              <a:off x="2370048" y="5005272"/>
              <a:ext cx="926767" cy="367944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kern="0" dirty="0">
                  <a:solidFill>
                    <a:sysClr val="window" lastClr="FFFFFF"/>
                  </a:solidFill>
                  <a:latin typeface="Constantia"/>
                  <a:cs typeface="David"/>
                </a:rPr>
                <a:t>משמרת</a:t>
              </a:r>
            </a:p>
          </p:txBody>
        </p:sp>
      </p:grpSp>
      <p:sp>
        <p:nvSpPr>
          <p:cNvPr id="27" name="מלבן 26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המובל המערבי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586" y="980728"/>
            <a:ext cx="347530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לבן 2"/>
          <p:cNvSpPr/>
          <p:nvPr/>
        </p:nvSpPr>
        <p:spPr>
          <a:xfrm>
            <a:off x="1381492" y="188640"/>
            <a:ext cx="6484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קו ירקון מערבי חדש </a:t>
            </a:r>
            <a:r>
              <a:rPr lang="he-IL" b="1" kern="0" spc="50" dirty="0" err="1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פלמחים</a:t>
            </a:r>
            <a:r>
              <a:rPr lang="he-IL" b="1" kern="0" spc="50" dirty="0" smtClean="0">
                <a:ln w="11430"/>
                <a:gradFill>
                  <a:gsLst>
                    <a:gs pos="25000">
                      <a:srgbClr val="0066FF">
                        <a:satMod val="155000"/>
                      </a:srgbClr>
                    </a:gs>
                    <a:gs pos="100000">
                      <a:srgbClr val="0066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- אשדוד</a:t>
            </a:r>
            <a:endParaRPr lang="he-IL" b="1" kern="0" spc="50" dirty="0">
              <a:ln w="11430"/>
              <a:gradFill>
                <a:gsLst>
                  <a:gs pos="25000">
                    <a:srgbClr val="0066FF">
                      <a:satMod val="155000"/>
                    </a:srgbClr>
                  </a:gs>
                  <a:gs pos="100000">
                    <a:srgbClr val="0066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3563890" y="980728"/>
            <a:ext cx="55801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אורך: כ 10 ק"מ</a:t>
            </a:r>
          </a:p>
          <a:p>
            <a:pPr>
              <a:lnSpc>
                <a:spcPct val="150000"/>
              </a:lnSpc>
            </a:pP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קוטר: "100</a:t>
            </a:r>
          </a:p>
          <a:p>
            <a:pPr>
              <a:lnSpc>
                <a:spcPct val="150000"/>
              </a:lnSpc>
            </a:pP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חיבור ליד נחל שורק בקרבת                       </a:t>
            </a:r>
            <a:r>
              <a:rPr lang="he-IL" sz="2400" b="1" i="1" dirty="0" err="1" smtClean="0">
                <a:solidFill>
                  <a:srgbClr val="0066FF">
                    <a:lumMod val="75000"/>
                  </a:srgbClr>
                </a:solidFill>
              </a:rPr>
              <a:t>פלמחים</a:t>
            </a: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 ועד מחלף אשדוד.</a:t>
            </a:r>
          </a:p>
          <a:p>
            <a:pPr>
              <a:lnSpc>
                <a:spcPct val="150000"/>
              </a:lnSpc>
            </a:pP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תחילת ביצוע מתוכנן: 07/13</a:t>
            </a:r>
          </a:p>
          <a:p>
            <a:pPr>
              <a:lnSpc>
                <a:spcPct val="150000"/>
              </a:lnSpc>
            </a:pPr>
            <a:r>
              <a:rPr lang="he-IL" sz="2400" b="1" i="1" dirty="0" smtClean="0">
                <a:solidFill>
                  <a:srgbClr val="0066FF">
                    <a:lumMod val="75000"/>
                  </a:srgbClr>
                </a:solidFill>
              </a:rPr>
              <a:t>סטאטוס: התכנית בהפקדה.</a:t>
            </a:r>
            <a:endParaRPr lang="en-US" sz="2400" b="1" i="1" dirty="0" smtClean="0">
              <a:solidFill>
                <a:srgbClr val="0066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12806-575C-4D2F-9C41-9877064BDBC2}" type="slidenum">
              <a:rPr lang="he-IL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7938" name="WordArt 29"/>
          <p:cNvSpPr>
            <a:spLocks noChangeArrowheads="1" noChangeShapeType="1" noTextEdit="1"/>
          </p:cNvSpPr>
          <p:nvPr/>
        </p:nvSpPr>
        <p:spPr bwMode="auto">
          <a:xfrm>
            <a:off x="1905000" y="5181600"/>
            <a:ext cx="22860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611"/>
              </a:avLst>
            </a:prstTxWarp>
          </a:bodyPr>
          <a:lstStyle/>
          <a:p>
            <a:pPr algn="ctr"/>
            <a:r>
              <a:rPr lang="he-IL" sz="3600" b="1" i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ahoma"/>
                <a:cs typeface="Tahoma"/>
              </a:rPr>
              <a:t>תודה</a:t>
            </a:r>
          </a:p>
        </p:txBody>
      </p:sp>
      <p:pic>
        <p:nvPicPr>
          <p:cNvPr id="167940" name="Picture 31" descr="dr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434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32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76338" y="7463"/>
            <a:ext cx="6696075" cy="72577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ניהול משק המים - רגולציה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532339" y="797861"/>
            <a:ext cx="6337300" cy="5969794"/>
            <a:chOff x="657" y="504"/>
            <a:chExt cx="4423" cy="3957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598" y="4148"/>
              <a:ext cx="1037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הסכמים מדיניים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pic>
          <p:nvPicPr>
            <p:cNvPr id="7" name="Picture 5" descr="http://t1.gstatic.com/images?q=tbn:ANd9GcSo1P05kbHE3YUEMe2g3q27JsXV_M2jsB-j5upIslftcVOCwdF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3646"/>
              <a:ext cx="714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192" y="2199"/>
              <a:ext cx="1825" cy="1487"/>
            </a:xfrm>
            <a:prstGeom prst="sun">
              <a:avLst>
                <a:gd name="adj" fmla="val 29315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5" descr="bait"/>
            <p:cNvSpPr>
              <a:spLocks noChangeArrowheads="1"/>
            </p:cNvSpPr>
            <p:nvPr/>
          </p:nvSpPr>
          <p:spPr bwMode="auto">
            <a:xfrm>
              <a:off x="2688" y="2570"/>
              <a:ext cx="857" cy="745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24" y="3075"/>
              <a:ext cx="586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בית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088" y="2849"/>
              <a:ext cx="587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חקלאות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88" y="3575"/>
              <a:ext cx="992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הדורות הבאים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263" y="3530"/>
              <a:ext cx="586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תעשייה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493" y="2868"/>
              <a:ext cx="587" cy="233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>
                  <a:solidFill>
                    <a:srgbClr val="003366"/>
                  </a:solidFill>
                  <a:cs typeface="Aharoni" pitchFamily="2" charset="-79"/>
                </a:rPr>
                <a:t>טבע</a:t>
              </a:r>
              <a:endParaRPr lang="en-US" altLang="he-IL" sz="1800">
                <a:solidFill>
                  <a:srgbClr val="003366"/>
                </a:solidFill>
                <a:cs typeface="Aharoni" pitchFamily="2" charset="-79"/>
              </a:endParaRPr>
            </a:p>
          </p:txBody>
        </p:sp>
        <p:sp>
          <p:nvSpPr>
            <p:cNvPr id="15" name="Oval 12" descr="taasia"/>
            <p:cNvSpPr>
              <a:spLocks noChangeArrowheads="1"/>
            </p:cNvSpPr>
            <p:nvPr/>
          </p:nvSpPr>
          <p:spPr bwMode="auto">
            <a:xfrm rot="21443740">
              <a:off x="3695" y="3294"/>
              <a:ext cx="636" cy="577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 descr="teva"/>
            <p:cNvSpPr>
              <a:spLocks noChangeArrowheads="1"/>
            </p:cNvSpPr>
            <p:nvPr/>
          </p:nvSpPr>
          <p:spPr bwMode="auto">
            <a:xfrm>
              <a:off x="3996" y="2694"/>
              <a:ext cx="543" cy="497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4" descr="dorot habaim"/>
            <p:cNvSpPr>
              <a:spLocks noChangeArrowheads="1"/>
            </p:cNvSpPr>
            <p:nvPr/>
          </p:nvSpPr>
          <p:spPr bwMode="auto">
            <a:xfrm>
              <a:off x="2055" y="3444"/>
              <a:ext cx="543" cy="496"/>
            </a:xfrm>
            <a:prstGeom prst="ellipse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15" descr="haklaut"/>
            <p:cNvSpPr>
              <a:spLocks noChangeArrowheads="1"/>
            </p:cNvSpPr>
            <p:nvPr/>
          </p:nvSpPr>
          <p:spPr bwMode="auto">
            <a:xfrm>
              <a:off x="1650" y="2700"/>
              <a:ext cx="542" cy="497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849" y="3673"/>
              <a:ext cx="572" cy="497"/>
            </a:xfrm>
            <a:prstGeom prst="ellips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3" descr="http://t0.gstatic.com/images?q=tbn:ANd9GcS1w7Ao8xmgZakz2oHu5ZnP1Zommohty6njUQwjJsdUFQGFUqvbm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546"/>
              <a:ext cx="793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תמונה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" y="1042"/>
              <a:ext cx="830" cy="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DSCF002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" y="1537"/>
              <a:ext cx="789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1" descr="movil"/>
            <p:cNvSpPr>
              <a:spLocks noChangeArrowheads="1"/>
            </p:cNvSpPr>
            <p:nvPr/>
          </p:nvSpPr>
          <p:spPr bwMode="auto">
            <a:xfrm>
              <a:off x="2778" y="1661"/>
              <a:ext cx="662" cy="578"/>
            </a:xfrm>
            <a:prstGeom prst="ellipse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6" descr="http://t0.gstatic.com/images?q=tbn:ANd9GcRnACJrPQknJA-sgYEO_cXEoEdnFB0IHdaWiFg9-k4SLs4pSnAr_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1661"/>
              <a:ext cx="800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אליפסה 24"/>
            <p:cNvSpPr>
              <a:spLocks noChangeArrowheads="1"/>
            </p:cNvSpPr>
            <p:nvPr/>
          </p:nvSpPr>
          <p:spPr bwMode="auto">
            <a:xfrm>
              <a:off x="1470" y="1413"/>
              <a:ext cx="702" cy="552"/>
            </a:xfrm>
            <a:prstGeom prst="ellipse">
              <a:avLst/>
            </a:prstGeom>
            <a:blipFill dpi="0" rotWithShape="0">
              <a:blip r:embed="rId13"/>
              <a:srcRect/>
              <a:stretch>
                <a:fillRect/>
              </a:stretch>
            </a:blipFill>
            <a:ln w="57150" algn="ctr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אליפסה 25"/>
            <p:cNvSpPr>
              <a:spLocks noChangeArrowheads="1"/>
            </p:cNvSpPr>
            <p:nvPr/>
          </p:nvSpPr>
          <p:spPr bwMode="auto">
            <a:xfrm>
              <a:off x="928" y="1042"/>
              <a:ext cx="677" cy="563"/>
            </a:xfrm>
            <a:prstGeom prst="ellipse">
              <a:avLst/>
            </a:prstGeom>
            <a:blipFill dpi="0" rotWithShape="0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 algn="ctr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 descr="shafdan"/>
            <p:cNvSpPr>
              <a:spLocks noChangeArrowheads="1"/>
            </p:cNvSpPr>
            <p:nvPr/>
          </p:nvSpPr>
          <p:spPr bwMode="auto">
            <a:xfrm>
              <a:off x="657" y="504"/>
              <a:ext cx="677" cy="552"/>
            </a:xfrm>
            <a:prstGeom prst="ellipse">
              <a:avLst/>
            </a:prstGeom>
            <a:blipFill dpi="0"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102" y="1661"/>
              <a:ext cx="676" cy="578"/>
            </a:xfrm>
            <a:prstGeom prst="ellips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456" y="1537"/>
              <a:ext cx="676" cy="578"/>
            </a:xfrm>
            <a:prstGeom prst="ellips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267" y="546"/>
              <a:ext cx="677" cy="578"/>
            </a:xfrm>
            <a:prstGeom prst="ellips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906" y="1042"/>
              <a:ext cx="678" cy="619"/>
            </a:xfrm>
            <a:prstGeom prst="ellips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e-IL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358" y="714"/>
              <a:ext cx="495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תכנון</a:t>
              </a:r>
              <a:endParaRPr lang="en-US" altLang="he-IL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996" y="1251"/>
              <a:ext cx="497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הפקה</a:t>
              </a:r>
              <a:endParaRPr lang="en-US" altLang="he-IL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500" y="1747"/>
              <a:ext cx="587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התפלה</a:t>
              </a:r>
              <a:endParaRPr lang="en-US" altLang="he-IL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2824" y="1871"/>
              <a:ext cx="541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הולכה</a:t>
              </a:r>
              <a:endParaRPr lang="en-US" alt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2237" y="1829"/>
              <a:ext cx="451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איכות</a:t>
              </a:r>
              <a:endParaRPr lang="en-US" altLang="he-IL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560" y="1540"/>
              <a:ext cx="542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אספקה</a:t>
              </a:r>
              <a:endParaRPr lang="en-US" alt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020" y="1144"/>
              <a:ext cx="497" cy="388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סילוק שפכים</a:t>
              </a:r>
              <a:endParaRPr lang="en-US" alt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48" y="631"/>
              <a:ext cx="496" cy="245"/>
            </a:xfrm>
            <a:prstGeom prst="rect">
              <a:avLst/>
            </a:prstGeom>
            <a:solidFill>
              <a:srgbClr val="99CCFF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e-IL" altLang="he-IL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rPr>
                <a:t>השבה</a:t>
              </a:r>
              <a:endParaRPr lang="en-US" alt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</p:grp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2828984" y="712754"/>
            <a:ext cx="34846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defRPr/>
            </a:pPr>
            <a:endParaRPr lang="he-IL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haroni" pitchFamily="2" charset="-79"/>
            </a:endParaRPr>
          </a:p>
          <a:p>
            <a:pPr>
              <a:lnSpc>
                <a:spcPct val="50000"/>
              </a:lnSpc>
              <a:defRPr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שרשרת אספקת </a:t>
            </a: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המים</a:t>
            </a:r>
          </a:p>
          <a:p>
            <a:pPr>
              <a:lnSpc>
                <a:spcPct val="50000"/>
              </a:lnSpc>
              <a:defRPr/>
            </a:pPr>
            <a:endParaRPr lang="he-IL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50000"/>
              </a:lnSpc>
              <a:defRPr/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כ-9.5 </a:t>
            </a: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מיליארד </a:t>
            </a: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₪/שנה</a:t>
            </a:r>
            <a:endParaRPr lang="he-IL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50000"/>
              </a:lnSpc>
              <a:defRPr/>
            </a:pPr>
            <a:r>
              <a:rPr lang="he-IL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haroni" pitchFamily="2" charset="-79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49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76338" y="7463"/>
            <a:ext cx="6696075" cy="72577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ניהול משק המים - רגולציה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1715287622"/>
              </p:ext>
            </p:extLst>
          </p:nvPr>
        </p:nvGraphicFramePr>
        <p:xfrm>
          <a:off x="-364567" y="1160748"/>
          <a:ext cx="5616624" cy="593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1" descr="http://images.smh.com.au/2012/01/08/2879836/art-a9-20shakespeare-420x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068" y="1016677"/>
            <a:ext cx="3491908" cy="3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1580" y="6021288"/>
            <a:ext cx="7271772" cy="5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Attention – OVER-Regulation AHEAD!</a:t>
            </a:r>
            <a:endParaRPr lang="he-IL" altLang="he-IL" sz="3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 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4" name="אובייקט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90622"/>
              </p:ext>
            </p:extLst>
          </p:nvPr>
        </p:nvGraphicFramePr>
        <p:xfrm>
          <a:off x="-1008620" y="188640"/>
          <a:ext cx="10873208" cy="691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5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9" name="אובייקט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8620" y="188640"/>
                        <a:ext cx="10873208" cy="6912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82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6A089-3043-4EFC-8B9F-219A7C90FB14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87675" y="1592262"/>
            <a:ext cx="594201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לספק מים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לסלק ביוב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לספק מים נקיים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לספק מים נקיים בכמות דרושה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לסלק ביוב ולמנוע זיהום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27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לספק מים נקיים בכמות דרושה במחיר סביר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SzPct val="150000"/>
              <a:buFontTx/>
              <a:buChar char="•"/>
              <a:defRPr/>
            </a:pPr>
            <a:r>
              <a:rPr lang="he-IL" sz="3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</a:t>
            </a:r>
            <a:r>
              <a:rPr lang="he-IL" sz="30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לספק מים נקיים בכמות דרושה במחיר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SzPct val="150000"/>
              <a:defRPr/>
            </a:pPr>
            <a:r>
              <a:rPr lang="he-IL" sz="30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  סביר, תוך  שמירה על הסביבה ופיתוח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SzPct val="150000"/>
              <a:defRPr/>
            </a:pPr>
            <a:r>
              <a:rPr lang="he-IL" sz="30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     מקורות מים לדורות הבאים.</a:t>
            </a:r>
            <a:endParaRPr lang="en-US" sz="3000" dirty="0"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800645"/>
            <a:ext cx="878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he-IL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haroni" pitchFamily="2" charset="-79"/>
              </a:rPr>
              <a:t>המשימה העיקרית למען רווחת החברה היא דאגה</a:t>
            </a:r>
            <a:r>
              <a:rPr lang="he-IL" sz="55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haroni" pitchFamily="2" charset="-79"/>
              </a:rPr>
              <a:t> ל</a:t>
            </a:r>
            <a:r>
              <a:rPr lang="he-IL" sz="65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haroni" pitchFamily="2" charset="-79"/>
              </a:rPr>
              <a:t>אספקת מים</a:t>
            </a:r>
            <a:endParaRPr lang="en-US" sz="65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haroni" pitchFamily="2" charset="-79"/>
            </a:endParaRPr>
          </a:p>
        </p:txBody>
      </p:sp>
      <p:sp>
        <p:nvSpPr>
          <p:cNvPr id="7" name="AutoShape 10" descr="water-tariff-increase"/>
          <p:cNvSpPr>
            <a:spLocks noChangeArrowheads="1"/>
          </p:cNvSpPr>
          <p:nvPr/>
        </p:nvSpPr>
        <p:spPr bwMode="auto">
          <a:xfrm>
            <a:off x="576263" y="1520824"/>
            <a:ext cx="1979612" cy="4140200"/>
          </a:xfrm>
          <a:prstGeom prst="triangle">
            <a:avLst>
              <a:gd name="adj" fmla="val 47657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11" descr="water-tariff-increase"/>
          <p:cNvSpPr>
            <a:spLocks noChangeArrowheads="1"/>
          </p:cNvSpPr>
          <p:nvPr/>
        </p:nvSpPr>
        <p:spPr bwMode="auto">
          <a:xfrm rot="10800000">
            <a:off x="287338" y="5697537"/>
            <a:ext cx="2574925" cy="882650"/>
          </a:xfrm>
          <a:prstGeom prst="triangle">
            <a:avLst>
              <a:gd name="adj" fmla="val 5169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5400000">
            <a:off x="-1535112" y="3235324"/>
            <a:ext cx="3924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אמינות</a:t>
            </a:r>
            <a:r>
              <a:rPr lang="he-IL" sz="45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האספקה</a:t>
            </a:r>
            <a:endParaRPr lang="en-US" sz="45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haroni" pitchFamily="2" charset="-79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 rot="5400000">
            <a:off x="585788" y="3167061"/>
            <a:ext cx="3714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עלות</a:t>
            </a:r>
            <a:r>
              <a:rPr lang="he-IL" sz="45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 האספקה</a:t>
            </a:r>
            <a:endParaRPr lang="en-US" sz="45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A7D988-6D25-45B5-8BB7-FFA56E053545}" type="slidenum">
              <a:rPr lang="he-IL" smtClean="0">
                <a:latin typeface="Arial" charset="0"/>
                <a:cs typeface="+mn-cs"/>
              </a:rPr>
              <a:pPr/>
              <a:t>9</a:t>
            </a:fld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1150938" y="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35844" name="Text Box 11"/>
          <p:cNvSpPr txBox="1">
            <a:spLocks noChangeArrowheads="1"/>
          </p:cNvSpPr>
          <p:nvPr/>
        </p:nvSpPr>
        <p:spPr bwMode="auto">
          <a:xfrm>
            <a:off x="1330325" y="179388"/>
            <a:ext cx="2952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endParaRPr lang="en-US" sz="2200" b="1">
              <a:solidFill>
                <a:srgbClr val="CCECFF"/>
              </a:solidFill>
              <a:latin typeface="Century" pitchFamily="18" charset="0"/>
              <a:cs typeface="+mn-cs"/>
            </a:endParaRPr>
          </a:p>
        </p:txBody>
      </p:sp>
      <p:grpSp>
        <p:nvGrpSpPr>
          <p:cNvPr id="35845" name="Group 12"/>
          <p:cNvGrpSpPr>
            <a:grpSpLocks/>
          </p:cNvGrpSpPr>
          <p:nvPr/>
        </p:nvGrpSpPr>
        <p:grpSpPr bwMode="auto">
          <a:xfrm>
            <a:off x="1161765" y="1368035"/>
            <a:ext cx="6578600" cy="457200"/>
            <a:chOff x="301" y="301"/>
            <a:chExt cx="4144" cy="288"/>
          </a:xfrm>
        </p:grpSpPr>
        <p:sp>
          <p:nvSpPr>
            <p:cNvPr id="265230" name="Text Box 14"/>
            <p:cNvSpPr txBox="1">
              <a:spLocks noChangeArrowheads="1"/>
            </p:cNvSpPr>
            <p:nvPr/>
          </p:nvSpPr>
          <p:spPr bwMode="auto">
            <a:xfrm>
              <a:off x="3220" y="301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he-IL" sz="2400" b="1" i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היצע</a:t>
              </a:r>
              <a:endParaRPr lang="en-U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65231" name="Text Box 15"/>
            <p:cNvSpPr txBox="1">
              <a:spLocks noChangeArrowheads="1"/>
            </p:cNvSpPr>
            <p:nvPr/>
          </p:nvSpPr>
          <p:spPr bwMode="auto">
            <a:xfrm>
              <a:off x="301" y="301"/>
              <a:ext cx="1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he-IL" sz="2400" b="1" i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ביקוש</a:t>
              </a:r>
              <a:endParaRPr lang="en-US" sz="24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28596" y="1968480"/>
            <a:ext cx="7993063" cy="388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העשרה טבעית ממוצעת 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כ- </a:t>
            </a:r>
            <a:r>
              <a:rPr lang="he-I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1.3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מיליארד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מ"ק/שנה </a:t>
            </a:r>
          </a:p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ביקוש למים לכל סוגיהם – גבוה מ- </a:t>
            </a:r>
            <a:r>
              <a:rPr lang="he-IL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2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מיליארד מ"ק/שנה</a:t>
            </a:r>
          </a:p>
          <a:p>
            <a:pPr marL="342900" indent="-342900" rtl="0" eaLnBrk="0" hangingPunct="0"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ביקוש  נוכחי למים שפירים </a:t>
            </a:r>
            <a:r>
              <a:rPr lang="he-I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1.27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מיליארד מ"ק/שנה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תחזית ביקוש למים שפירים 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ב-2030 כ- </a:t>
            </a:r>
            <a:r>
              <a:rPr lang="he-I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1.95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</a:t>
            </a:r>
            <a:r>
              <a:rPr lang="he-I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מיליארד 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מ"ק/שנה</a:t>
            </a:r>
          </a:p>
          <a:p>
            <a:pPr eaLnBrk="0" hangingPunct="0">
              <a:defRPr/>
            </a:pP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    וב-2050 כ- </a:t>
            </a:r>
            <a:r>
              <a:rPr lang="he-I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2.45</a:t>
            </a:r>
            <a:r>
              <a:rPr lang="he-I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+mn-cs"/>
              </a:rPr>
              <a:t> מיליארד מ"ק/שנה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504037" y="185078"/>
            <a:ext cx="6696075" cy="4746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4000" b="1" u="sng" kern="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משק המים</a:t>
            </a:r>
            <a:endParaRPr lang="en-US" sz="4000" b="1" u="sng" kern="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097956" y="1207697"/>
            <a:ext cx="3278187" cy="842963"/>
            <a:chOff x="1995" y="600"/>
            <a:chExt cx="2065" cy="531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379" y="845"/>
              <a:ext cx="681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995" y="845"/>
              <a:ext cx="725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8" name="Object 16"/>
            <p:cNvGraphicFramePr>
              <a:graphicFrameLocks noChangeAspect="1"/>
            </p:cNvGraphicFramePr>
            <p:nvPr/>
          </p:nvGraphicFramePr>
          <p:xfrm>
            <a:off x="2767" y="600"/>
            <a:ext cx="567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71" name="Bitmap Image" r:id="rId4" imgW="600159" imgH="561905" progId="Paint.Picture">
                    <p:embed/>
                  </p:oleObj>
                </mc:Choice>
                <mc:Fallback>
                  <p:oleObj name="Bitmap Image" r:id="rId4" imgW="600159" imgH="56190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600"/>
                          <a:ext cx="567" cy="531"/>
                        </a:xfrm>
                        <a:prstGeom prst="rect">
                          <a:avLst/>
                        </a:prstGeom>
                        <a:noFill/>
                        <a:ln w="5715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יצוב ברירת מחדל">
  <a:themeElements>
    <a:clrScheme name="עיצוב ברירת מחדל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0000CC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12695</TotalTime>
  <Words>2876</Words>
  <Application>Microsoft Office PowerPoint</Application>
  <PresentationFormat>‫הצגה על המסך (4:3)</PresentationFormat>
  <Paragraphs>804</Paragraphs>
  <Slides>47</Slides>
  <Notes>17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16</vt:i4>
      </vt:variant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47</vt:i4>
      </vt:variant>
    </vt:vector>
  </HeadingPairs>
  <TitlesOfParts>
    <vt:vector size="68" baseType="lpstr">
      <vt:lpstr>Arial Unicode MS</vt:lpstr>
      <vt:lpstr>Aharoni</vt:lpstr>
      <vt:lpstr>Arial</vt:lpstr>
      <vt:lpstr>Arial Narrow</vt:lpstr>
      <vt:lpstr>Century</vt:lpstr>
      <vt:lpstr>Constantia</vt:lpstr>
      <vt:lpstr>David</vt:lpstr>
      <vt:lpstr>H</vt:lpstr>
      <vt:lpstr>Heb Logo Mekorot</vt:lpstr>
      <vt:lpstr>Lucida Sans Unicode</vt:lpstr>
      <vt:lpstr>Monotype Hadassah</vt:lpstr>
      <vt:lpstr>Tahoma</vt:lpstr>
      <vt:lpstr>Times New Roman</vt:lpstr>
      <vt:lpstr>Times New Roman (Hebrew)</vt:lpstr>
      <vt:lpstr>Webdings</vt:lpstr>
      <vt:lpstr>Wingdings</vt:lpstr>
      <vt:lpstr>Textured</vt:lpstr>
      <vt:lpstr>עיצוב ברירת מחדל</vt:lpstr>
      <vt:lpstr>Presentation</vt:lpstr>
      <vt:lpstr>Bitmap Image</vt:lpstr>
      <vt:lpstr>תרשים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עלויות התפלת מי ים (נכון לדצמבר 2009)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נציבות המים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mellas10</dc:creator>
  <cp:lastModifiedBy>Miri Atias (Falcha)</cp:lastModifiedBy>
  <cp:revision>336</cp:revision>
  <dcterms:created xsi:type="dcterms:W3CDTF">2004-02-04T12:41:59Z</dcterms:created>
  <dcterms:modified xsi:type="dcterms:W3CDTF">2020-02-24T09:48:10Z</dcterms:modified>
</cp:coreProperties>
</file>