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1502D7-3AA7-404D-8777-B972BBE8E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2031932-650D-4CA4-B1FB-355E85A0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4A5FD8-1835-4014-8733-5A88301E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9D1E285-8D3F-44DE-BE6A-2F6091CB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4CC203-E5C6-44D3-8E0D-08C47E28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73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3B6EE2-B54A-4F10-B6BA-5C1DC4F9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B62461A-65C6-4DB1-A615-FCDDF986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637CFF-7710-4412-8408-66D7F452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FB92A6-6D85-43DF-A60C-5CF076DE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E876EC-5E5C-406B-84AE-E398A108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08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9DD11A4-7CA4-4FF6-8CA7-2529FD38D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255F535-9419-4CB6-B9DA-3AA4F12EF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A45574-69F4-482C-BB88-EC3818D8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5C645EC-FDF7-4CEB-85B7-71B16959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5C30B4-9EB6-407E-B23D-CACD2B50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12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867C37-A9E3-4BDA-AAD0-656708A4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AD3851-A89B-49A5-91DA-322CCBDAF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A8B2C9-5639-40B2-BB33-89555B76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6DAB0E-BA24-4944-B3A2-6979EC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3AE9FF-9609-4ED6-A769-2B64F42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0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A6360D-936D-44DC-B38B-0A5B4A4F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E1200BF-7186-4F98-884E-5A4D2A38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B5570F-9DC3-43F0-BE23-CA6FEE5D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1611FE-B812-4EDF-B388-4FF08426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A69855-3E6B-47C3-A21F-781476C9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BCFA25-C036-4120-8E06-18D6CC2F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5B7B9B-EB63-42A7-B8CD-18397D38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5DA55E4-B037-4EA9-8274-E083416B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47C647D-C888-4E8A-98EA-C27AD6A9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F1B6D1E-6D6D-4234-B4B0-CEBA0AB4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3D13E0E-1D1C-45E9-B242-82A70C4C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61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121AAF-E80E-4FEE-B13D-3FA06EF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246085-CF20-4086-B688-330C61FDD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03E89CB-FD88-4927-A16F-B71456F5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147C1C4-589B-48C5-8093-AB7E59A84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F9F7D70-6F2A-496F-BBDC-AB67CB6E7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1B99874-5976-4CB8-BEC5-4AEB0D6B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0446D3D-A6CE-4ADA-8C08-887FA0E2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35C9673-D927-4395-805D-942FECEC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6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16DB84-3E99-4255-BF2A-221D4961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7BC7377-9EB2-4A6F-BFE9-F6B76F30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298DD21-8337-4B8C-8CD6-A1E7C963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B5B99C2-2EE5-472C-8C8A-BD749044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586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20B844E-380E-4B6B-9BF4-666D4C3D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277A6B3-E705-4F5E-85C6-7E025E52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41879B3-762C-4E46-AFB6-84227FD5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F728A2-DDFE-4D1D-9F6C-BA282558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841DFB-C71B-4AF2-A2D4-C60919B1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01C983-D349-48BF-8424-3ACEB755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A459594-736B-408B-913E-AD990CA8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6BEA6D-79D0-4320-86B5-80F0FB2C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52D37C1-1AC6-4C1B-AED9-2E5D0107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47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06D1B9-C2BC-406D-AE08-36FD7614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2F945CB-DB61-4F19-85F6-175D9F61F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701FBC-A0F1-4934-8245-C7119D15C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D5692A-31CE-4BE8-A294-D23132A5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65DB16-2C44-4393-8AC7-31C885D9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412208-B21A-444D-A419-3E6672A7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327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102DCFD-A025-473D-9D24-AC5DD35D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B1CDDA-1F14-4826-B6A1-713D87E0E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08BD94-E0CD-4D33-9B6A-C2B0D07A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F513-3E5F-4EA8-8D1F-C6186A152399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6A94B2-C443-4CAC-9855-524E45FBA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C71D7D-24A2-4395-9BA2-30139AAA0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AAD9-4714-446F-B5ED-0625632FE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9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6D9CDB-32DF-4D99-B5F8-126A3B84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8137"/>
            <a:ext cx="9144000" cy="1371600"/>
          </a:xfrm>
        </p:spPr>
        <p:txBody>
          <a:bodyPr>
            <a:normAutofit/>
          </a:bodyPr>
          <a:lstStyle/>
          <a:p>
            <a:r>
              <a:rPr lang="he-IL" sz="4400" dirty="0"/>
              <a:t>הדברת אסקוכיטה בתלתן באמצעות התכשירים </a:t>
            </a:r>
            <a:br>
              <a:rPr lang="he-IL" sz="4400" dirty="0"/>
            </a:br>
            <a:r>
              <a:rPr lang="he-IL" sz="4400" dirty="0"/>
              <a:t>טולדו (טבוקונזול) וסקיפר (דיפנוקונזול)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9E70C69-2A6A-46E0-A9E0-8AD982E0F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1" anchor="b">
            <a:normAutofit/>
          </a:bodyPr>
          <a:lstStyle/>
          <a:p>
            <a:pPr>
              <a:spcBef>
                <a:spcPct val="0"/>
              </a:spcBef>
            </a:pPr>
            <a:r>
              <a:rPr lang="he-IL" sz="3600" dirty="0">
                <a:latin typeface="+mj-lt"/>
                <a:ea typeface="+mj-ea"/>
                <a:cs typeface="+mj-cs"/>
              </a:rPr>
              <a:t>ניסוי במסגרת רישוי התכשירים לשימוש בתלתן</a:t>
            </a:r>
          </a:p>
          <a:p>
            <a:pPr>
              <a:spcBef>
                <a:spcPct val="0"/>
              </a:spcBef>
            </a:pPr>
            <a:r>
              <a:rPr lang="he-IL" sz="2800" dirty="0">
                <a:latin typeface="+mj-lt"/>
                <a:ea typeface="+mj-ea"/>
                <a:cs typeface="+mj-cs"/>
              </a:rPr>
              <a:t>צוות הדרכה מרכז חקלאי העמק</a:t>
            </a:r>
          </a:p>
        </p:txBody>
      </p:sp>
    </p:spTree>
    <p:extLst>
      <p:ext uri="{BB962C8B-B14F-4D97-AF65-F5344CB8AC3E}">
        <p14:creationId xmlns:p14="http://schemas.microsoft.com/office/powerpoint/2010/main" val="303555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68DB25D-9C05-4616-A82F-7FB1D054C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" y="0"/>
            <a:ext cx="12028182" cy="6766560"/>
          </a:xfrm>
        </p:spPr>
      </p:pic>
    </p:spTree>
    <p:extLst>
      <p:ext uri="{BB962C8B-B14F-4D97-AF65-F5344CB8AC3E}">
        <p14:creationId xmlns:p14="http://schemas.microsoft.com/office/powerpoint/2010/main" val="114698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709854-0939-4CF6-9819-53538CAE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E8EE41A-576F-42DB-9108-27D6B7485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75739CE3-CB6C-4E98-B78F-C91B7FF0CE04}"/>
              </a:ext>
            </a:extLst>
          </p:cNvPr>
          <p:cNvSpPr txBox="1">
            <a:spLocks/>
          </p:cNvSpPr>
          <p:nvPr/>
        </p:nvSpPr>
        <p:spPr>
          <a:xfrm>
            <a:off x="203200" y="435737"/>
            <a:ext cx="7300976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פעולות נחוצות לרישוי במסגרת רישוי לגידולים זעירים: </a:t>
            </a:r>
          </a:p>
          <a:p>
            <a:r>
              <a:rPr lang="he-IL" sz="3200" b="1" dirty="0">
                <a:solidFill>
                  <a:schemeClr val="bg1"/>
                </a:solidFill>
                <a:cs typeface="+mj-cs"/>
              </a:rPr>
              <a:t>יעילות: הקבצות (אסקוכיטה בחימצה ובאפונה)</a:t>
            </a:r>
          </a:p>
          <a:p>
            <a:r>
              <a:rPr lang="he-IL" sz="3200" b="1" dirty="0">
                <a:solidFill>
                  <a:schemeClr val="bg1"/>
                </a:solidFill>
                <a:cs typeface="+mj-cs"/>
              </a:rPr>
              <a:t>בטיחות: מינון מטרה ומינון כפול</a:t>
            </a:r>
          </a:p>
          <a:p>
            <a:r>
              <a:rPr lang="he-IL" sz="3200" b="1" dirty="0">
                <a:solidFill>
                  <a:schemeClr val="bg1"/>
                </a:solidFill>
                <a:cs typeface="+mj-cs"/>
              </a:rPr>
              <a:t>שאריות: (עקום דעיכה). הקבצות?</a:t>
            </a:r>
          </a:p>
          <a:p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301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FC123B09-80D3-4F68-87CA-3EF4E102F6AD}"/>
              </a:ext>
            </a:extLst>
          </p:cNvPr>
          <p:cNvCxnSpPr>
            <a:cxnSpLocks/>
          </p:cNvCxnSpPr>
          <p:nvPr/>
        </p:nvCxnSpPr>
        <p:spPr>
          <a:xfrm>
            <a:off x="8859736" y="2622586"/>
            <a:ext cx="2535722" cy="14368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78E32C5A-5DFD-4AF4-A14A-882CBD5BDC46}"/>
              </a:ext>
            </a:extLst>
          </p:cNvPr>
          <p:cNvCxnSpPr>
            <a:cxnSpLocks/>
          </p:cNvCxnSpPr>
          <p:nvPr/>
        </p:nvCxnSpPr>
        <p:spPr>
          <a:xfrm flipH="1">
            <a:off x="6966561" y="2618429"/>
            <a:ext cx="987617" cy="14368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6F92576-48B7-417A-A210-FB68DE81B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201355"/>
              </p:ext>
            </p:extLst>
          </p:nvPr>
        </p:nvGraphicFramePr>
        <p:xfrm>
          <a:off x="227378" y="515451"/>
          <a:ext cx="5600545" cy="279018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52973">
                  <a:extLst>
                    <a:ext uri="{9D8B030D-6E8A-4147-A177-3AD203B41FA5}">
                      <a16:colId xmlns:a16="http://schemas.microsoft.com/office/drawing/2014/main" val="3885156939"/>
                    </a:ext>
                  </a:extLst>
                </a:gridCol>
                <a:gridCol w="1934108">
                  <a:extLst>
                    <a:ext uri="{9D8B030D-6E8A-4147-A177-3AD203B41FA5}">
                      <a16:colId xmlns:a16="http://schemas.microsoft.com/office/drawing/2014/main" val="635775230"/>
                    </a:ext>
                  </a:extLst>
                </a:gridCol>
                <a:gridCol w="1456732">
                  <a:extLst>
                    <a:ext uri="{9D8B030D-6E8A-4147-A177-3AD203B41FA5}">
                      <a16:colId xmlns:a16="http://schemas.microsoft.com/office/drawing/2014/main" val="935637313"/>
                    </a:ext>
                  </a:extLst>
                </a:gridCol>
                <a:gridCol w="1456732">
                  <a:extLst>
                    <a:ext uri="{9D8B030D-6E8A-4147-A177-3AD203B41FA5}">
                      <a16:colId xmlns:a16="http://schemas.microsoft.com/office/drawing/2014/main" val="863038490"/>
                    </a:ext>
                  </a:extLst>
                </a:gridCol>
              </a:tblGrid>
              <a:tr h="5580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>
                          <a:effectLst/>
                        </a:rPr>
                        <a:t>תכשיר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u="none" strike="noStrike">
                          <a:effectLst/>
                        </a:rPr>
                        <a:t>שם גנרי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u="none" strike="noStrike">
                          <a:effectLst/>
                        </a:rPr>
                        <a:t>ח"פ גר'/ל'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u="none" strike="noStrike">
                          <a:effectLst/>
                        </a:rPr>
                        <a:t>מינון גר'/ד'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2894086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>
                          <a:effectLst/>
                        </a:rPr>
                        <a:t>טולדו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tebuconazole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250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75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57053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>
                          <a:effectLst/>
                        </a:rPr>
                        <a:t>טולדו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tebuconazole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250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150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385706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>
                          <a:effectLst/>
                        </a:rPr>
                        <a:t>סקיפר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difenoconazole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250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37726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>
                          <a:effectLst/>
                        </a:rPr>
                        <a:t>סקיפר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difenoconazole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>
                          <a:effectLst/>
                        </a:rPr>
                        <a:t>250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u="none" strike="noStrike" dirty="0">
                          <a:effectLst/>
                        </a:rPr>
                        <a:t>100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88183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3DDA60EE-FD49-4192-9CE9-4C10F39D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38" y="95686"/>
            <a:ext cx="5922484" cy="33333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43FF30E-D402-484B-8E16-16B08C9A7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2" y="3691502"/>
            <a:ext cx="6038774" cy="309631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E148707-7356-4072-A3B9-AC382C444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1" y="4116207"/>
            <a:ext cx="4586690" cy="270174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CA5C5D7-12E6-4452-AE19-2966DCE02C83}"/>
              </a:ext>
            </a:extLst>
          </p:cNvPr>
          <p:cNvSpPr txBox="1"/>
          <p:nvPr/>
        </p:nvSpPr>
        <p:spPr>
          <a:xfrm>
            <a:off x="4197427" y="70184"/>
            <a:ext cx="14676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cs typeface="+mj-cs"/>
              </a:rPr>
              <a:t>טיפולים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3B66E63-D7A0-47B0-AFAC-CC9CEBEE949D}"/>
              </a:ext>
            </a:extLst>
          </p:cNvPr>
          <p:cNvSpPr/>
          <p:nvPr/>
        </p:nvSpPr>
        <p:spPr>
          <a:xfrm>
            <a:off x="7954178" y="1910543"/>
            <a:ext cx="947451" cy="7078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13CB37D-18FD-4AEC-BE16-8E6588DD75B1}"/>
              </a:ext>
            </a:extLst>
          </p:cNvPr>
          <p:cNvSpPr txBox="1"/>
          <p:nvPr/>
        </p:nvSpPr>
        <p:spPr>
          <a:xfrm>
            <a:off x="7063116" y="3429000"/>
            <a:ext cx="37631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cs typeface="+mj-cs"/>
              </a:rPr>
              <a:t>נגיעות התחלתית- מעט כתמים על עלים וגבעולים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68091B4-DA91-4643-BCBE-42E875CC1358}"/>
              </a:ext>
            </a:extLst>
          </p:cNvPr>
          <p:cNvSpPr txBox="1"/>
          <p:nvPr/>
        </p:nvSpPr>
        <p:spPr>
          <a:xfrm>
            <a:off x="2346593" y="3336849"/>
            <a:ext cx="15694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cs typeface="+mj-cs"/>
              </a:rPr>
              <a:t>נגיעות קשה</a:t>
            </a:r>
          </a:p>
        </p:txBody>
      </p:sp>
    </p:spTree>
    <p:extLst>
      <p:ext uri="{BB962C8B-B14F-4D97-AF65-F5344CB8AC3E}">
        <p14:creationId xmlns:p14="http://schemas.microsoft.com/office/powerpoint/2010/main" val="374436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1167986-8C63-4CBD-BB71-D9F9146C9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2" y="134200"/>
            <a:ext cx="5631616" cy="310804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9CBA4C1-9BFA-4B73-ADC9-27E97FAD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" y="3310478"/>
            <a:ext cx="5631615" cy="341455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680E240-8F9F-46FB-B4C7-C23C2F9077DD}"/>
              </a:ext>
            </a:extLst>
          </p:cNvPr>
          <p:cNvSpPr txBox="1"/>
          <p:nvPr/>
        </p:nvSpPr>
        <p:spPr>
          <a:xfrm>
            <a:off x="2038118" y="539826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B3BF165-3F65-4FDA-8963-8E04F45EAF85}"/>
              </a:ext>
            </a:extLst>
          </p:cNvPr>
          <p:cNvSpPr txBox="1"/>
          <p:nvPr/>
        </p:nvSpPr>
        <p:spPr>
          <a:xfrm>
            <a:off x="2758725" y="618147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2D6B806-7460-45C8-B22E-306E207D4B6C}"/>
              </a:ext>
            </a:extLst>
          </p:cNvPr>
          <p:cNvSpPr txBox="1"/>
          <p:nvPr/>
        </p:nvSpPr>
        <p:spPr>
          <a:xfrm>
            <a:off x="1675820" y="4875926"/>
            <a:ext cx="4627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AB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1B1F5E3-8736-4B77-8691-254D643C2EFE}"/>
              </a:ext>
            </a:extLst>
          </p:cNvPr>
          <p:cNvSpPr txBox="1"/>
          <p:nvPr/>
        </p:nvSpPr>
        <p:spPr>
          <a:xfrm>
            <a:off x="5015426" y="476764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67A3024-A4A7-417F-A744-320E625FE930}"/>
              </a:ext>
            </a:extLst>
          </p:cNvPr>
          <p:cNvSpPr txBox="1"/>
          <p:nvPr/>
        </p:nvSpPr>
        <p:spPr>
          <a:xfrm>
            <a:off x="4765791" y="646474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CA0574D-5131-4431-90A2-5D287A1730A5}"/>
              </a:ext>
            </a:extLst>
          </p:cNvPr>
          <p:cNvSpPr txBox="1"/>
          <p:nvPr/>
        </p:nvSpPr>
        <p:spPr>
          <a:xfrm>
            <a:off x="4043188" y="661430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610C38-AA42-42EE-8A42-0715FF109A40}"/>
              </a:ext>
            </a:extLst>
          </p:cNvPr>
          <p:cNvSpPr txBox="1"/>
          <p:nvPr/>
        </p:nvSpPr>
        <p:spPr>
          <a:xfrm>
            <a:off x="3752997" y="646474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E4AC1B0-F621-488F-ABA6-63072CD229E8}"/>
              </a:ext>
            </a:extLst>
          </p:cNvPr>
          <p:cNvSpPr txBox="1"/>
          <p:nvPr/>
        </p:nvSpPr>
        <p:spPr>
          <a:xfrm>
            <a:off x="3007605" y="595177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9699221-998A-4120-B383-7AB960AE3D3D}"/>
              </a:ext>
            </a:extLst>
          </p:cNvPr>
          <p:cNvSpPr txBox="1"/>
          <p:nvPr/>
        </p:nvSpPr>
        <p:spPr>
          <a:xfrm>
            <a:off x="1701108" y="461808"/>
            <a:ext cx="314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CC62ACE-6517-4ECF-8583-BE3C4032A616}"/>
              </a:ext>
            </a:extLst>
          </p:cNvPr>
          <p:cNvSpPr txBox="1"/>
          <p:nvPr/>
        </p:nvSpPr>
        <p:spPr>
          <a:xfrm>
            <a:off x="838654" y="4222955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D888F93-C3B0-4CD6-9BB6-B942C6C03CB1}"/>
              </a:ext>
            </a:extLst>
          </p:cNvPr>
          <p:cNvSpPr txBox="1"/>
          <p:nvPr/>
        </p:nvSpPr>
        <p:spPr>
          <a:xfrm>
            <a:off x="773015" y="1118898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DDD1C8B-965B-49E6-91D1-542C6A458ED1}"/>
              </a:ext>
            </a:extLst>
          </p:cNvPr>
          <p:cNvSpPr txBox="1"/>
          <p:nvPr/>
        </p:nvSpPr>
        <p:spPr>
          <a:xfrm>
            <a:off x="3528840" y="4603124"/>
            <a:ext cx="7803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AB</a:t>
            </a:r>
            <a:endParaRPr lang="he-IL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50582B9B-5B7E-4128-980B-661AA10804ED}"/>
              </a:ext>
            </a:extLst>
          </p:cNvPr>
          <p:cNvSpPr txBox="1"/>
          <p:nvPr/>
        </p:nvSpPr>
        <p:spPr>
          <a:xfrm>
            <a:off x="2631881" y="4506594"/>
            <a:ext cx="627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AB</a:t>
            </a:r>
            <a:endParaRPr lang="he-IL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20740E70-7681-4080-8543-299B427BA429}"/>
              </a:ext>
            </a:extLst>
          </p:cNvPr>
          <p:cNvSpPr txBox="1"/>
          <p:nvPr/>
        </p:nvSpPr>
        <p:spPr>
          <a:xfrm>
            <a:off x="4795088" y="5115677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04EB056-16A1-4454-9877-B4D7A95BF788}"/>
              </a:ext>
            </a:extLst>
          </p:cNvPr>
          <p:cNvSpPr txBox="1"/>
          <p:nvPr/>
        </p:nvSpPr>
        <p:spPr>
          <a:xfrm>
            <a:off x="1059454" y="1162966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3A65BF5-F650-4E86-B014-2DFA13D1F2D5}"/>
              </a:ext>
            </a:extLst>
          </p:cNvPr>
          <p:cNvSpPr txBox="1"/>
          <p:nvPr/>
        </p:nvSpPr>
        <p:spPr>
          <a:xfrm>
            <a:off x="5070510" y="4724311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AD4F7E77-A150-4B04-80AE-A1D062B4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70" y="0"/>
            <a:ext cx="3927878" cy="6858000"/>
          </a:xfrm>
          <a:prstGeom prst="rect">
            <a:avLst/>
          </a:prstGeom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EE5E92F-D8BC-434B-BB6D-594BE13131C0}"/>
              </a:ext>
            </a:extLst>
          </p:cNvPr>
          <p:cNvSpPr txBox="1"/>
          <p:nvPr/>
        </p:nvSpPr>
        <p:spPr>
          <a:xfrm>
            <a:off x="1105357" y="3727889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324679EC-043A-40D7-AC3E-3FD966CC0F12}"/>
              </a:ext>
            </a:extLst>
          </p:cNvPr>
          <p:cNvSpPr txBox="1"/>
          <p:nvPr/>
        </p:nvSpPr>
        <p:spPr>
          <a:xfrm>
            <a:off x="3083800" y="4506594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659E7D3-50D0-4C97-8F44-6783FEBD0805}"/>
              </a:ext>
            </a:extLst>
          </p:cNvPr>
          <p:cNvSpPr txBox="1"/>
          <p:nvPr/>
        </p:nvSpPr>
        <p:spPr>
          <a:xfrm>
            <a:off x="2072471" y="4691260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F2A341A-EFB2-4058-B87D-D3FA6F398CDA}"/>
              </a:ext>
            </a:extLst>
          </p:cNvPr>
          <p:cNvSpPr txBox="1"/>
          <p:nvPr/>
        </p:nvSpPr>
        <p:spPr>
          <a:xfrm>
            <a:off x="4071880" y="4592287"/>
            <a:ext cx="220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BE864F-CD4C-4E04-B9CC-5037769F6DAF}"/>
              </a:ext>
            </a:extLst>
          </p:cNvPr>
          <p:cNvSpPr txBox="1"/>
          <p:nvPr/>
        </p:nvSpPr>
        <p:spPr>
          <a:xfrm>
            <a:off x="5794265" y="646474"/>
            <a:ext cx="242195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+mj-cs"/>
              </a:rPr>
              <a:t>התכשירים, </a:t>
            </a:r>
            <a:r>
              <a:rPr lang="he-IL" b="1" dirty="0">
                <a:cs typeface="+mj-cs"/>
              </a:rPr>
              <a:t>טבוקול- </a:t>
            </a:r>
            <a:r>
              <a:rPr lang="en-US" dirty="0">
                <a:cs typeface="+mj-cs"/>
              </a:rPr>
              <a:t>tebuconazole</a:t>
            </a:r>
            <a:r>
              <a:rPr lang="he-IL" dirty="0">
                <a:cs typeface="+mj-cs"/>
              </a:rPr>
              <a:t>, (פוליקור) ו</a:t>
            </a:r>
            <a:r>
              <a:rPr lang="he-IL" b="1" dirty="0">
                <a:cs typeface="+mj-cs"/>
              </a:rPr>
              <a:t>סקיפר-</a:t>
            </a:r>
            <a:r>
              <a:rPr lang="en-US" dirty="0">
                <a:cs typeface="+mj-cs"/>
              </a:rPr>
              <a:t>difenoconazole</a:t>
            </a:r>
            <a:r>
              <a:rPr lang="he-IL" dirty="0">
                <a:cs typeface="+mj-cs"/>
              </a:rPr>
              <a:t>, (סקור) הפחיתו באופן מובהק התפשטות המחלה לאורך ציר הצמח 11 ו-23 יום אחרי טיפול</a:t>
            </a:r>
            <a:endParaRPr lang="he-IL" b="1" dirty="0">
              <a:cs typeface="+mj-cs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5945A50D-E197-4040-98AF-77EDE360E226}"/>
              </a:ext>
            </a:extLst>
          </p:cNvPr>
          <p:cNvSpPr txBox="1"/>
          <p:nvPr/>
        </p:nvSpPr>
        <p:spPr>
          <a:xfrm>
            <a:off x="5815723" y="3873903"/>
            <a:ext cx="242195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+mj-cs"/>
              </a:rPr>
              <a:t>התכשירים </a:t>
            </a:r>
            <a:r>
              <a:rPr lang="he-IL" b="1" dirty="0">
                <a:cs typeface="+mj-cs"/>
              </a:rPr>
              <a:t>טבוקול- </a:t>
            </a:r>
            <a:r>
              <a:rPr lang="en-US" dirty="0">
                <a:cs typeface="+mj-cs"/>
              </a:rPr>
              <a:t>tebuconazole</a:t>
            </a:r>
            <a:r>
              <a:rPr lang="he-IL" dirty="0">
                <a:cs typeface="+mj-cs"/>
              </a:rPr>
              <a:t>, (פוליקור) ו</a:t>
            </a:r>
            <a:r>
              <a:rPr lang="he-IL" b="1" dirty="0">
                <a:cs typeface="+mj-cs"/>
              </a:rPr>
              <a:t>סקיפר-</a:t>
            </a:r>
            <a:r>
              <a:rPr lang="en-US" dirty="0">
                <a:cs typeface="+mj-cs"/>
              </a:rPr>
              <a:t>difenoconazole</a:t>
            </a:r>
            <a:r>
              <a:rPr lang="he-IL" dirty="0">
                <a:cs typeface="+mj-cs"/>
              </a:rPr>
              <a:t>, (סקור) הפחיתו באופן מובהק ההתרחבות כתמי המחלה (אחוזי כיסוי) 11 ו-23 יום אחרי טיפול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364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2A626D-9775-46D9-AF12-8B5E601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540"/>
            <a:ext cx="10515600" cy="6202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>
                <a:cs typeface="+mj-cs"/>
              </a:rPr>
              <a:t>ולסיכום: </a:t>
            </a:r>
          </a:p>
          <a:p>
            <a:pPr marL="0" indent="0">
              <a:buNone/>
            </a:pPr>
            <a:r>
              <a:rPr lang="he-IL" dirty="0">
                <a:cs typeface="+mj-cs"/>
              </a:rPr>
              <a:t>לאחר שהראינו-</a:t>
            </a:r>
          </a:p>
          <a:p>
            <a:pPr marL="514350" indent="-514350">
              <a:buAutoNum type="arabicPeriod"/>
            </a:pPr>
            <a:r>
              <a:rPr lang="he-IL" dirty="0">
                <a:cs typeface="+mj-cs"/>
              </a:rPr>
              <a:t>בצורה מסודרת, בניסוי (עם 5 חזרות, במתכונת אקראיות גמורה, ניתוח שונות לפי טוקי קרמר </a:t>
            </a:r>
            <a:r>
              <a:rPr lang="en-US" dirty="0">
                <a:cs typeface="+mj-cs"/>
              </a:rPr>
              <a:t>(0.05&gt;P</a:t>
            </a:r>
            <a:r>
              <a:rPr lang="he-IL" dirty="0">
                <a:cs typeface="+mj-cs"/>
              </a:rPr>
              <a:t> שהתכשירים </a:t>
            </a:r>
            <a:r>
              <a:rPr lang="he-IL" b="1" dirty="0">
                <a:cs typeface="+mj-cs"/>
              </a:rPr>
              <a:t>טבוקול וסקיפר </a:t>
            </a:r>
            <a:r>
              <a:rPr lang="he-IL" dirty="0">
                <a:cs typeface="+mj-cs"/>
              </a:rPr>
              <a:t>במינוני המטרה יעילים בהדברת המחלה</a:t>
            </a:r>
          </a:p>
          <a:p>
            <a:pPr marL="514350" indent="-514350">
              <a:buAutoNum type="arabicPeriod"/>
            </a:pPr>
            <a:r>
              <a:rPr lang="he-IL" dirty="0">
                <a:cs typeface="+mj-cs"/>
              </a:rPr>
              <a:t>ריסוסים במינון כפול ממינון המטרה לא פוגעים בצמח</a:t>
            </a:r>
          </a:p>
          <a:p>
            <a:pPr marL="0" indent="0">
              <a:buNone/>
            </a:pPr>
            <a:r>
              <a:rPr lang="he-IL" dirty="0">
                <a:cs typeface="+mj-cs"/>
              </a:rPr>
              <a:t>נוכל, בשנה הבאה עלינו לטובה לגשת ל-</a:t>
            </a:r>
          </a:p>
          <a:p>
            <a:pPr marL="0" indent="0">
              <a:buNone/>
            </a:pPr>
            <a:r>
              <a:rPr lang="he-IL" dirty="0">
                <a:cs typeface="+mj-cs"/>
              </a:rPr>
              <a:t>3.  ביצוע עקום דעיכה או אימות שאריות, על מנת לקבל אישור בתווית לשימוש  </a:t>
            </a:r>
          </a:p>
          <a:p>
            <a:pPr marL="0" indent="0">
              <a:buNone/>
            </a:pPr>
            <a:r>
              <a:rPr lang="he-IL" dirty="0">
                <a:cs typeface="+mj-cs"/>
              </a:rPr>
              <a:t>     בתכשירים </a:t>
            </a:r>
            <a:r>
              <a:rPr lang="he-IL" b="1" dirty="0">
                <a:cs typeface="+mj-cs"/>
              </a:rPr>
              <a:t>טבוקול וסקיפר להדברת מחלת האסקוכיטה בתלתן</a:t>
            </a:r>
          </a:p>
          <a:p>
            <a:pPr marL="0" indent="0">
              <a:buNone/>
            </a:pPr>
            <a:endParaRPr lang="he-IL" b="1" dirty="0">
              <a:cs typeface="+mj-cs"/>
            </a:endParaRPr>
          </a:p>
          <a:p>
            <a:pPr marL="0" indent="0">
              <a:buNone/>
            </a:pPr>
            <a:r>
              <a:rPr lang="he-IL" sz="3200" dirty="0">
                <a:cs typeface="+mj-cs"/>
              </a:rPr>
              <a:t>אנו מודים</a:t>
            </a:r>
          </a:p>
          <a:p>
            <a:pPr marL="0" indent="0">
              <a:buNone/>
            </a:pPr>
            <a:r>
              <a:rPr lang="he-IL" sz="3200" dirty="0">
                <a:cs typeface="+mj-cs"/>
              </a:rPr>
              <a:t>לישי רימון ולחברת "תפזול" על הרתמם בחפץ לב לביצוע הניסוי </a:t>
            </a:r>
          </a:p>
          <a:p>
            <a:pPr marL="0" indent="0">
              <a:buNone/>
            </a:pPr>
            <a:r>
              <a:rPr lang="he-IL" sz="3200" dirty="0">
                <a:cs typeface="+mj-cs"/>
              </a:rPr>
              <a:t>לאורי </a:t>
            </a:r>
            <a:r>
              <a:rPr lang="he-IL" sz="3200" dirty="0" err="1">
                <a:cs typeface="+mj-cs"/>
              </a:rPr>
              <a:t>פילצביץ</a:t>
            </a:r>
            <a:r>
              <a:rPr lang="he-IL" sz="3200" dirty="0">
                <a:cs typeface="+mj-cs"/>
              </a:rPr>
              <a:t>' ממושב היוגב על האירוח הנעים בחלקה</a:t>
            </a:r>
          </a:p>
        </p:txBody>
      </p:sp>
    </p:spTree>
    <p:extLst>
      <p:ext uri="{BB962C8B-B14F-4D97-AF65-F5344CB8AC3E}">
        <p14:creationId xmlns:p14="http://schemas.microsoft.com/office/powerpoint/2010/main" val="27172132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256</Words>
  <Application>Microsoft Office PowerPoint</Application>
  <PresentationFormat>מסך רחב</PresentationFormat>
  <Paragraphs>63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הדברת אסקוכיטה בתלתן באמצעות התכשירים  טולדו (טבוקונזול) וסקיפר (דיפנוקונזול)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הדברת אסקוכיטה בתלתן באמצעות התכשירים  טולדו (טבוקונזול) וסקיפר (דיפנוקונזול)</dc:title>
  <dc:creator>rachel</dc:creator>
  <cp:lastModifiedBy>rachel</cp:lastModifiedBy>
  <cp:revision>23</cp:revision>
  <dcterms:created xsi:type="dcterms:W3CDTF">2019-09-14T18:28:17Z</dcterms:created>
  <dcterms:modified xsi:type="dcterms:W3CDTF">2019-09-16T12:31:39Z</dcterms:modified>
</cp:coreProperties>
</file>